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9"/>
  </p:notesMasterIdLst>
  <p:sldIdLst>
    <p:sldId id="261" r:id="rId2"/>
    <p:sldId id="257" r:id="rId3"/>
    <p:sldId id="258" r:id="rId4"/>
    <p:sldId id="262" r:id="rId5"/>
    <p:sldId id="263" r:id="rId6"/>
    <p:sldId id="264" r:id="rId7"/>
    <p:sldId id="266" r:id="rId8"/>
    <p:sldId id="284" r:id="rId9"/>
    <p:sldId id="259" r:id="rId10"/>
    <p:sldId id="301" r:id="rId11"/>
    <p:sldId id="302" r:id="rId12"/>
    <p:sldId id="288" r:id="rId13"/>
    <p:sldId id="293" r:id="rId14"/>
    <p:sldId id="260" r:id="rId15"/>
    <p:sldId id="297" r:id="rId16"/>
    <p:sldId id="268" r:id="rId17"/>
    <p:sldId id="281" r:id="rId18"/>
    <p:sldId id="294" r:id="rId19"/>
    <p:sldId id="298" r:id="rId20"/>
    <p:sldId id="289" r:id="rId21"/>
    <p:sldId id="299" r:id="rId22"/>
    <p:sldId id="290" r:id="rId23"/>
    <p:sldId id="300" r:id="rId24"/>
    <p:sldId id="291" r:id="rId25"/>
    <p:sldId id="269" r:id="rId26"/>
    <p:sldId id="305" r:id="rId27"/>
    <p:sldId id="292" r:id="rId28"/>
    <p:sldId id="295" r:id="rId29"/>
    <p:sldId id="303" r:id="rId30"/>
    <p:sldId id="304" r:id="rId31"/>
    <p:sldId id="270" r:id="rId32"/>
    <p:sldId id="267" r:id="rId33"/>
    <p:sldId id="296" r:id="rId34"/>
    <p:sldId id="279" r:id="rId35"/>
    <p:sldId id="280" r:id="rId36"/>
    <p:sldId id="278" r:id="rId37"/>
    <p:sldId id="272" r:id="rId38"/>
    <p:sldId id="282" r:id="rId39"/>
    <p:sldId id="285" r:id="rId40"/>
    <p:sldId id="287" r:id="rId41"/>
    <p:sldId id="286" r:id="rId42"/>
    <p:sldId id="274" r:id="rId43"/>
    <p:sldId id="275" r:id="rId44"/>
    <p:sldId id="283" r:id="rId45"/>
    <p:sldId id="276" r:id="rId46"/>
    <p:sldId id="277" r:id="rId47"/>
    <p:sldId id="273" r:id="rId4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0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6972A-6E47-4249-8BB0-609AC8907358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EB490E-61D5-48E3-BD29-5C65736C7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60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E3B311A-0E55-4A75-BF13-EEC7653B7F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2073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D056FC8-5CDC-477F-B968-EE70ACB76604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AA4C12D-3153-4C37-9C6F-F9DF04A77EB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1756" y="1988840"/>
            <a:ext cx="577594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春蚕到死丝方尽，</a:t>
            </a:r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蜡炬成灰泪始</a:t>
            </a: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干。</a:t>
            </a:r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5260" y="764704"/>
            <a:ext cx="249299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ea"/>
                <a:ea typeface="+mj-ea"/>
              </a:rPr>
              <a:t>思考：</a:t>
            </a:r>
            <a:endParaRPr lang="zh-CN" alt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108430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这首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诗描写的是哪个职业？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2208" y="4916487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+mj-ea"/>
                <a:ea typeface="+mj-ea"/>
              </a:rPr>
              <a:t>你了解你的老师吗</a:t>
            </a:r>
            <a:r>
              <a:rPr lang="zh-CN" altLang="en-US" sz="4400" dirty="0">
                <a:latin typeface="+mj-ea"/>
                <a:ea typeface="+mj-ea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65987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03296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、老师工作的重要性体现</a:t>
            </a:r>
            <a:endParaRPr lang="en-US" altLang="zh-CN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在（         ）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0540" y="2282096"/>
            <a:ext cx="76328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①教导我们        ②传播知识      ③引导我们成长        ④为我们扫除心理障碍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899592" y="4221088"/>
            <a:ext cx="7666207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A</a:t>
            </a:r>
            <a:r>
              <a:rPr lang="zh-CN" alt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①②③                </a:t>
            </a:r>
            <a:r>
              <a:rPr lang="en-US" altLang="zh-CN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r>
              <a:rPr lang="zh-CN" alt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①②③④</a:t>
            </a:r>
            <a:endParaRPr lang="en-US" altLang="zh-CN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altLang="zh-CN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r>
              <a:rPr lang="zh-CN" alt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②③</a:t>
            </a:r>
            <a:r>
              <a:rPr lang="zh-CN" alt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④                    </a:t>
            </a:r>
            <a:r>
              <a:rPr lang="en-US" altLang="zh-CN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r>
              <a:rPr lang="zh-CN" alt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①③④</a:t>
            </a:r>
          </a:p>
        </p:txBody>
      </p:sp>
      <p:sp>
        <p:nvSpPr>
          <p:cNvPr id="5" name="矩形 4"/>
          <p:cNvSpPr/>
          <p:nvPr/>
        </p:nvSpPr>
        <p:spPr>
          <a:xfrm>
            <a:off x="4312329" y="1307668"/>
            <a:ext cx="69121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endParaRPr lang="zh-CN" altLang="en-US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883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30054"/>
            <a:ext cx="7704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、当我们遇到为人处世方面的问题时只要请教老师，他（  她）就会给我们指导，这直接表明（          ）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395536" y="2288450"/>
            <a:ext cx="8604448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r>
              <a:rPr lang="zh-CN" alt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老师</a:t>
            </a:r>
            <a:r>
              <a:rPr lang="zh-CN" alt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是我们成长路上的</a:t>
            </a:r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引路人，教导我们做人和做事</a:t>
            </a:r>
            <a:endParaRPr lang="zh-CN" alt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3766234"/>
            <a:ext cx="4676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r>
              <a:rPr lang="zh-CN" alt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老师的知识</a:t>
            </a:r>
            <a:r>
              <a:rPr lang="zh-CN" alt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渊博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4581128"/>
            <a:ext cx="93041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r>
              <a:rPr lang="zh-CN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我们无论遇到什么事都可以向老师请教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720" y="5517232"/>
            <a:ext cx="69285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老师具有高尚的道德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3160" y="1398755"/>
            <a:ext cx="7665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zh-CN" altLang="en-US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074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课后作业：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078371" y="2967335"/>
            <a:ext cx="4987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练习册</a:t>
            </a:r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13-----14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页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752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知识回顾：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-45416" y="2204864"/>
            <a:ext cx="66479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、教师的重要意义？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02323" y="3717032"/>
            <a:ext cx="82109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、怎样评价教师的工作？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32899" y="6021288"/>
            <a:ext cx="634019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老师</a:t>
            </a:r>
            <a:r>
              <a:rPr lang="en-US" altLang="zh-CN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——</a:t>
            </a:r>
            <a:r>
              <a:rPr lang="zh-CN" alt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人类灵魂的工程师</a:t>
            </a:r>
            <a:endParaRPr lang="zh-CN" alt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875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764704"/>
            <a:ext cx="6474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二、师生关系新变化</a:t>
            </a:r>
            <a:endParaRPr lang="zh-CN" altLang="en-US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2204864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P17</a:t>
            </a:r>
            <a:r>
              <a:rPr lang="zh-CN" altLang="en-US" sz="3200" dirty="0" smtClean="0"/>
              <a:t>页 探究园</a:t>
            </a:r>
            <a:r>
              <a:rPr lang="en-US" altLang="zh-CN" sz="3200" dirty="0" smtClean="0"/>
              <a:t>----------</a:t>
            </a:r>
            <a:r>
              <a:rPr lang="zh-CN" altLang="en-US" sz="3200" dirty="0" smtClean="0"/>
              <a:t>观察与思考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985119" y="3212976"/>
            <a:ext cx="71737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师生之间关系小采访！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4437112"/>
            <a:ext cx="76913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你印象最深刻的老师？你们之间发生过怎样的故事？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你怎么看待你和老师之间的关系？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61851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二、师生关系大比较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16832"/>
            <a:ext cx="4247455" cy="4392488"/>
          </a:xfrm>
        </p:spPr>
      </p:pic>
      <p:pic>
        <p:nvPicPr>
          <p:cNvPr id="8" name="内容占位符 7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916832"/>
            <a:ext cx="4392488" cy="4392488"/>
          </a:xfrm>
        </p:spPr>
      </p:pic>
    </p:spTree>
    <p:extLst>
      <p:ext uri="{BB962C8B-B14F-4D97-AF65-F5344CB8AC3E}">
        <p14:creationId xmlns:p14="http://schemas.microsoft.com/office/powerpoint/2010/main" val="343670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609600"/>
            <a:ext cx="8540750" cy="1143000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latin typeface="方正舒体" pitchFamily="2" charset="-122"/>
                <a:ea typeface="方正舒体" pitchFamily="2" charset="-122"/>
              </a:rPr>
              <a:t>二</a:t>
            </a:r>
            <a:r>
              <a:rPr lang="zh-CN" altLang="zh-CN" sz="6000" dirty="0" smtClean="0">
                <a:latin typeface="方正舒体" pitchFamily="2" charset="-122"/>
                <a:ea typeface="方正舒体" pitchFamily="2" charset="-122"/>
              </a:rPr>
              <a:t>.</a:t>
            </a:r>
            <a:r>
              <a:rPr lang="zh-CN" sz="6000" dirty="0">
                <a:latin typeface="华文隶书" pitchFamily="2" charset="-122"/>
                <a:ea typeface="华文隶书" pitchFamily="2" charset="-122"/>
              </a:rPr>
              <a:t>师生关系</a:t>
            </a:r>
            <a:r>
              <a:rPr lang="zh-CN" sz="6000" dirty="0" smtClean="0">
                <a:latin typeface="华文隶书" pitchFamily="2" charset="-122"/>
                <a:ea typeface="华文隶书" pitchFamily="2" charset="-122"/>
              </a:rPr>
              <a:t>新</a:t>
            </a:r>
            <a:r>
              <a:rPr lang="zh-CN" altLang="en-US" sz="6000" dirty="0">
                <a:latin typeface="华文隶书" pitchFamily="2" charset="-122"/>
                <a:ea typeface="华文隶书" pitchFamily="2" charset="-122"/>
              </a:rPr>
              <a:t>变化</a:t>
            </a:r>
            <a:endParaRPr lang="zh-CN" sz="6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81000" y="1752600"/>
            <a:ext cx="8540750" cy="740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zh-CN" sz="4000" b="1" dirty="0"/>
              <a:t>古代师生关系：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sz="4000" b="1" dirty="0"/>
              <a:t>          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04800" y="3962400"/>
            <a:ext cx="8540750" cy="834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zh-CN" sz="4000" b="1" dirty="0"/>
              <a:t>现在师生关系</a:t>
            </a:r>
            <a:r>
              <a:rPr lang="zh-CN" sz="4000" b="1" dirty="0" smtClean="0"/>
              <a:t>：</a:t>
            </a:r>
            <a:endParaRPr lang="zh-CN" sz="4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259632" y="2513980"/>
            <a:ext cx="61926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zh-CN" sz="4000" b="1" dirty="0"/>
              <a:t>一日为师，终生为父。教师具有绝对的权威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4797152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333399"/>
                </a:solidFill>
              </a:rPr>
              <a:t> </a:t>
            </a:r>
            <a:r>
              <a:rPr lang="zh-CN" altLang="en-US" sz="4000" b="1" dirty="0">
                <a:solidFill>
                  <a:prstClr val="black"/>
                </a:solidFill>
              </a:rPr>
              <a:t>平等，和谐，互相尊重，真诚相交的师生关系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875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66"/>
                </a:solidFill>
                <a:ea typeface="幼圆" pitchFamily="49" charset="-122"/>
              </a:rPr>
              <a:t>二</a:t>
            </a:r>
            <a:r>
              <a:rPr lang="zh-CN" altLang="en-US" b="1" dirty="0" smtClean="0">
                <a:solidFill>
                  <a:srgbClr val="FF0066"/>
                </a:solidFill>
                <a:ea typeface="幼圆" pitchFamily="49" charset="-122"/>
              </a:rPr>
              <a:t>、</a:t>
            </a:r>
            <a:r>
              <a:rPr lang="zh-CN" altLang="en-US" b="1" dirty="0">
                <a:solidFill>
                  <a:srgbClr val="FF0066"/>
                </a:solidFill>
                <a:ea typeface="幼圆" pitchFamily="49" charset="-122"/>
              </a:rPr>
              <a:t>师生关系</a:t>
            </a:r>
            <a:r>
              <a:rPr lang="zh-CN" altLang="en-US" b="1" dirty="0" smtClean="0">
                <a:solidFill>
                  <a:srgbClr val="FF0066"/>
                </a:solidFill>
                <a:ea typeface="幼圆" pitchFamily="49" charset="-122"/>
              </a:rPr>
              <a:t>新</a:t>
            </a:r>
            <a:r>
              <a:rPr lang="zh-CN" altLang="en-US" b="1" dirty="0">
                <a:solidFill>
                  <a:srgbClr val="FF0066"/>
                </a:solidFill>
                <a:ea typeface="幼圆" pitchFamily="49" charset="-122"/>
              </a:rPr>
              <a:t>变化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3818"/>
            <a:ext cx="4427984" cy="5314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292550" y="2132856"/>
            <a:ext cx="923330" cy="36724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/>
              <a:t>师生关系</a:t>
            </a:r>
            <a:endParaRPr lang="zh-CN" altLang="en-US" sz="4800" dirty="0"/>
          </a:p>
        </p:txBody>
      </p:sp>
      <p:sp>
        <p:nvSpPr>
          <p:cNvPr id="5" name="左大括号 4"/>
          <p:cNvSpPr/>
          <p:nvPr/>
        </p:nvSpPr>
        <p:spPr>
          <a:xfrm>
            <a:off x="5089252" y="1988840"/>
            <a:ext cx="360040" cy="3672408"/>
          </a:xfrm>
          <a:prstGeom prst="leftBrace">
            <a:avLst>
              <a:gd name="adj1" fmla="val 36552"/>
              <a:gd name="adj2" fmla="val 5138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2120" y="1543818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民主</a:t>
            </a:r>
            <a:endParaRPr lang="zh-CN" altLang="en-US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52120" y="3363379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和谐</a:t>
            </a:r>
          </a:p>
        </p:txBody>
      </p:sp>
      <p:sp>
        <p:nvSpPr>
          <p:cNvPr id="9" name="矩形 8"/>
          <p:cNvSpPr/>
          <p:nvPr/>
        </p:nvSpPr>
        <p:spPr>
          <a:xfrm>
            <a:off x="5652119" y="5179466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平等</a:t>
            </a:r>
          </a:p>
        </p:txBody>
      </p:sp>
    </p:spTree>
    <p:extLst>
      <p:ext uri="{BB962C8B-B14F-4D97-AF65-F5344CB8AC3E}">
        <p14:creationId xmlns:p14="http://schemas.microsoft.com/office/powerpoint/2010/main" val="47724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4" grpId="0"/>
      <p:bldP spid="5" grpId="0" animBg="1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18072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教师和学生在教育、教学中结成的相互关系，包括：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7740" y="2967335"/>
            <a:ext cx="864852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彼此所处的地位、作用和</a:t>
            </a:r>
            <a:endParaRPr lang="en-US" altLang="zh-CN" sz="6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zh-CN" altLang="en-US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相互对待的态度</a:t>
            </a:r>
            <a:endParaRPr lang="zh-CN" altLang="en-US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7286" y="404664"/>
            <a:ext cx="6417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</a:t>
            </a:r>
            <a:r>
              <a:rPr lang="zh-CN" altLang="en-US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、师生关系新变化</a:t>
            </a:r>
            <a:endParaRPr lang="zh-CN" altLang="en-US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232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、师生关系之</a:t>
            </a:r>
            <a:r>
              <a:rPr lang="zh-CN" altLang="en-US" dirty="0"/>
              <a:t>交往</a:t>
            </a: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52"/>
          <a:stretch/>
        </p:blipFill>
        <p:spPr>
          <a:xfrm>
            <a:off x="4572000" y="2132856"/>
            <a:ext cx="4392488" cy="4320480"/>
          </a:xfrm>
        </p:spPr>
      </p:pic>
      <p:pic>
        <p:nvPicPr>
          <p:cNvPr id="7" name="内容占位符 6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564904"/>
            <a:ext cx="4391471" cy="3816424"/>
          </a:xfrm>
        </p:spPr>
      </p:pic>
    </p:spTree>
    <p:extLst>
      <p:ext uri="{BB962C8B-B14F-4D97-AF65-F5344CB8AC3E}">
        <p14:creationId xmlns:p14="http://schemas.microsoft.com/office/powerpoint/2010/main" val="110823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 descr="窄竖线"/>
          <p:cNvSpPr>
            <a:spLocks noChangeArrowheads="1" noChangeShapeType="1"/>
          </p:cNvSpPr>
          <p:nvPr/>
        </p:nvSpPr>
        <p:spPr bwMode="auto">
          <a:xfrm>
            <a:off x="2362200" y="838200"/>
            <a:ext cx="3865984" cy="1524000"/>
          </a:xfrm>
          <a:prstGeom prst="rect">
            <a:avLst/>
          </a:prstGeom>
        </p:spPr>
        <p:txBody>
          <a:bodyPr wrap="none" fromWordArt="1">
            <a:prstTxWarp prst="textTriangleInverted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000" b="1" kern="10" dirty="0" smtClean="0"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华文中宋"/>
                <a:ea typeface="华文中宋"/>
              </a:rPr>
              <a:t>1.3</a:t>
            </a:r>
            <a:r>
              <a:rPr lang="zh-CN" altLang="en-US" sz="4000" b="1" kern="10" dirty="0" smtClean="0"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华文中宋"/>
                <a:ea typeface="华文中宋"/>
              </a:rPr>
              <a:t>老师，您好</a:t>
            </a:r>
            <a:endParaRPr lang="zh-CN" altLang="en-US" sz="4000" b="1" kern="10" dirty="0">
              <a:ln w="12700" cmpd="sng">
                <a:solidFill>
                  <a:srgbClr val="000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华文中宋"/>
              <a:ea typeface="华文中宋"/>
            </a:endParaRPr>
          </a:p>
        </p:txBody>
      </p:sp>
      <p:sp>
        <p:nvSpPr>
          <p:cNvPr id="4099" name="WordArt 3" descr="纸袋"/>
          <p:cNvSpPr>
            <a:spLocks noChangeArrowheads="1" noChangeShapeType="1"/>
          </p:cNvSpPr>
          <p:nvPr/>
        </p:nvSpPr>
        <p:spPr bwMode="auto">
          <a:xfrm>
            <a:off x="1043608" y="3483429"/>
            <a:ext cx="7010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 cmpd="sng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楷体_GB2312"/>
              </a:rPr>
              <a:t>主题词</a:t>
            </a:r>
            <a:r>
              <a:rPr lang="zh-CN" altLang="en-US" sz="3600" b="1" dirty="0" smtClean="0">
                <a:ln w="9525" cmpd="sng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楷体_GB2312"/>
              </a:rPr>
              <a:t>：尊师爱师 师生如友</a:t>
            </a:r>
            <a:endParaRPr lang="zh-CN" altLang="en-US" sz="3600" b="1" dirty="0">
              <a:ln w="9525" cmpd="sng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楷体_GB2312"/>
            </a:endParaRPr>
          </a:p>
        </p:txBody>
      </p:sp>
    </p:spTree>
    <p:extLst>
      <p:ext uri="{BB962C8B-B14F-4D97-AF65-F5344CB8AC3E}">
        <p14:creationId xmlns:p14="http://schemas.microsoft.com/office/powerpoint/2010/main" val="232554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、师生关系之</a:t>
            </a:r>
            <a:r>
              <a:rPr lang="zh-CN" altLang="en-US" dirty="0"/>
              <a:t>交往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600" y="2299424"/>
            <a:ext cx="720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中学的老师可能不再像小学的老师那样，时时刻刻督促我们，事无巨细地照料我们，而是给予我们更多的</a:t>
            </a:r>
            <a:r>
              <a:rPr lang="zh-CN" altLang="en-US" sz="3600" u="sng" dirty="0" smtClean="0"/>
              <a:t>                  </a:t>
            </a:r>
            <a:r>
              <a:rPr lang="zh-CN" altLang="en-US" sz="3600" dirty="0" smtClean="0"/>
              <a:t>，更多的</a:t>
            </a:r>
            <a:r>
              <a:rPr lang="zh-CN" altLang="en-US" sz="3600" u="sng" dirty="0" smtClean="0"/>
              <a:t>                    </a:t>
            </a:r>
            <a:r>
              <a:rPr lang="zh-CN" altLang="en-US" sz="3600" dirty="0" smtClean="0"/>
              <a:t> 。我们和老师的关系变得更加</a:t>
            </a:r>
            <a:r>
              <a:rPr lang="zh-CN" altLang="en-US" sz="3600" u="sng" dirty="0" smtClean="0"/>
              <a:t>            </a:t>
            </a:r>
            <a:r>
              <a:rPr lang="zh-CN" altLang="en-US" sz="3600" dirty="0" smtClean="0"/>
              <a:t>，和老师的关系更像</a:t>
            </a:r>
            <a:r>
              <a:rPr lang="zh-CN" altLang="en-US" sz="3600" u="sng" dirty="0" smtClean="0"/>
              <a:t>                </a:t>
            </a:r>
            <a:r>
              <a:rPr lang="zh-CN" altLang="en-US" sz="3600" dirty="0" smtClean="0"/>
              <a:t>。</a:t>
            </a:r>
            <a:endParaRPr lang="zh-CN" altLang="en-US" sz="3600" dirty="0"/>
          </a:p>
        </p:txBody>
      </p:sp>
      <p:sp>
        <p:nvSpPr>
          <p:cNvPr id="2" name="矩形 1"/>
          <p:cNvSpPr/>
          <p:nvPr/>
        </p:nvSpPr>
        <p:spPr>
          <a:xfrm>
            <a:off x="1619672" y="3907830"/>
            <a:ext cx="141577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信任</a:t>
            </a:r>
            <a:endParaRPr lang="zh-CN" altLang="en-US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3081" y="3815497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自主空间</a:t>
            </a:r>
            <a:endParaRPr lang="zh-CN" alt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3001" y="4544318"/>
            <a:ext cx="13131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平等</a:t>
            </a:r>
            <a:endParaRPr lang="zh-CN" alt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8024" y="4929038"/>
            <a:ext cx="1582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朋友</a:t>
            </a:r>
            <a:endParaRPr lang="zh-CN" altLang="en-US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752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、师生关系之课程学习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0848"/>
            <a:ext cx="4319463" cy="4536504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4" y="1988840"/>
            <a:ext cx="4103439" cy="4680520"/>
          </a:xfrm>
        </p:spPr>
      </p:pic>
    </p:spTree>
    <p:extLst>
      <p:ext uri="{BB962C8B-B14F-4D97-AF65-F5344CB8AC3E}">
        <p14:creationId xmlns:p14="http://schemas.microsoft.com/office/powerpoint/2010/main" val="211903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、师生关系之课程学习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556792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在课程学习中，老师更注重培养我们</a:t>
            </a:r>
            <a:r>
              <a:rPr lang="zh-CN" altLang="en-US" sz="4000" u="sng" dirty="0" smtClean="0"/>
              <a:t>                            </a:t>
            </a:r>
            <a:r>
              <a:rPr lang="zh-CN" altLang="en-US" sz="4000" dirty="0" smtClean="0"/>
              <a:t>的能力，引导我们，鼓励我们，带领我们一起走向成功、实现梦想。</a:t>
            </a: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700956" y="4293096"/>
            <a:ext cx="7560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我们的学习过程会变得更</a:t>
            </a:r>
            <a:r>
              <a:rPr lang="zh-CN" altLang="en-US" sz="4000" u="sng" dirty="0" smtClean="0"/>
              <a:t>                      </a:t>
            </a:r>
            <a:r>
              <a:rPr lang="zh-CN" altLang="en-US" sz="4000" dirty="0" smtClean="0"/>
              <a:t>，但也需要我们</a:t>
            </a:r>
            <a:r>
              <a:rPr lang="en-US" altLang="zh-CN" sz="4000" u="sng" dirty="0"/>
              <a:t> </a:t>
            </a:r>
            <a:r>
              <a:rPr lang="en-US" altLang="zh-CN" sz="4000" u="sng" dirty="0" smtClean="0"/>
              <a:t>                            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2133601" y="2044005"/>
            <a:ext cx="26725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自主学习</a:t>
            </a:r>
            <a:endParaRPr lang="zh-CN" altLang="en-US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1513" y="4800927"/>
            <a:ext cx="26725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活泼有趣</a:t>
            </a:r>
            <a:endParaRPr lang="zh-CN" altLang="en-US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7994" y="5517232"/>
            <a:ext cx="246734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自觉自主</a:t>
            </a:r>
            <a:endParaRPr lang="zh-CN" altLang="en-US" sz="4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669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 smtClean="0"/>
              <a:t>、师生关系之课外活动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60848"/>
            <a:ext cx="4391471" cy="4608512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60848"/>
            <a:ext cx="4320480" cy="4608512"/>
          </a:xfrm>
        </p:spPr>
      </p:pic>
    </p:spTree>
    <p:extLst>
      <p:ext uri="{BB962C8B-B14F-4D97-AF65-F5344CB8AC3E}">
        <p14:creationId xmlns:p14="http://schemas.microsoft.com/office/powerpoint/2010/main" val="165847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、师生关系之课外活动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在课外活动中，老师常常不再是</a:t>
            </a:r>
            <a:r>
              <a:rPr lang="zh-CN" altLang="en-US" sz="3600" u="sng" dirty="0" smtClean="0"/>
              <a:t>                             </a:t>
            </a:r>
            <a:r>
              <a:rPr lang="zh-CN" altLang="en-US" sz="3600" dirty="0" smtClean="0"/>
              <a:t>，而是</a:t>
            </a:r>
            <a:r>
              <a:rPr lang="zh-CN" altLang="en-US" sz="3600" u="sng" dirty="0" smtClean="0"/>
              <a:t>                         </a:t>
            </a:r>
            <a:r>
              <a:rPr lang="zh-CN" altLang="en-US" sz="3600" dirty="0" smtClean="0"/>
              <a:t>，</a:t>
            </a:r>
            <a:r>
              <a:rPr lang="zh-CN" altLang="en-US" sz="3600" u="sng" dirty="0" smtClean="0"/>
              <a:t>                            </a:t>
            </a:r>
            <a:r>
              <a:rPr lang="zh-CN" altLang="en-US" sz="3600" dirty="0" smtClean="0"/>
              <a:t>。在民主的气氛中，我们的想法可以得到</a:t>
            </a:r>
            <a:r>
              <a:rPr lang="zh-CN" altLang="en-US" sz="3600" u="sng" dirty="0" smtClean="0"/>
              <a:t>            </a:t>
            </a:r>
            <a:r>
              <a:rPr lang="zh-CN" altLang="en-US" sz="3600" dirty="0" smtClean="0"/>
              <a:t>，我们的能力可以得到</a:t>
            </a:r>
            <a:r>
              <a:rPr lang="zh-CN" altLang="en-US" sz="3600" u="sng" dirty="0" smtClean="0"/>
              <a:t>             </a:t>
            </a:r>
            <a:r>
              <a:rPr lang="zh-CN" altLang="en-US" sz="3600" dirty="0" smtClean="0"/>
              <a:t>，但也需要我们更</a:t>
            </a:r>
            <a:r>
              <a:rPr lang="zh-CN" altLang="en-US" sz="3600" u="sng" dirty="0" smtClean="0"/>
              <a:t>                            </a:t>
            </a:r>
            <a:r>
              <a:rPr lang="zh-CN" altLang="en-US" sz="3600" dirty="0" smtClean="0"/>
              <a:t>。</a:t>
            </a:r>
            <a:endParaRPr lang="zh-CN" altLang="en-US" sz="3600" u="sng" dirty="0"/>
          </a:p>
        </p:txBody>
      </p:sp>
      <p:sp>
        <p:nvSpPr>
          <p:cNvPr id="4" name="矩形 3"/>
          <p:cNvSpPr/>
          <p:nvPr/>
        </p:nvSpPr>
        <p:spPr>
          <a:xfrm>
            <a:off x="1331640" y="2151776"/>
            <a:ext cx="20505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领导者</a:t>
            </a:r>
            <a:endParaRPr lang="zh-CN" altLang="en-US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640" y="2852936"/>
            <a:ext cx="20505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合作者</a:t>
            </a:r>
            <a:endParaRPr lang="zh-CN" altLang="en-US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7944" y="2843907"/>
            <a:ext cx="20505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协助者</a:t>
            </a:r>
            <a:endParaRPr lang="zh-CN" altLang="en-US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8264" y="3299212"/>
            <a:ext cx="132600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尊重</a:t>
            </a:r>
            <a:endParaRPr lang="zh-CN" altLang="en-US" sz="4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8944" y="3890665"/>
            <a:ext cx="142859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锻炼</a:t>
            </a:r>
            <a:endParaRPr lang="zh-CN" altLang="en-US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1680" y="4366374"/>
            <a:ext cx="26725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积极主动</a:t>
            </a:r>
            <a:endParaRPr lang="zh-CN" altLang="en-US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267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Rot="1" noChangeArrowheads="1"/>
          </p:cNvSpPr>
          <p:nvPr/>
        </p:nvSpPr>
        <p:spPr bwMode="auto">
          <a:xfrm>
            <a:off x="304800" y="1752600"/>
            <a:ext cx="85344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zh-CN" sz="3600" dirty="0"/>
              <a:t>——</a:t>
            </a:r>
            <a:r>
              <a:rPr lang="zh-CN" sz="3600" dirty="0"/>
              <a:t>在和老师的</a:t>
            </a:r>
            <a:r>
              <a:rPr lang="zh-CN" sz="3600" dirty="0" smtClean="0"/>
              <a:t>交</a:t>
            </a:r>
            <a:r>
              <a:rPr lang="zh-CN" altLang="en-US" sz="3600" dirty="0" smtClean="0"/>
              <a:t>往</a:t>
            </a:r>
            <a:r>
              <a:rPr lang="zh-CN" sz="3600" dirty="0" smtClean="0"/>
              <a:t>中</a:t>
            </a:r>
            <a:r>
              <a:rPr lang="zh-CN" sz="3600" dirty="0"/>
              <a:t>，我们感到自己</a:t>
            </a:r>
            <a:r>
              <a:rPr lang="zh-CN" sz="3600" b="1" dirty="0">
                <a:solidFill>
                  <a:schemeClr val="accent2"/>
                </a:solidFill>
                <a:ea typeface="华文行楷" pitchFamily="2" charset="-122"/>
              </a:rPr>
              <a:t>更加受到尊重</a:t>
            </a:r>
            <a:r>
              <a:rPr lang="zh-CN" sz="3600" dirty="0"/>
              <a:t>，和老师的关系变得</a:t>
            </a:r>
            <a:r>
              <a:rPr lang="zh-CN" sz="3600" b="1" dirty="0">
                <a:solidFill>
                  <a:schemeClr val="accent2"/>
                </a:solidFill>
                <a:ea typeface="华文行楷" pitchFamily="2" charset="-122"/>
              </a:rPr>
              <a:t>平等</a:t>
            </a:r>
            <a:r>
              <a:rPr lang="zh-CN" sz="3600" dirty="0"/>
              <a:t>了。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zh-CN" sz="3600" dirty="0"/>
              <a:t>——</a:t>
            </a:r>
            <a:r>
              <a:rPr lang="zh-CN" sz="3600" dirty="0"/>
              <a:t>在课程的学习中，老师带我们进入</a:t>
            </a:r>
            <a:r>
              <a:rPr lang="zh-CN" sz="3600" b="1" dirty="0">
                <a:solidFill>
                  <a:schemeClr val="accent2"/>
                </a:solidFill>
                <a:ea typeface="华文行楷" pitchFamily="2" charset="-122"/>
              </a:rPr>
              <a:t>自主学习</a:t>
            </a:r>
            <a:r>
              <a:rPr lang="zh-CN" sz="3600" dirty="0"/>
              <a:t>的新天地。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zh-CN" sz="3600" dirty="0"/>
              <a:t>——</a:t>
            </a:r>
            <a:r>
              <a:rPr lang="zh-CN" sz="3600" dirty="0"/>
              <a:t>在课外活动中，老师常常只</a:t>
            </a:r>
            <a:r>
              <a:rPr lang="zh-CN" sz="3600" dirty="0" smtClean="0"/>
              <a:t>充当</a:t>
            </a:r>
            <a:r>
              <a:rPr lang="zh-CN" altLang="en-US" sz="3600" b="1" dirty="0" smtClean="0">
                <a:solidFill>
                  <a:schemeClr val="accent2"/>
                </a:solidFill>
                <a:ea typeface="华文行楷" pitchFamily="2" charset="-122"/>
              </a:rPr>
              <a:t>合作者、协作者</a:t>
            </a:r>
            <a:r>
              <a:rPr lang="zh-CN" sz="3600" dirty="0" smtClean="0"/>
              <a:t>而</a:t>
            </a:r>
            <a:r>
              <a:rPr lang="zh-CN" sz="3600" dirty="0"/>
              <a:t>不是领导者。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zh-CN" sz="3600" dirty="0"/>
              <a:t>——</a:t>
            </a:r>
            <a:r>
              <a:rPr lang="zh-CN" sz="3600" dirty="0"/>
              <a:t>建设</a:t>
            </a:r>
            <a:r>
              <a:rPr lang="zh-CN" sz="3600" b="1" dirty="0">
                <a:solidFill>
                  <a:schemeClr val="accent2"/>
                </a:solidFill>
                <a:ea typeface="华文行楷" pitchFamily="2" charset="-122"/>
              </a:rPr>
              <a:t>民主</a:t>
            </a:r>
            <a:r>
              <a:rPr lang="zh-CN" sz="3600" dirty="0"/>
              <a:t>、</a:t>
            </a:r>
            <a:r>
              <a:rPr lang="zh-CN" sz="3600" b="1" dirty="0">
                <a:solidFill>
                  <a:schemeClr val="accent2"/>
                </a:solidFill>
                <a:ea typeface="华文行楷" pitchFamily="2" charset="-122"/>
              </a:rPr>
              <a:t>平等</a:t>
            </a:r>
            <a:r>
              <a:rPr lang="zh-CN" sz="3600" dirty="0"/>
              <a:t>、</a:t>
            </a:r>
            <a:r>
              <a:rPr lang="zh-CN" sz="3600" b="1" dirty="0">
                <a:solidFill>
                  <a:schemeClr val="accent2"/>
                </a:solidFill>
                <a:ea typeface="华文行楷" pitchFamily="2" charset="-122"/>
              </a:rPr>
              <a:t>和谐</a:t>
            </a:r>
            <a:r>
              <a:rPr lang="zh-CN" sz="3600" dirty="0"/>
              <a:t>的师生关系，我们要和老师共同努力。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endParaRPr lang="zh-CN" altLang="zh-CN" sz="3600" dirty="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498725" y="11652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现在的师生关系主要表现在？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439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7772400" cy="820688"/>
          </a:xfrm>
        </p:spPr>
        <p:txBody>
          <a:bodyPr>
            <a:noAutofit/>
          </a:bodyPr>
          <a:lstStyle/>
          <a:p>
            <a:pPr algn="l"/>
            <a:r>
              <a:rPr lang="zh-CN" altLang="en-US" sz="6000" dirty="0"/>
              <a:t>小</a:t>
            </a:r>
            <a:r>
              <a:rPr lang="zh-CN" altLang="en-US" sz="6000" dirty="0" smtClean="0"/>
              <a:t>讨论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1556792"/>
            <a:ext cx="7416824" cy="1473200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、老师就是权威，我们就要服从</a:t>
            </a:r>
            <a:endParaRPr lang="en-US" altLang="zh-CN" sz="4800" dirty="0" smtClean="0"/>
          </a:p>
          <a:p>
            <a:r>
              <a:rPr lang="en-US" altLang="zh-CN" sz="4800" dirty="0" smtClean="0"/>
              <a:t>2</a:t>
            </a:r>
            <a:r>
              <a:rPr lang="zh-CN" altLang="en-US" sz="4800" dirty="0" smtClean="0"/>
              <a:t>、老师就是学习的管理者，我们就是被管理者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4144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/>
          <a:lstStyle/>
          <a:p>
            <a:pPr algn="l"/>
            <a:r>
              <a:rPr lang="en-US" altLang="zh-CN" dirty="0" smtClean="0"/>
              <a:t>4</a:t>
            </a:r>
            <a:r>
              <a:rPr lang="zh-CN" altLang="en-US" dirty="0" smtClean="0"/>
              <a:t>、教师的教育引导方式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2013" y="2204864"/>
            <a:ext cx="800219" cy="345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/>
              <a:t>成长新阶段</a:t>
            </a:r>
            <a:endParaRPr lang="zh-CN" altLang="en-US" sz="4000" dirty="0"/>
          </a:p>
        </p:txBody>
      </p:sp>
      <p:sp>
        <p:nvSpPr>
          <p:cNvPr id="5" name="右箭头 4"/>
          <p:cNvSpPr/>
          <p:nvPr/>
        </p:nvSpPr>
        <p:spPr>
          <a:xfrm>
            <a:off x="1547664" y="3573016"/>
            <a:ext cx="1584176" cy="504056"/>
          </a:xfrm>
          <a:prstGeom prst="rightArrow">
            <a:avLst>
              <a:gd name="adj1" fmla="val 29844"/>
              <a:gd name="adj2" fmla="val 600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10361" y="1196752"/>
            <a:ext cx="1169551" cy="56612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/>
              <a:t>老师的教育引导方式产生了变化</a:t>
            </a:r>
            <a:endParaRPr lang="zh-CN" altLang="en-US" sz="3200" b="1" dirty="0"/>
          </a:p>
        </p:txBody>
      </p:sp>
      <p:sp>
        <p:nvSpPr>
          <p:cNvPr id="7" name="右箭头 6"/>
          <p:cNvSpPr/>
          <p:nvPr/>
        </p:nvSpPr>
        <p:spPr>
          <a:xfrm>
            <a:off x="3779912" y="3635648"/>
            <a:ext cx="1728192" cy="396044"/>
          </a:xfrm>
          <a:prstGeom prst="rightArrow">
            <a:avLst>
              <a:gd name="adj1" fmla="val 30760"/>
              <a:gd name="adj2" fmla="val 692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9997" y="3178713"/>
            <a:ext cx="20313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我们要？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21322" y="1650489"/>
            <a:ext cx="28083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调整自己的</a:t>
            </a:r>
            <a:r>
              <a:rPr lang="zh-CN" altLang="en-US" sz="3600" dirty="0" smtClean="0">
                <a:solidFill>
                  <a:srgbClr val="FF0000"/>
                </a:solidFill>
              </a:rPr>
              <a:t>思维和行为方式</a:t>
            </a:r>
            <a:r>
              <a:rPr lang="zh-CN" altLang="en-US" sz="3600" dirty="0" smtClean="0"/>
              <a:t>，主动</a:t>
            </a:r>
            <a:r>
              <a:rPr lang="zh-CN" altLang="en-US" sz="3600" dirty="0" smtClean="0">
                <a:solidFill>
                  <a:srgbClr val="FF0000"/>
                </a:solidFill>
              </a:rPr>
              <a:t>适应师生关系新变化，</a:t>
            </a:r>
            <a:r>
              <a:rPr lang="zh-CN" altLang="en-US" sz="3600" dirty="0" smtClean="0"/>
              <a:t>在变化中提升自己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875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/>
      <p:bldP spid="7" grpId="0" animBg="1"/>
      <p:bldP spid="8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良好的师生关系表现？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77214" y="2132856"/>
            <a:ext cx="83631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zh-CN" alt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、教师和学生在人格上是</a:t>
            </a:r>
            <a:r>
              <a:rPr lang="zh-CN" altLang="en-US" sz="4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</a:t>
            </a:r>
            <a:r>
              <a:rPr lang="zh-CN" alt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的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37177" y="1999902"/>
            <a:ext cx="142859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平等</a:t>
            </a:r>
            <a:endParaRPr lang="zh-CN" altLang="en-US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112" y="2967335"/>
            <a:ext cx="82557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、在交互活动中是</a:t>
            </a:r>
            <a:r>
              <a:rPr lang="zh-CN" altLang="en-US" sz="5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的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92328" y="2888396"/>
            <a:ext cx="142859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民主</a:t>
            </a:r>
            <a:endParaRPr lang="zh-CN" altLang="en-US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1027" y="4005064"/>
            <a:ext cx="8249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、在相处氛围上是</a:t>
            </a:r>
            <a:r>
              <a:rPr lang="zh-CN" altLang="en-US" sz="5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的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2966" y="3890665"/>
            <a:ext cx="1582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和谐</a:t>
            </a:r>
            <a:endParaRPr lang="zh-CN" altLang="en-US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887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、与小学相比，在中学我们和老师的关系发生了一些变化，表现有（  ）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772816"/>
            <a:ext cx="72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①听从老师的教诲</a:t>
            </a:r>
            <a:endParaRPr lang="en-US" altLang="zh-CN" sz="3200" dirty="0" smtClean="0"/>
          </a:p>
          <a:p>
            <a:r>
              <a:rPr lang="zh-CN" altLang="en-US" sz="3200" dirty="0" smtClean="0"/>
              <a:t>②追求平等的师生关系</a:t>
            </a:r>
            <a:endParaRPr lang="en-US" altLang="zh-CN" sz="3200" dirty="0" smtClean="0"/>
          </a:p>
          <a:p>
            <a:r>
              <a:rPr lang="zh-CN" altLang="en-US" sz="3200" dirty="0" smtClean="0"/>
              <a:t>③尊重老师、理解老师，也希望得到老师的尊重和理解</a:t>
            </a:r>
            <a:endParaRPr lang="en-US" altLang="zh-CN" sz="3200" dirty="0" smtClean="0"/>
          </a:p>
          <a:p>
            <a:r>
              <a:rPr lang="zh-CN" altLang="en-US" sz="3200" dirty="0" smtClean="0"/>
              <a:t>④接受老师的管理，做忠实的拥护者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971600" y="4437112"/>
            <a:ext cx="2005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①②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1108" y="4437112"/>
            <a:ext cx="1983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①③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1203" y="5589240"/>
            <a:ext cx="3337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①②③④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8723" y="5589240"/>
            <a:ext cx="27093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①②③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9522" y="849486"/>
            <a:ext cx="6880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6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endParaRPr lang="zh-CN" altLang="en-US" sz="6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311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4431" y="2204864"/>
            <a:ext cx="780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在你心中，教师是什么？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690" y="908720"/>
            <a:ext cx="4637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情境体验：</a:t>
            </a:r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p18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7139" y="3356992"/>
            <a:ext cx="78021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教师在教学工作中扮演者</a:t>
            </a:r>
            <a:endParaRPr lang="en-US" altLang="zh-CN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什么角色和作用？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432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、新型师生关系的特点有（     ）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914375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①民主  ②和谐 </a:t>
            </a:r>
            <a:endParaRPr lang="en-US" altLang="zh-CN" sz="5400" dirty="0" smtClean="0"/>
          </a:p>
          <a:p>
            <a:r>
              <a:rPr lang="zh-CN" altLang="en-US" sz="5400" dirty="0" smtClean="0"/>
              <a:t> ③平等  ④ 猜疑</a:t>
            </a:r>
            <a:endParaRPr lang="zh-CN" altLang="en-US" sz="5400" dirty="0"/>
          </a:p>
        </p:txBody>
      </p:sp>
      <p:sp>
        <p:nvSpPr>
          <p:cNvPr id="4" name="矩形 3"/>
          <p:cNvSpPr/>
          <p:nvPr/>
        </p:nvSpPr>
        <p:spPr>
          <a:xfrm>
            <a:off x="827584" y="3890665"/>
            <a:ext cx="2005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①③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58680" y="3869730"/>
            <a:ext cx="1983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①④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5229200"/>
            <a:ext cx="2645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①②③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80012" y="5229200"/>
            <a:ext cx="27093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②③④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09841" y="476672"/>
            <a:ext cx="65915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zh-CN" altLang="en-US" sz="6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597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533400"/>
            <a:ext cx="7242175" cy="914400"/>
          </a:xfrm>
        </p:spPr>
        <p:txBody>
          <a:bodyPr/>
          <a:lstStyle/>
          <a:p>
            <a:r>
              <a:rPr lang="zh-CN" dirty="0">
                <a:solidFill>
                  <a:schemeClr val="tx1"/>
                </a:solidFill>
                <a:ea typeface="华文行楷" pitchFamily="2" charset="-122"/>
              </a:rPr>
              <a:t>气死老师的答卷 </a:t>
            </a:r>
            <a:r>
              <a:rPr lang="zh-CN" altLang="zh-CN" sz="2800" b="1" dirty="0">
                <a:solidFill>
                  <a:srgbClr val="FF00FF"/>
                </a:solidFill>
              </a:rPr>
              <a:t>O(∩_∩)O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1520" y="1628800"/>
            <a:ext cx="8540750" cy="46482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zh-CN" sz="2800" dirty="0"/>
              <a:t>1.“</a:t>
            </a:r>
            <a:r>
              <a:rPr lang="zh-CN" sz="2800" dirty="0"/>
              <a:t>床前明月光”，下一句同学填“李白睡的香”</a:t>
            </a:r>
            <a:r>
              <a:rPr lang="zh-CN" altLang="zh-CN" sz="2800" dirty="0"/>
              <a:t>… </a:t>
            </a:r>
          </a:p>
          <a:p>
            <a:pPr>
              <a:lnSpc>
                <a:spcPct val="80000"/>
              </a:lnSpc>
            </a:pPr>
            <a:r>
              <a:rPr lang="zh-CN" altLang="zh-CN" sz="2800" dirty="0"/>
              <a:t>2.“</a:t>
            </a:r>
            <a:r>
              <a:rPr lang="zh-CN" sz="2800" dirty="0"/>
              <a:t>三个臭皮匠”下一句他竟然填“臭味都一样”</a:t>
            </a:r>
            <a:r>
              <a:rPr lang="zh-CN" altLang="zh-CN" sz="2800" dirty="0"/>
              <a:t>…</a:t>
            </a:r>
            <a:r>
              <a:rPr lang="zh-CN" sz="2800" dirty="0"/>
              <a:t>批卷老师立即晕倒</a:t>
            </a:r>
            <a:r>
              <a:rPr lang="zh-CN" altLang="zh-CN" sz="2800" dirty="0"/>
              <a:t>… </a:t>
            </a:r>
          </a:p>
          <a:p>
            <a:pPr>
              <a:lnSpc>
                <a:spcPct val="80000"/>
              </a:lnSpc>
            </a:pPr>
            <a:r>
              <a:rPr lang="zh-CN" altLang="zh-CN" sz="2800" dirty="0"/>
              <a:t>3.</a:t>
            </a:r>
            <a:r>
              <a:rPr lang="zh-CN" sz="2800" dirty="0"/>
              <a:t>陶渊明的“不为五斗米折腰”，那同学斗胆的写“给我六斗就可以”</a:t>
            </a:r>
            <a:r>
              <a:rPr lang="zh-CN" altLang="zh-CN" sz="2800" dirty="0"/>
              <a:t>…</a:t>
            </a:r>
          </a:p>
          <a:p>
            <a:pPr>
              <a:lnSpc>
                <a:spcPct val="80000"/>
              </a:lnSpc>
            </a:pPr>
            <a:r>
              <a:rPr lang="zh-CN" altLang="zh-CN" sz="2800" dirty="0"/>
              <a:t>4.“</a:t>
            </a:r>
            <a:r>
              <a:rPr lang="zh-CN" sz="2800" dirty="0"/>
              <a:t>穷则独善其身”，下一句同学填“富则妻妾成群”。 </a:t>
            </a:r>
          </a:p>
          <a:p>
            <a:pPr>
              <a:lnSpc>
                <a:spcPct val="80000"/>
              </a:lnSpc>
            </a:pPr>
            <a:r>
              <a:rPr lang="zh-CN" altLang="zh-CN" sz="2800" dirty="0"/>
              <a:t>5.“</a:t>
            </a:r>
            <a:r>
              <a:rPr lang="zh-CN" sz="2800" dirty="0"/>
              <a:t>西塞山前白鹭飞”，下一句“东村河边乌龟爬”？ </a:t>
            </a:r>
          </a:p>
          <a:p>
            <a:pPr>
              <a:lnSpc>
                <a:spcPct val="80000"/>
              </a:lnSpc>
            </a:pPr>
            <a:r>
              <a:rPr lang="zh-CN" altLang="zh-CN" sz="2800" dirty="0"/>
              <a:t>6.“</a:t>
            </a:r>
            <a:r>
              <a:rPr lang="zh-CN" sz="2800" dirty="0"/>
              <a:t>天若有情天亦老”，下一句“人若有情死的早”？ </a:t>
            </a:r>
          </a:p>
          <a:p>
            <a:pPr>
              <a:lnSpc>
                <a:spcPct val="80000"/>
              </a:lnSpc>
            </a:pPr>
            <a:r>
              <a:rPr lang="zh-CN" altLang="zh-CN" sz="2800" dirty="0"/>
              <a:t>7.“</a:t>
            </a:r>
            <a:r>
              <a:rPr lang="zh-CN" sz="2800" dirty="0"/>
              <a:t>葡萄美酒夜光杯”，下一句“金钱美女一大堆”</a:t>
            </a:r>
            <a:r>
              <a:rPr lang="zh-CN" altLang="zh-CN" sz="2800" dirty="0"/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331588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908720"/>
            <a:ext cx="8057964" cy="509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lnSpc>
                <a:spcPct val="8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zh-CN" altLang="zh-CN" sz="2800" dirty="0">
                <a:solidFill>
                  <a:srgbClr val="073E87"/>
                </a:solidFill>
              </a:rPr>
              <a:t>8.“</a:t>
            </a:r>
            <a:r>
              <a:rPr lang="zh-CN" altLang="en-US" sz="2800" dirty="0">
                <a:solidFill>
                  <a:srgbClr val="073E87"/>
                </a:solidFill>
              </a:rPr>
              <a:t>想当年，金戈铁马”，下一句“看今朝，死缠烂打”</a:t>
            </a:r>
            <a:r>
              <a:rPr lang="zh-CN" altLang="zh-CN" sz="2800" dirty="0">
                <a:solidFill>
                  <a:srgbClr val="073E87"/>
                </a:solidFill>
              </a:rPr>
              <a:t>… </a:t>
            </a:r>
          </a:p>
          <a:p>
            <a:pPr marL="274320" lvl="0" indent="-274320">
              <a:lnSpc>
                <a:spcPct val="8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zh-CN" altLang="zh-CN" sz="2800" dirty="0">
                <a:solidFill>
                  <a:srgbClr val="073E87"/>
                </a:solidFill>
              </a:rPr>
              <a:t>9.</a:t>
            </a:r>
            <a:r>
              <a:rPr lang="zh-CN" altLang="en-US" sz="2800" dirty="0">
                <a:solidFill>
                  <a:srgbClr val="073E87"/>
                </a:solidFill>
              </a:rPr>
              <a:t>这个才过瘾！“洛阳亲友如相问”，同学对“请你不要告诉他”</a:t>
            </a:r>
            <a:r>
              <a:rPr lang="zh-CN" altLang="zh-CN" sz="2800" dirty="0">
                <a:solidFill>
                  <a:srgbClr val="073E87"/>
                </a:solidFill>
              </a:rPr>
              <a:t>… </a:t>
            </a:r>
          </a:p>
          <a:p>
            <a:pPr marL="274320" lvl="0" indent="-274320">
              <a:lnSpc>
                <a:spcPct val="8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zh-CN" altLang="zh-CN" sz="2800" dirty="0">
                <a:solidFill>
                  <a:srgbClr val="073E87"/>
                </a:solidFill>
              </a:rPr>
              <a:t>10.“</a:t>
            </a:r>
            <a:r>
              <a:rPr lang="zh-CN" altLang="en-US" sz="2800" dirty="0">
                <a:solidFill>
                  <a:srgbClr val="073E87"/>
                </a:solidFill>
              </a:rPr>
              <a:t>两情若是长久时”，同学对“该是两人结婚时” </a:t>
            </a:r>
          </a:p>
          <a:p>
            <a:pPr marL="274320" lvl="0" indent="-274320">
              <a:lnSpc>
                <a:spcPct val="8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zh-CN" altLang="zh-CN" sz="2800" dirty="0">
                <a:solidFill>
                  <a:srgbClr val="073E87"/>
                </a:solidFill>
              </a:rPr>
              <a:t>11.“</a:t>
            </a:r>
            <a:r>
              <a:rPr lang="zh-CN" altLang="en-US" sz="2800" dirty="0">
                <a:solidFill>
                  <a:srgbClr val="073E87"/>
                </a:solidFill>
              </a:rPr>
              <a:t>书到用时方恨少”，同学对“钱到月底不够花”</a:t>
            </a:r>
            <a:r>
              <a:rPr lang="zh-CN" altLang="zh-CN" sz="2800" dirty="0">
                <a:solidFill>
                  <a:srgbClr val="073E87"/>
                </a:solidFill>
              </a:rPr>
              <a:t>… </a:t>
            </a:r>
          </a:p>
          <a:p>
            <a:pPr marL="274320" lvl="0" indent="-274320">
              <a:lnSpc>
                <a:spcPct val="8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zh-CN" altLang="zh-CN" sz="2800" dirty="0">
                <a:solidFill>
                  <a:srgbClr val="073E87"/>
                </a:solidFill>
              </a:rPr>
              <a:t>12.“</a:t>
            </a:r>
            <a:r>
              <a:rPr lang="zh-CN" altLang="en-US" sz="2800" dirty="0">
                <a:solidFill>
                  <a:srgbClr val="073E87"/>
                </a:solidFill>
              </a:rPr>
              <a:t>清水出芙蓉”，有人写“乱世出英雄”</a:t>
            </a:r>
            <a:r>
              <a:rPr lang="zh-CN" altLang="zh-CN" sz="2800" dirty="0">
                <a:solidFill>
                  <a:srgbClr val="073E87"/>
                </a:solidFill>
              </a:rPr>
              <a:t>… </a:t>
            </a:r>
          </a:p>
          <a:p>
            <a:pPr marL="274320" lvl="0" indent="-274320">
              <a:lnSpc>
                <a:spcPct val="8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zh-CN" altLang="zh-CN" sz="2800" dirty="0">
                <a:solidFill>
                  <a:srgbClr val="073E87"/>
                </a:solidFill>
              </a:rPr>
              <a:t>13.“</a:t>
            </a:r>
            <a:r>
              <a:rPr lang="zh-CN" altLang="en-US" sz="2800" dirty="0">
                <a:solidFill>
                  <a:srgbClr val="073E87"/>
                </a:solidFill>
              </a:rPr>
              <a:t>问君能有几多愁”，同学填“恰似一壶二锅头”。 </a:t>
            </a:r>
          </a:p>
          <a:p>
            <a:pPr marL="274320" lvl="0" indent="-274320">
              <a:lnSpc>
                <a:spcPct val="8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zh-CN" altLang="zh-CN" sz="2800" dirty="0">
                <a:solidFill>
                  <a:srgbClr val="073E87"/>
                </a:solidFill>
              </a:rPr>
              <a:t>14.</a:t>
            </a:r>
            <a:r>
              <a:rPr lang="zh-CN" altLang="en-US" sz="2800" dirty="0">
                <a:solidFill>
                  <a:srgbClr val="073E87"/>
                </a:solidFill>
              </a:rPr>
              <a:t>这个绝了！“日照香炉生紫烟，李白来到洗手间，小李飞刀一瞬间，李白变成小太监。”</a:t>
            </a:r>
          </a:p>
        </p:txBody>
      </p:sp>
    </p:spTree>
    <p:extLst>
      <p:ext uri="{BB962C8B-B14F-4D97-AF65-F5344CB8AC3E}">
        <p14:creationId xmlns:p14="http://schemas.microsoft.com/office/powerpoint/2010/main" val="118741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396752"/>
          </a:xfrm>
        </p:spPr>
        <p:txBody>
          <a:bodyPr>
            <a:normAutofit/>
          </a:bodyPr>
          <a:lstStyle/>
          <a:p>
            <a:r>
              <a:rPr lang="zh-CN" altLang="en-US" sz="8000" dirty="0" smtClean="0"/>
              <a:t>课后作业：</a:t>
            </a:r>
            <a:endParaRPr lang="zh-CN" altLang="en-US" sz="8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练习册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15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16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页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42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3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0000"/>
              </a:lnSpc>
            </a:pPr>
            <a:endParaRPr lang="zh-CN" altLang="zh-CN" sz="1600"/>
          </a:p>
        </p:txBody>
      </p:sp>
      <p:pic>
        <p:nvPicPr>
          <p:cNvPr id="70660" name="Picture 4" descr="515207_020604816309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9144000" cy="587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5" name="WordArt 9"/>
          <p:cNvSpPr>
            <a:spLocks noChangeArrowheads="1" noChangeShapeType="1" noTextEdit="1"/>
          </p:cNvSpPr>
          <p:nvPr/>
        </p:nvSpPr>
        <p:spPr bwMode="auto">
          <a:xfrm>
            <a:off x="539750" y="0"/>
            <a:ext cx="4032250" cy="10525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故事小引：</a:t>
            </a:r>
          </a:p>
        </p:txBody>
      </p:sp>
    </p:spTree>
    <p:extLst>
      <p:ext uri="{BB962C8B-B14F-4D97-AF65-F5344CB8AC3E}">
        <p14:creationId xmlns:p14="http://schemas.microsoft.com/office/powerpoint/2010/main" val="62115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阅读反思：尊师爱师，从点滴做起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04864"/>
            <a:ext cx="8229600" cy="394987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dirty="0" smtClean="0">
                <a:solidFill>
                  <a:srgbClr val="FF0066"/>
                </a:solidFill>
              </a:rPr>
              <a:t>答</a:t>
            </a:r>
            <a:r>
              <a:rPr lang="zh-CN" altLang="en-US" b="1" dirty="0">
                <a:solidFill>
                  <a:srgbClr val="FF0066"/>
                </a:solidFill>
              </a:rPr>
              <a:t>：故事告诉了我们学生要尊敬老师的道理；我们要这样</a:t>
            </a:r>
            <a:r>
              <a:rPr lang="en-US" altLang="zh-CN" b="1" dirty="0">
                <a:solidFill>
                  <a:srgbClr val="FF0066"/>
                </a:solidFill>
              </a:rPr>
              <a:t>······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66"/>
                </a:solidFill>
              </a:rPr>
              <a:t>对待老师要礼貌，见到老师要问好。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66"/>
                </a:solidFill>
              </a:rPr>
              <a:t>上课要遵守课堂纪律，专心听讲。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66"/>
                </a:solidFill>
              </a:rPr>
              <a:t>课上积极思考和回答老师的问题，认真完成老师布置的作业。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66"/>
                </a:solidFill>
              </a:rPr>
              <a:t>正确对待老师的批评和表扬。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1484784"/>
            <a:ext cx="8208912" cy="758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lvl="0" indent="-274320">
              <a:lnSpc>
                <a:spcPct val="9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zh-CN" altLang="en-US" sz="2400" dirty="0">
                <a:solidFill>
                  <a:srgbClr val="073E87"/>
                </a:solidFill>
              </a:rPr>
              <a:t>程门立雪的小故事说明了什么道理？我们又该如何尊敬老师呢？</a:t>
            </a:r>
          </a:p>
        </p:txBody>
      </p:sp>
    </p:spTree>
    <p:extLst>
      <p:ext uri="{BB962C8B-B14F-4D97-AF65-F5344CB8AC3E}">
        <p14:creationId xmlns:p14="http://schemas.microsoft.com/office/powerpoint/2010/main" val="262187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0066"/>
                </a:solidFill>
                <a:ea typeface="幼圆" pitchFamily="49" charset="-122"/>
              </a:rPr>
              <a:t>尊师爱师的体现：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/>
              <a:t>弟子不必不如师，           吾爱吾师</a:t>
            </a:r>
          </a:p>
          <a:p>
            <a:pPr>
              <a:buFontTx/>
              <a:buNone/>
            </a:pPr>
            <a:r>
              <a:rPr lang="zh-CN" altLang="en-US" b="1"/>
              <a:t>师不必贤于弟子。           吾更爱真理。</a:t>
            </a:r>
          </a:p>
          <a:p>
            <a:pPr>
              <a:buFontTx/>
              <a:buNone/>
            </a:pPr>
            <a:r>
              <a:rPr lang="zh-CN" altLang="en-US" b="1"/>
              <a:t>                </a:t>
            </a:r>
            <a:r>
              <a:rPr lang="en-US" altLang="zh-CN" b="1"/>
              <a:t>----</a:t>
            </a:r>
            <a:r>
              <a:rPr lang="zh-CN" altLang="en-US" b="1"/>
              <a:t>孔子                   </a:t>
            </a:r>
            <a:r>
              <a:rPr lang="en-US" altLang="zh-CN" b="1"/>
              <a:t>----</a:t>
            </a:r>
            <a:r>
              <a:rPr lang="zh-CN" altLang="en-US" b="1"/>
              <a:t>亚里士多德</a:t>
            </a:r>
          </a:p>
          <a:p>
            <a:endParaRPr lang="en-US" altLang="zh-CN"/>
          </a:p>
        </p:txBody>
      </p:sp>
      <p:pic>
        <p:nvPicPr>
          <p:cNvPr id="69636" name="Picture 4" descr="1ebff2d2cf25ea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638"/>
            <a:ext cx="3132138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7" name="Picture 5" descr="a88f555922ba49c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997200"/>
            <a:ext cx="3455988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18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533400"/>
            <a:ext cx="8308975" cy="762000"/>
          </a:xfrm>
        </p:spPr>
        <p:txBody>
          <a:bodyPr>
            <a:normAutofit fontScale="90000"/>
          </a:bodyPr>
          <a:lstStyle/>
          <a:p>
            <a:r>
              <a:rPr lang="zh-CN" altLang="zh-CN" sz="4800" dirty="0">
                <a:latin typeface="华文隶书" pitchFamily="2" charset="-122"/>
                <a:ea typeface="华文隶书" pitchFamily="2" charset="-122"/>
              </a:rPr>
              <a:t>3.</a:t>
            </a:r>
            <a:r>
              <a:rPr lang="zh-CN" sz="4800" dirty="0">
                <a:latin typeface="华文隶书" pitchFamily="2" charset="-122"/>
                <a:ea typeface="华文隶书" pitchFamily="2" charset="-122"/>
              </a:rPr>
              <a:t>尊师爱师，亦师亦友</a:t>
            </a: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219200"/>
            <a:ext cx="86106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sz="2400" dirty="0">
                <a:solidFill>
                  <a:schemeClr val="tx1"/>
                </a:solidFill>
              </a:rPr>
              <a:t>师生关系有时会出现误解、隔阂、矛盾甚至冲突，我们心里不痛快，老师 也一定很烦恼，化解师生矛盾，建立和谐的师生关系，还是要靠</a:t>
            </a:r>
            <a:r>
              <a:rPr lang="zh-CN" sz="2400" b="1" dirty="0">
                <a:solidFill>
                  <a:schemeClr val="tx1"/>
                </a:solidFill>
              </a:rPr>
              <a:t>理解</a:t>
            </a:r>
            <a:r>
              <a:rPr lang="zh-CN" sz="2400" dirty="0">
                <a:solidFill>
                  <a:schemeClr val="tx1"/>
                </a:solidFill>
              </a:rPr>
              <a:t>和</a:t>
            </a:r>
            <a:r>
              <a:rPr lang="zh-CN" sz="2400" b="1" dirty="0">
                <a:solidFill>
                  <a:schemeClr val="tx1"/>
                </a:solidFill>
              </a:rPr>
              <a:t>沟通</a:t>
            </a:r>
            <a:r>
              <a:rPr lang="zh-CN" sz="2400" dirty="0">
                <a:solidFill>
                  <a:schemeClr val="tx1"/>
                </a:solidFill>
              </a:rPr>
              <a:t>。我们应该</a:t>
            </a:r>
            <a:r>
              <a:rPr lang="zh-CN" sz="2400" b="1" dirty="0">
                <a:solidFill>
                  <a:schemeClr val="tx1"/>
                </a:solidFill>
              </a:rPr>
              <a:t>从自己做起</a:t>
            </a:r>
            <a:r>
              <a:rPr lang="zh-CN" sz="2400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23556" name="AutoShape 4"/>
          <p:cNvSpPr>
            <a:spLocks/>
          </p:cNvSpPr>
          <p:nvPr/>
        </p:nvSpPr>
        <p:spPr bwMode="auto">
          <a:xfrm>
            <a:off x="685800" y="2590800"/>
            <a:ext cx="228600" cy="3505200"/>
          </a:xfrm>
          <a:prstGeom prst="leftBrace">
            <a:avLst>
              <a:gd name="adj1" fmla="val 127778"/>
              <a:gd name="adj2" fmla="val 50000"/>
            </a:avLst>
          </a:prstGeom>
          <a:noFill/>
          <a:ln w="50800" cmpd="sng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219200" y="2514600"/>
            <a:ext cx="457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b="1">
                <a:solidFill>
                  <a:schemeClr val="folHlink"/>
                </a:solidFill>
              </a:rPr>
              <a:t>（</a:t>
            </a:r>
            <a:r>
              <a:rPr lang="zh-CN" altLang="zh-CN" sz="3200" b="1">
                <a:solidFill>
                  <a:schemeClr val="folHlink"/>
                </a:solidFill>
              </a:rPr>
              <a:t>1</a:t>
            </a:r>
            <a:r>
              <a:rPr lang="zh-CN" sz="3200" b="1">
                <a:solidFill>
                  <a:schemeClr val="folHlink"/>
                </a:solidFill>
              </a:rPr>
              <a:t>）尊重与信任老师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219200" y="3657600"/>
            <a:ext cx="457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b="1" dirty="0">
                <a:solidFill>
                  <a:schemeClr val="folHlink"/>
                </a:solidFill>
              </a:rPr>
              <a:t>（</a:t>
            </a:r>
            <a:r>
              <a:rPr lang="zh-CN" altLang="zh-CN" sz="3200" b="1" dirty="0">
                <a:solidFill>
                  <a:schemeClr val="folHlink"/>
                </a:solidFill>
              </a:rPr>
              <a:t>2</a:t>
            </a:r>
            <a:r>
              <a:rPr lang="zh-CN" sz="3200" b="1" dirty="0">
                <a:solidFill>
                  <a:schemeClr val="folHlink"/>
                </a:solidFill>
              </a:rPr>
              <a:t>）理解与体谅老师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295400" y="5029200"/>
            <a:ext cx="5181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b="1">
                <a:solidFill>
                  <a:schemeClr val="folHlink"/>
                </a:solidFill>
              </a:rPr>
              <a:t>（</a:t>
            </a:r>
            <a:r>
              <a:rPr lang="zh-CN" altLang="zh-CN" sz="3200" b="1">
                <a:solidFill>
                  <a:schemeClr val="folHlink"/>
                </a:solidFill>
              </a:rPr>
              <a:t>3</a:t>
            </a:r>
            <a:r>
              <a:rPr lang="zh-CN" sz="3200" b="1">
                <a:solidFill>
                  <a:schemeClr val="folHlink"/>
                </a:solidFill>
              </a:rPr>
              <a:t>）关心和帮助老师，和老师做朋友</a:t>
            </a:r>
          </a:p>
        </p:txBody>
      </p:sp>
      <p:pic>
        <p:nvPicPr>
          <p:cNvPr id="23560" name="Picture 8" descr="08101515039924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514600"/>
            <a:ext cx="188277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637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utoUpdateAnimBg="0"/>
      <p:bldP spid="23558" grpId="0" autoUpdateAnimBg="0"/>
      <p:bldP spid="23559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tx1"/>
                </a:solidFill>
              </a:rPr>
              <a:t>提醒篇：“这样的做法合适吗？”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/>
              <a:t>见到老师不问候，</a:t>
            </a:r>
          </a:p>
          <a:p>
            <a:r>
              <a:rPr lang="zh-CN" altLang="en-US" b="1"/>
              <a:t>进办公室不敲门，</a:t>
            </a:r>
          </a:p>
          <a:p>
            <a:r>
              <a:rPr lang="zh-CN" altLang="en-US" b="1"/>
              <a:t>打听老师的隐私，</a:t>
            </a:r>
          </a:p>
          <a:p>
            <a:r>
              <a:rPr lang="zh-CN" altLang="en-US" b="1"/>
              <a:t>背后给老师取外号，</a:t>
            </a:r>
          </a:p>
          <a:p>
            <a:r>
              <a:rPr lang="zh-CN" altLang="en-US" b="1"/>
              <a:t>从背后突然拍打老师</a:t>
            </a:r>
            <a:r>
              <a:rPr lang="en-US" altLang="zh-CN" b="1"/>
              <a:t>……</a:t>
            </a:r>
          </a:p>
          <a:p>
            <a:r>
              <a:rPr lang="zh-CN" altLang="en-US" b="1"/>
              <a:t>你的意见是</a:t>
            </a:r>
            <a:r>
              <a:rPr lang="en-US" altLang="zh-CN" b="1"/>
              <a:t>……</a:t>
            </a:r>
          </a:p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123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十六角星 2"/>
          <p:cNvSpPr/>
          <p:nvPr/>
        </p:nvSpPr>
        <p:spPr>
          <a:xfrm>
            <a:off x="4571999" y="0"/>
            <a:ext cx="1872209" cy="620688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9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457200"/>
            <a:ext cx="8458200" cy="838200"/>
          </a:xfrm>
        </p:spPr>
        <p:txBody>
          <a:bodyPr/>
          <a:lstStyle/>
          <a:p>
            <a:r>
              <a:rPr lang="zh-CN" dirty="0">
                <a:ea typeface="华文行楷" pitchFamily="2" charset="-122"/>
              </a:rPr>
              <a:t>教师是什么</a:t>
            </a:r>
            <a:r>
              <a:rPr lang="zh-CN" dirty="0" smtClean="0">
                <a:ea typeface="华文行楷" pitchFamily="2" charset="-122"/>
              </a:rPr>
              <a:t>？</a:t>
            </a:r>
            <a:r>
              <a:rPr lang="en-US" altLang="zh-CN" dirty="0" smtClean="0">
                <a:ea typeface="华文行楷" pitchFamily="2" charset="-122"/>
              </a:rPr>
              <a:t>(</a:t>
            </a:r>
            <a:r>
              <a:rPr lang="zh-CN" altLang="en-US" dirty="0" smtClean="0">
                <a:ea typeface="华文行楷" pitchFamily="2" charset="-122"/>
              </a:rPr>
              <a:t>古代版）</a:t>
            </a:r>
            <a:endParaRPr lang="zh-CN" dirty="0">
              <a:ea typeface="华文行楷" pitchFamily="2" charset="-122"/>
            </a:endParaRP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76200" y="1844824"/>
            <a:ext cx="6096000" cy="4800600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zh-CN" sz="2800" b="1" dirty="0">
                <a:ea typeface="华文隶书" pitchFamily="2" charset="-122"/>
              </a:rPr>
              <a:t>师    说（节选）      韩愈</a:t>
            </a:r>
          </a:p>
          <a:p>
            <a:pPr>
              <a:lnSpc>
                <a:spcPct val="80000"/>
              </a:lnSpc>
            </a:pPr>
            <a:r>
              <a:rPr lang="zh-CN" b="1" dirty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古之学者必有师。</a:t>
            </a:r>
            <a:r>
              <a:rPr 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师者，所以</a:t>
            </a:r>
            <a:r>
              <a:rPr 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传道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授</a:t>
            </a:r>
            <a:r>
              <a:rPr 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业</a:t>
            </a:r>
            <a:r>
              <a:rPr 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解惑也。</a:t>
            </a:r>
            <a:r>
              <a:rPr lang="zh-CN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人非生而知之者，孰能无惑？惑而不从师，其为惑也，终不解矣。生乎吾前，其闻道也固先乎吾，吾从而师之；生乎吾后，其闻道也亦先乎吾，吾从而师之。吾师道也，夫庸知其年之先后生于吾乎？是故无贵无贱，无长无少，道之所存，师之所存也。</a:t>
            </a:r>
          </a:p>
        </p:txBody>
      </p:sp>
      <p:pic>
        <p:nvPicPr>
          <p:cNvPr id="8196" name="Picture 4" descr="韩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0"/>
            <a:ext cx="290512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5791200" y="5715000"/>
            <a:ext cx="3352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b="1">
                <a:latin typeface="华文隶书" pitchFamily="2" charset="-122"/>
                <a:ea typeface="华文隶书" pitchFamily="2" charset="-122"/>
              </a:rPr>
              <a:t>韩愈（</a:t>
            </a:r>
            <a:r>
              <a:rPr lang="zh-CN" altLang="zh-CN" b="1">
                <a:latin typeface="华文隶书" pitchFamily="2" charset="-122"/>
                <a:ea typeface="华文隶书" pitchFamily="2" charset="-122"/>
              </a:rPr>
              <a:t>768</a:t>
            </a:r>
            <a:r>
              <a:rPr lang="zh-CN" b="1">
                <a:latin typeface="华文隶书" pitchFamily="2" charset="-122"/>
                <a:ea typeface="华文隶书" pitchFamily="2" charset="-122"/>
              </a:rPr>
              <a:t>～</a:t>
            </a:r>
            <a:r>
              <a:rPr lang="zh-CN" altLang="zh-CN" b="1">
                <a:latin typeface="华文隶书" pitchFamily="2" charset="-122"/>
                <a:ea typeface="华文隶书" pitchFamily="2" charset="-122"/>
              </a:rPr>
              <a:t>824</a:t>
            </a:r>
            <a:r>
              <a:rPr lang="zh-CN" b="1">
                <a:latin typeface="华文隶书" pitchFamily="2" charset="-122"/>
                <a:ea typeface="华文隶书" pitchFamily="2" charset="-122"/>
              </a:rPr>
              <a:t>）</a:t>
            </a:r>
          </a:p>
          <a:p>
            <a:pPr algn="ctr"/>
            <a:r>
              <a:rPr lang="zh-CN" b="1">
                <a:latin typeface="华文隶书" pitchFamily="2" charset="-122"/>
                <a:ea typeface="华文隶书" pitchFamily="2" charset="-122"/>
              </a:rPr>
              <a:t>唐代文学家、思想家、哲学家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3652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98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685800"/>
            <a:ext cx="6705600" cy="914400"/>
          </a:xfrm>
        </p:spPr>
        <p:txBody>
          <a:bodyPr/>
          <a:lstStyle/>
          <a:p>
            <a:r>
              <a:rPr lang="zh-CN" b="1" dirty="0">
                <a:solidFill>
                  <a:srgbClr val="FF0000"/>
                </a:solidFill>
              </a:rPr>
              <a:t>学生与老师交往的小锦囊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905000"/>
            <a:ext cx="6934200" cy="434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sz="4400" b="1" dirty="0">
                <a:solidFill>
                  <a:srgbClr val="005700"/>
                </a:solidFill>
              </a:rPr>
              <a:t>尊重老师的劳动</a:t>
            </a:r>
          </a:p>
          <a:p>
            <a:pPr>
              <a:lnSpc>
                <a:spcPct val="90000"/>
              </a:lnSpc>
            </a:pPr>
            <a:r>
              <a:rPr lang="zh-CN" sz="4400" b="1" dirty="0">
                <a:solidFill>
                  <a:srgbClr val="005700"/>
                </a:solidFill>
              </a:rPr>
              <a:t>勤学好问，虚心求教。</a:t>
            </a:r>
          </a:p>
          <a:p>
            <a:pPr>
              <a:lnSpc>
                <a:spcPct val="90000"/>
              </a:lnSpc>
            </a:pPr>
            <a:r>
              <a:rPr lang="zh-CN" sz="4400" b="1" dirty="0">
                <a:solidFill>
                  <a:srgbClr val="005700"/>
                </a:solidFill>
              </a:rPr>
              <a:t>正确对待老师的过失，委婉地向老师提意见</a:t>
            </a:r>
          </a:p>
          <a:p>
            <a:pPr>
              <a:lnSpc>
                <a:spcPct val="90000"/>
              </a:lnSpc>
            </a:pPr>
            <a:r>
              <a:rPr lang="zh-CN" sz="4400" b="1" dirty="0">
                <a:solidFill>
                  <a:srgbClr val="005700"/>
                </a:solidFill>
              </a:rPr>
              <a:t>犯了错误要勇于承认，及时改正</a:t>
            </a:r>
          </a:p>
        </p:txBody>
      </p:sp>
      <p:pic>
        <p:nvPicPr>
          <p:cNvPr id="24580" name="Picture 4" descr="20091014118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609600"/>
            <a:ext cx="18796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236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b="1" dirty="0">
                <a:solidFill>
                  <a:srgbClr val="FF0000"/>
                </a:solidFill>
              </a:rPr>
              <a:t>亲临其</a:t>
            </a:r>
            <a:r>
              <a:rPr lang="zh-CN" b="1" dirty="0" smtClean="0">
                <a:solidFill>
                  <a:srgbClr val="FF0000"/>
                </a:solidFill>
              </a:rPr>
              <a:t>境</a:t>
            </a:r>
            <a:endParaRPr lang="zh-CN" b="1" dirty="0">
              <a:solidFill>
                <a:srgbClr val="FF0000"/>
              </a:solidFill>
            </a:endParaRP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800" dirty="0">
                <a:solidFill>
                  <a:schemeClr val="tx1"/>
                </a:solidFill>
              </a:rPr>
              <a:t>1.</a:t>
            </a:r>
            <a:r>
              <a:rPr lang="zh-CN" sz="2800" dirty="0">
                <a:solidFill>
                  <a:schemeClr val="tx1"/>
                </a:solidFill>
              </a:rPr>
              <a:t>当我遇到难题或困惑，自己想不明白时，我会</a:t>
            </a:r>
            <a:r>
              <a:rPr lang="zh-CN" altLang="zh-CN" sz="2800" dirty="0">
                <a:solidFill>
                  <a:schemeClr val="tx1"/>
                </a:solidFill>
              </a:rPr>
              <a:t>——</a:t>
            </a:r>
          </a:p>
          <a:p>
            <a:endParaRPr lang="zh-CN" altLang="zh-CN" sz="2800" dirty="0">
              <a:solidFill>
                <a:schemeClr val="tx1"/>
              </a:solidFill>
            </a:endParaRPr>
          </a:p>
          <a:p>
            <a:r>
              <a:rPr lang="zh-CN" altLang="zh-CN" sz="2800" dirty="0">
                <a:solidFill>
                  <a:schemeClr val="tx1"/>
                </a:solidFill>
              </a:rPr>
              <a:t>2.</a:t>
            </a:r>
            <a:r>
              <a:rPr lang="zh-CN" sz="2800" dirty="0">
                <a:solidFill>
                  <a:schemeClr val="tx1"/>
                </a:solidFill>
              </a:rPr>
              <a:t>当老师对我提出批评或要求时，我会</a:t>
            </a:r>
            <a:r>
              <a:rPr lang="zh-CN" altLang="zh-CN" sz="2800" dirty="0">
                <a:solidFill>
                  <a:schemeClr val="tx1"/>
                </a:solidFill>
              </a:rPr>
              <a:t>—— </a:t>
            </a:r>
          </a:p>
          <a:p>
            <a:endParaRPr lang="zh-CN" altLang="zh-CN" sz="2800" dirty="0">
              <a:solidFill>
                <a:schemeClr val="tx1"/>
              </a:solidFill>
            </a:endParaRPr>
          </a:p>
          <a:p>
            <a:r>
              <a:rPr lang="zh-CN" altLang="zh-CN" sz="2800" dirty="0">
                <a:solidFill>
                  <a:schemeClr val="tx1"/>
                </a:solidFill>
              </a:rPr>
              <a:t>3.</a:t>
            </a:r>
            <a:r>
              <a:rPr lang="zh-CN" sz="2800" dirty="0">
                <a:solidFill>
                  <a:schemeClr val="tx1"/>
                </a:solidFill>
              </a:rPr>
              <a:t>当我对老师有意见或建议时，我会</a:t>
            </a:r>
            <a:r>
              <a:rPr lang="zh-CN" altLang="zh-CN" sz="2800" dirty="0">
                <a:solidFill>
                  <a:schemeClr val="tx1"/>
                </a:solidFill>
              </a:rPr>
              <a:t>——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35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250"/>
            <a:ext cx="8229600" cy="504825"/>
          </a:xfrm>
        </p:spPr>
        <p:txBody>
          <a:bodyPr>
            <a:normAutofit fontScale="90000"/>
          </a:bodyPr>
          <a:lstStyle/>
          <a:p>
            <a:r>
              <a:rPr lang="zh-CN" altLang="en-US" sz="4000" dirty="0"/>
              <a:t>课堂小结：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755650" y="1412875"/>
            <a:ext cx="671513" cy="396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师 生  情  谊</a:t>
            </a:r>
          </a:p>
        </p:txBody>
      </p:sp>
      <p:sp>
        <p:nvSpPr>
          <p:cNvPr id="90117" name="AutoShape 5"/>
          <p:cNvSpPr>
            <a:spLocks/>
          </p:cNvSpPr>
          <p:nvPr/>
        </p:nvSpPr>
        <p:spPr bwMode="auto">
          <a:xfrm>
            <a:off x="1258888" y="1268413"/>
            <a:ext cx="433387" cy="2952750"/>
          </a:xfrm>
          <a:prstGeom prst="leftBrace">
            <a:avLst>
              <a:gd name="adj1" fmla="val 5677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1835150" y="1125538"/>
            <a:ext cx="6553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新型师生关系：民主、平等、和谐</a:t>
            </a: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1692275" y="4365625"/>
            <a:ext cx="3384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1619250" y="3500438"/>
            <a:ext cx="23034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尊师爱师、亦师亦友</a:t>
            </a:r>
          </a:p>
        </p:txBody>
      </p:sp>
      <p:sp>
        <p:nvSpPr>
          <p:cNvPr id="90121" name="AutoShape 9"/>
          <p:cNvSpPr>
            <a:spLocks/>
          </p:cNvSpPr>
          <p:nvPr/>
        </p:nvSpPr>
        <p:spPr bwMode="auto">
          <a:xfrm>
            <a:off x="3419475" y="2781300"/>
            <a:ext cx="647700" cy="2663825"/>
          </a:xfrm>
          <a:prstGeom prst="leftBrace">
            <a:avLst>
              <a:gd name="adj1" fmla="val 342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22" name="Text Box 10"/>
          <p:cNvSpPr txBox="1">
            <a:spLocks noChangeArrowheads="1"/>
          </p:cNvSpPr>
          <p:nvPr/>
        </p:nvSpPr>
        <p:spPr bwMode="auto">
          <a:xfrm>
            <a:off x="4211638" y="2708275"/>
            <a:ext cx="3959225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</a:rPr>
              <a:t>尊重与信任老师。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②理解与体谅老师。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③关心和帮助老师，和老师做朋友。</a:t>
            </a:r>
          </a:p>
        </p:txBody>
      </p:sp>
    </p:spTree>
    <p:extLst>
      <p:ext uri="{BB962C8B-B14F-4D97-AF65-F5344CB8AC3E}">
        <p14:creationId xmlns:p14="http://schemas.microsoft.com/office/powerpoint/2010/main" val="333133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sz="4000" dirty="0"/>
              <a:t>阅读与感悟：感动中国的山村</a:t>
            </a:r>
            <a:r>
              <a:rPr lang="zh-CN" sz="4000" dirty="0" smtClean="0"/>
              <a:t>教师</a:t>
            </a:r>
            <a:endParaRPr lang="zh-CN" sz="4000" dirty="0"/>
          </a:p>
        </p:txBody>
      </p:sp>
      <p:sp>
        <p:nvSpPr>
          <p:cNvPr id="2662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zh-CN" altLang="zh-CN"/>
          </a:p>
          <a:p>
            <a:pPr>
              <a:buFont typeface="Wingdings" pitchFamily="2" charset="2"/>
              <a:buNone/>
            </a:pPr>
            <a:endParaRPr lang="zh-CN" altLang="zh-CN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04800" y="1486308"/>
            <a:ext cx="8550275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sz="2800" b="1" dirty="0">
                <a:solidFill>
                  <a:srgbClr val="FF00FF"/>
                </a:solidFill>
              </a:rPr>
              <a:t>李桂林、陆建芬 </a:t>
            </a:r>
            <a:r>
              <a:rPr lang="zh-CN" altLang="zh-CN" sz="2800" b="1" dirty="0">
                <a:solidFill>
                  <a:srgbClr val="FF00FF"/>
                </a:solidFill>
              </a:rPr>
              <a:t>(</a:t>
            </a:r>
            <a:r>
              <a:rPr lang="zh-CN" sz="2800" b="1" dirty="0">
                <a:solidFill>
                  <a:srgbClr val="FF00FF"/>
                </a:solidFill>
              </a:rPr>
              <a:t>悬崖小学的支教夫妻</a:t>
            </a:r>
            <a:r>
              <a:rPr lang="zh-CN" altLang="zh-CN" sz="2800" b="1" dirty="0">
                <a:solidFill>
                  <a:srgbClr val="FF00FF"/>
                </a:solidFill>
              </a:rPr>
              <a:t>)</a:t>
            </a:r>
          </a:p>
          <a:p>
            <a:pPr algn="ctr"/>
            <a:endParaRPr lang="zh-CN" altLang="zh-CN" sz="2400" dirty="0">
              <a:solidFill>
                <a:srgbClr val="FF00FF"/>
              </a:solidFill>
            </a:endParaRPr>
          </a:p>
          <a:p>
            <a:r>
              <a:rPr lang="zh-CN" altLang="zh-CN" dirty="0"/>
              <a:t>    </a:t>
            </a:r>
            <a:r>
              <a:rPr lang="zh-CN" altLang="zh-CN" sz="2000" dirty="0"/>
              <a:t>   </a:t>
            </a:r>
            <a:r>
              <a:rPr lang="zh-CN" sz="2000" dirty="0"/>
              <a:t>男，</a:t>
            </a:r>
            <a:r>
              <a:rPr lang="zh-CN" altLang="zh-CN" sz="2000" dirty="0"/>
              <a:t>42</a:t>
            </a:r>
            <a:r>
              <a:rPr lang="zh-CN" sz="2000" dirty="0"/>
              <a:t>岁，彝族村寨甘洛县乌史大桥乡二坪村教师。</a:t>
            </a:r>
          </a:p>
          <a:p>
            <a:r>
              <a:rPr lang="zh-CN" sz="2000" dirty="0"/>
              <a:t>       女，</a:t>
            </a:r>
            <a:r>
              <a:rPr lang="zh-CN" altLang="zh-CN" sz="2000" dirty="0"/>
              <a:t>41</a:t>
            </a:r>
            <a:r>
              <a:rPr lang="zh-CN" sz="2000" dirty="0"/>
              <a:t>岁，彝族村寨甘洛县乌史大桥乡二坪村代课教师。</a:t>
            </a:r>
          </a:p>
          <a:p>
            <a:r>
              <a:rPr lang="zh-CN" sz="2000" dirty="0"/>
              <a:t>       甘洛县乌史大桥乡二坪村，是凉山北部峡谷绝壁上的彝寨，村民上下绝壁都要攀爬</a:t>
            </a:r>
            <a:r>
              <a:rPr lang="zh-CN" altLang="zh-CN" sz="2000" dirty="0"/>
              <a:t>5</a:t>
            </a:r>
            <a:r>
              <a:rPr lang="zh-CN" sz="2000" dirty="0"/>
              <a:t>架木制的云梯，进出极为艰难，村民一年难得下绝壁一次。就是在如此艰险的环境下，从汉族地区来的李桂林、陆建芬夫妻扎根这里</a:t>
            </a:r>
            <a:r>
              <a:rPr lang="zh-CN" altLang="zh-CN" sz="2000" dirty="0"/>
              <a:t>18</a:t>
            </a:r>
            <a:r>
              <a:rPr lang="zh-CN" sz="2000" dirty="0"/>
              <a:t>年，把知识的种子播种在彝寨，为村民走出彝寨架起</a:t>
            </a:r>
            <a:r>
              <a:rPr lang="zh-CN" altLang="zh-CN" sz="2000" dirty="0"/>
              <a:t>"</a:t>
            </a:r>
            <a:r>
              <a:rPr lang="zh-CN" sz="2000" dirty="0"/>
              <a:t>云梯</a:t>
            </a:r>
            <a:r>
              <a:rPr lang="zh-CN" altLang="zh-CN" sz="2000" dirty="0"/>
              <a:t>"</a:t>
            </a:r>
            <a:r>
              <a:rPr lang="zh-CN" sz="2000" dirty="0"/>
              <a:t>。</a:t>
            </a:r>
          </a:p>
          <a:p>
            <a:r>
              <a:rPr lang="zh-CN" sz="2000" dirty="0"/>
              <a:t>       </a:t>
            </a:r>
            <a:r>
              <a:rPr lang="zh-CN" altLang="zh-CN" sz="2000" dirty="0"/>
              <a:t>1990</a:t>
            </a:r>
            <a:r>
              <a:rPr lang="zh-CN" sz="2000" dirty="0"/>
              <a:t>年，李桂林夫妻来到这里，村民的落后与贫苦深深的震撼了这对彝族夫妻。强烈的同情心和民族感使李桂林坚定了扎根二坪搞教育的信心，得到了妻子的大力支持。他与妻子</a:t>
            </a:r>
            <a:r>
              <a:rPr lang="zh-CN" altLang="zh-CN" sz="2000" dirty="0"/>
              <a:t>18</a:t>
            </a:r>
            <a:r>
              <a:rPr lang="zh-CN" sz="2000" dirty="0"/>
              <a:t>年如一日地教书育人，共培养了六届学生共</a:t>
            </a:r>
            <a:r>
              <a:rPr lang="zh-CN" altLang="zh-CN" sz="2000" dirty="0"/>
              <a:t>149</a:t>
            </a:r>
            <a:r>
              <a:rPr lang="zh-CN" sz="2000" dirty="0"/>
              <a:t>人，其中有</a:t>
            </a:r>
            <a:r>
              <a:rPr lang="zh-CN" altLang="zh-CN" sz="2000" dirty="0"/>
              <a:t>22</a:t>
            </a:r>
            <a:r>
              <a:rPr lang="zh-CN" sz="2000" dirty="0"/>
              <a:t>人是从外村慕名而来的。李桂林本人还两度被评为县优秀教师。</a:t>
            </a:r>
          </a:p>
          <a:p>
            <a:r>
              <a:rPr lang="zh-CN" sz="2000" dirty="0"/>
              <a:t>    二坪</a:t>
            </a:r>
            <a:r>
              <a:rPr lang="zh-CN" altLang="zh-CN" sz="2000" dirty="0"/>
              <a:t>--</a:t>
            </a:r>
            <a:r>
              <a:rPr lang="zh-CN" sz="2000" dirty="0"/>
              <a:t>这个过去的</a:t>
            </a:r>
            <a:r>
              <a:rPr lang="zh-CN" altLang="zh-CN" sz="2000" dirty="0"/>
              <a:t>"</a:t>
            </a:r>
            <a:r>
              <a:rPr lang="zh-CN" sz="2000" dirty="0"/>
              <a:t>文盲村穷山村</a:t>
            </a:r>
            <a:r>
              <a:rPr lang="zh-CN" altLang="zh-CN" sz="2000" dirty="0"/>
              <a:t>"</a:t>
            </a:r>
            <a:r>
              <a:rPr lang="zh-CN" sz="2000" dirty="0"/>
              <a:t>，现在成了</a:t>
            </a:r>
            <a:r>
              <a:rPr lang="zh-CN" altLang="zh-CN" sz="2000" dirty="0"/>
              <a:t>"</a:t>
            </a:r>
            <a:r>
              <a:rPr lang="zh-CN" sz="2000" dirty="0"/>
              <a:t>文化村</a:t>
            </a:r>
            <a:r>
              <a:rPr lang="zh-CN" altLang="zh-CN" sz="2000" dirty="0"/>
              <a:t>"</a:t>
            </a:r>
            <a:r>
              <a:rPr lang="zh-CN" sz="2000" dirty="0"/>
              <a:t>。昔日的荒凉到今天的精神巨变，与这两位老师付出的心血是分不开的。他们为偏远山区的教育事业撑起了一片蓝天。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6465888" y="511016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b="1"/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121581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7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226375069790_1226375069790_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625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 descr="1233835200545_1233835200545_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2800"/>
            <a:ext cx="4572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3276600"/>
            <a:ext cx="4343400" cy="31242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zh-CN" sz="2600" dirty="0"/>
              <a:t> </a:t>
            </a:r>
            <a:r>
              <a:rPr lang="zh-CN" sz="2600" dirty="0"/>
              <a:t>感动中国推选委员阿来：乡村教育是重要的，但常常被忽略；</a:t>
            </a:r>
            <a:r>
              <a:rPr lang="zh-CN" sz="2600" b="1" dirty="0">
                <a:solidFill>
                  <a:schemeClr val="tx1"/>
                </a:solidFill>
                <a:ea typeface="华文细黑" pitchFamily="2" charset="-122"/>
              </a:rPr>
              <a:t>乡村教师是伟大的，却不应该被遗忘。</a:t>
            </a:r>
          </a:p>
          <a:p>
            <a:pPr>
              <a:lnSpc>
                <a:spcPct val="80000"/>
              </a:lnSpc>
            </a:pPr>
            <a:r>
              <a:rPr lang="zh-CN" sz="2600" dirty="0"/>
              <a:t>    阎肃写下这样深情的评价：</a:t>
            </a:r>
            <a:r>
              <a:rPr lang="zh-CN" sz="2600" b="1" dirty="0">
                <a:solidFill>
                  <a:srgbClr val="FF0000"/>
                </a:solidFill>
                <a:ea typeface="华文细黑" pitchFamily="2" charset="-122"/>
              </a:rPr>
              <a:t>星星和月亮在一起，桂林和建芬在一起，太阳和温暖在一起，桂林和建芬了不起！</a:t>
            </a:r>
            <a:r>
              <a:rPr lang="zh-CN" sz="2600" dirty="0">
                <a:solidFill>
                  <a:srgbClr val="FF0000"/>
                </a:solidFill>
              </a:rPr>
              <a:t> </a:t>
            </a:r>
          </a:p>
        </p:txBody>
      </p:sp>
      <p:sp>
        <p:nvSpPr>
          <p:cNvPr id="27653" name="Rectangle 5"/>
          <p:cNvSpPr>
            <a:spLocks noRot="1" noChangeArrowheads="1"/>
          </p:cNvSpPr>
          <p:nvPr/>
        </p:nvSpPr>
        <p:spPr bwMode="auto">
          <a:xfrm>
            <a:off x="4419600" y="609600"/>
            <a:ext cx="44958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zh-CN" altLang="zh-CN" sz="2400" b="1" dirty="0"/>
              <a:t>    </a:t>
            </a:r>
            <a:r>
              <a:rPr lang="zh-CN" sz="2400" b="1" dirty="0"/>
              <a:t>感动中国组委会授予李桂林、陆建芬的</a:t>
            </a:r>
            <a:r>
              <a:rPr lang="zh-CN" sz="2400" b="1" dirty="0">
                <a:solidFill>
                  <a:srgbClr val="FF00FF"/>
                </a:solidFill>
              </a:rPr>
              <a:t>颁奖词</a:t>
            </a:r>
            <a:r>
              <a:rPr lang="zh-CN" sz="2400" b="1" dirty="0"/>
              <a:t>：</a:t>
            </a:r>
            <a:r>
              <a:rPr 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在最崎岖的山路上点燃知识的火把，在最寂寞的悬崖边拉起孩子们求学的小手，</a:t>
            </a:r>
            <a:r>
              <a:rPr lang="zh-CN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年的清贫、坚守和操劳，沉淀为精神的沃土，让希望发芽。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sz="2400" b="1" dirty="0"/>
              <a:t> </a:t>
            </a:r>
          </a:p>
        </p:txBody>
      </p:sp>
      <p:sp>
        <p:nvSpPr>
          <p:cNvPr id="27654" name="WordArt 6"/>
          <p:cNvSpPr>
            <a:spLocks noChangeArrowheads="1" noChangeShapeType="1"/>
          </p:cNvSpPr>
          <p:nvPr/>
        </p:nvSpPr>
        <p:spPr bwMode="auto">
          <a:xfrm>
            <a:off x="2286000" y="6172200"/>
            <a:ext cx="18288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播放视频</a:t>
            </a:r>
          </a:p>
        </p:txBody>
      </p:sp>
    </p:spTree>
    <p:extLst>
      <p:ext uri="{BB962C8B-B14F-4D97-AF65-F5344CB8AC3E}">
        <p14:creationId xmlns:p14="http://schemas.microsoft.com/office/powerpoint/2010/main" val="26490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实践与评价</a:t>
            </a:r>
            <a:r>
              <a:rPr lang="en-US" altLang="zh-CN" dirty="0" smtClean="0"/>
              <a:t>-----</a:t>
            </a:r>
            <a:r>
              <a:rPr lang="zh-CN" altLang="en-US" dirty="0" smtClean="0"/>
              <a:t>共建良好的师生关系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2276872"/>
            <a:ext cx="28083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完成</a:t>
            </a:r>
            <a:r>
              <a:rPr lang="en-US" altLang="zh-CN" sz="3600" dirty="0" smtClean="0"/>
              <a:t>22</a:t>
            </a:r>
            <a:r>
              <a:rPr lang="zh-CN" altLang="en-US" sz="3600" dirty="0" smtClean="0"/>
              <a:t>页小采访，分小组进行。下节课小组之间互相交流。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6516216" y="2285854"/>
            <a:ext cx="87716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小</a:t>
            </a:r>
            <a:endParaRPr lang="en-US" altLang="zh-CN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作</a:t>
            </a:r>
            <a:endParaRPr lang="en-US" altLang="zh-CN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业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017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W0200710173724905653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4" y="5644"/>
            <a:ext cx="9144000" cy="6852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882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华文彩云" pitchFamily="2" charset="-122"/>
                <a:ea typeface="华文彩云" pitchFamily="2" charset="-122"/>
              </a:rPr>
              <a:t> </a:t>
            </a:r>
            <a:r>
              <a:rPr lang="zh-CN">
                <a:latin typeface="华文彩云" pitchFamily="2" charset="-122"/>
                <a:ea typeface="华文彩云" pitchFamily="2" charset="-122"/>
              </a:rPr>
              <a:t>教师是什么？（现代版）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560" y="1916832"/>
            <a:ext cx="7408333" cy="439248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zh-CN" sz="2800" dirty="0"/>
              <a:t>教师可以当</a:t>
            </a:r>
            <a:r>
              <a:rPr lang="zh-CN" sz="2800" b="1" dirty="0">
                <a:solidFill>
                  <a:srgbClr val="FF0000"/>
                </a:solidFill>
                <a:ea typeface="黑体" pitchFamily="49" charset="-122"/>
              </a:rPr>
              <a:t>警察</a:t>
            </a:r>
            <a:r>
              <a:rPr lang="zh-CN" sz="2800" dirty="0"/>
              <a:t>：因为整天在班里破案；  </a:t>
            </a:r>
          </a:p>
          <a:p>
            <a:pPr>
              <a:lnSpc>
                <a:spcPct val="90000"/>
              </a:lnSpc>
            </a:pPr>
            <a:r>
              <a:rPr lang="zh-CN" sz="2800" dirty="0"/>
              <a:t>教师可以当</a:t>
            </a:r>
            <a:r>
              <a:rPr lang="zh-CN" sz="2800" b="1" dirty="0">
                <a:solidFill>
                  <a:srgbClr val="FF0000"/>
                </a:solidFill>
                <a:ea typeface="黑体" pitchFamily="49" charset="-122"/>
              </a:rPr>
              <a:t>主持人</a:t>
            </a:r>
            <a:r>
              <a:rPr lang="zh-CN" sz="2800" dirty="0"/>
              <a:t>：因为整天为公开课想游戏和花招；  </a:t>
            </a:r>
          </a:p>
          <a:p>
            <a:pPr>
              <a:lnSpc>
                <a:spcPct val="90000"/>
              </a:lnSpc>
            </a:pPr>
            <a:r>
              <a:rPr lang="zh-CN" sz="2800" dirty="0"/>
              <a:t>教师可以当</a:t>
            </a:r>
            <a:r>
              <a:rPr lang="zh-CN" sz="2800" b="1" dirty="0">
                <a:solidFill>
                  <a:srgbClr val="FF0000"/>
                </a:solidFill>
                <a:ea typeface="黑体" pitchFamily="49" charset="-122"/>
              </a:rPr>
              <a:t>演员</a:t>
            </a:r>
            <a:r>
              <a:rPr lang="zh-CN" sz="2800" dirty="0"/>
              <a:t>：因为一会态度和蔼一会暴跳如雷；  </a:t>
            </a:r>
          </a:p>
          <a:p>
            <a:pPr>
              <a:lnSpc>
                <a:spcPct val="90000"/>
              </a:lnSpc>
            </a:pPr>
            <a:r>
              <a:rPr lang="zh-CN" sz="2800" dirty="0"/>
              <a:t>教师可以当</a:t>
            </a:r>
            <a:r>
              <a:rPr lang="zh-CN" sz="2800" b="1" dirty="0">
                <a:solidFill>
                  <a:srgbClr val="FF0000"/>
                </a:solidFill>
                <a:ea typeface="黑体" pitchFamily="49" charset="-122"/>
              </a:rPr>
              <a:t>清洁工</a:t>
            </a:r>
            <a:r>
              <a:rPr lang="zh-CN" sz="2800" dirty="0"/>
              <a:t>：因为整天扫地、擦玻璃；   </a:t>
            </a:r>
          </a:p>
          <a:p>
            <a:pPr>
              <a:lnSpc>
                <a:spcPct val="90000"/>
              </a:lnSpc>
            </a:pPr>
            <a:r>
              <a:rPr lang="zh-CN" sz="2800" dirty="0"/>
              <a:t>教师可以当</a:t>
            </a:r>
            <a:r>
              <a:rPr lang="zh-CN" sz="2800" b="1" dirty="0">
                <a:solidFill>
                  <a:srgbClr val="FF0000"/>
                </a:solidFill>
                <a:ea typeface="黑体" pitchFamily="49" charset="-122"/>
              </a:rPr>
              <a:t>作家</a:t>
            </a:r>
            <a:r>
              <a:rPr lang="zh-CN" sz="2800" dirty="0"/>
              <a:t>：因为整天写计划和论文；  </a:t>
            </a:r>
          </a:p>
          <a:p>
            <a:pPr>
              <a:lnSpc>
                <a:spcPct val="90000"/>
              </a:lnSpc>
            </a:pPr>
            <a:r>
              <a:rPr lang="zh-CN" sz="2800" dirty="0"/>
              <a:t>教师还可以到市场上</a:t>
            </a:r>
            <a:r>
              <a:rPr lang="zh-CN" sz="2800" b="1" dirty="0">
                <a:solidFill>
                  <a:srgbClr val="FF0000"/>
                </a:solidFill>
                <a:ea typeface="黑体" pitchFamily="49" charset="-122"/>
              </a:rPr>
              <a:t>叫卖东西</a:t>
            </a:r>
            <a:r>
              <a:rPr lang="zh-CN" sz="2800" dirty="0"/>
              <a:t>：因为练出了高嗓音。   </a:t>
            </a:r>
          </a:p>
          <a:p>
            <a:pPr>
              <a:lnSpc>
                <a:spcPct val="90000"/>
              </a:lnSpc>
            </a:pPr>
            <a:r>
              <a:rPr lang="zh-CN" sz="2800" dirty="0"/>
              <a:t>在不知情的眼中，教师是一天到晚都在放假的</a:t>
            </a:r>
            <a:r>
              <a:rPr lang="zh-CN" sz="2800" b="1" dirty="0">
                <a:solidFill>
                  <a:srgbClr val="FF0000"/>
                </a:solidFill>
                <a:ea typeface="黑体" pitchFamily="49" charset="-122"/>
              </a:rPr>
              <a:t>闲人</a:t>
            </a:r>
            <a:r>
              <a:rPr lang="zh-CN" sz="2800" dirty="0"/>
              <a:t>。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8457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828800"/>
            <a:ext cx="18065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2286000" y="914400"/>
            <a:ext cx="6477000" cy="762000"/>
          </a:xfrm>
        </p:spPr>
        <p:txBody>
          <a:bodyPr>
            <a:normAutofit fontScale="90000"/>
          </a:bodyPr>
          <a:lstStyle/>
          <a:p>
            <a:r>
              <a:rPr lang="zh-CN" sz="3200" b="1">
                <a:ea typeface="黑体" pitchFamily="49" charset="-122"/>
              </a:rPr>
              <a:t>人生不能缺少教育，教育不能没有老师。</a:t>
            </a:r>
          </a:p>
        </p:txBody>
      </p:sp>
      <p:sp>
        <p:nvSpPr>
          <p:cNvPr id="13316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2362200" y="2057400"/>
            <a:ext cx="6477000" cy="2743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sz="4000" b="1" dirty="0"/>
              <a:t>是文化的</a:t>
            </a:r>
            <a:r>
              <a:rPr lang="zh-CN" sz="4000" b="1" dirty="0">
                <a:solidFill>
                  <a:srgbClr val="FF0000"/>
                </a:solidFill>
                <a:ea typeface="华文行楷" pitchFamily="2" charset="-122"/>
              </a:rPr>
              <a:t>传播者</a:t>
            </a:r>
            <a:r>
              <a:rPr lang="zh-CN" altLang="zh-CN" sz="4000" b="1" dirty="0"/>
              <a:t>;</a:t>
            </a:r>
          </a:p>
          <a:p>
            <a:pPr>
              <a:lnSpc>
                <a:spcPct val="90000"/>
              </a:lnSpc>
            </a:pPr>
            <a:r>
              <a:rPr lang="zh-CN" sz="4000" b="1" dirty="0" smtClean="0"/>
              <a:t>是</a:t>
            </a:r>
            <a:r>
              <a:rPr lang="zh-CN" altLang="en-US" sz="4000" b="1" dirty="0" smtClean="0"/>
              <a:t>我们</a:t>
            </a:r>
            <a:r>
              <a:rPr lang="zh-CN" sz="4000" b="1" dirty="0" smtClean="0"/>
              <a:t>的</a:t>
            </a:r>
            <a:r>
              <a:rPr lang="zh-CN" altLang="en-US" sz="4000" b="1" dirty="0" smtClean="0"/>
              <a:t>人生</a:t>
            </a:r>
            <a:r>
              <a:rPr lang="zh-CN" sz="4000" b="1" dirty="0">
                <a:solidFill>
                  <a:srgbClr val="FF0000"/>
                </a:solidFill>
                <a:ea typeface="华文行楷" pitchFamily="2" charset="-122"/>
              </a:rPr>
              <a:t>导师</a:t>
            </a:r>
            <a:r>
              <a:rPr lang="zh-CN" altLang="zh-CN" sz="4000" b="1" dirty="0"/>
              <a:t>;</a:t>
            </a:r>
          </a:p>
          <a:p>
            <a:pPr>
              <a:lnSpc>
                <a:spcPct val="90000"/>
              </a:lnSpc>
            </a:pPr>
            <a:r>
              <a:rPr lang="zh-CN" sz="4000" b="1" dirty="0" smtClean="0"/>
              <a:t>是</a:t>
            </a:r>
            <a:r>
              <a:rPr lang="zh-CN" sz="4000" b="1" dirty="0"/>
              <a:t>我们的</a:t>
            </a:r>
            <a:r>
              <a:rPr lang="zh-CN" sz="4000" b="1" dirty="0">
                <a:solidFill>
                  <a:srgbClr val="FF0000"/>
                </a:solidFill>
                <a:ea typeface="华文行楷" pitchFamily="2" charset="-122"/>
              </a:rPr>
              <a:t>朋友</a:t>
            </a:r>
            <a:r>
              <a:rPr lang="zh-CN" altLang="zh-CN" sz="4000" b="1" dirty="0"/>
              <a:t>;</a:t>
            </a:r>
          </a:p>
          <a:p>
            <a:pPr>
              <a:lnSpc>
                <a:spcPct val="90000"/>
              </a:lnSpc>
            </a:pPr>
            <a:r>
              <a:rPr lang="zh-CN" sz="4000" b="1" dirty="0"/>
              <a:t>是我们的</a:t>
            </a:r>
            <a:r>
              <a:rPr lang="zh-CN" sz="4000" b="1" dirty="0" smtClean="0">
                <a:solidFill>
                  <a:srgbClr val="FF0000"/>
                </a:solidFill>
                <a:ea typeface="华文行楷" pitchFamily="2" charset="-122"/>
              </a:rPr>
              <a:t>榜样</a:t>
            </a:r>
            <a:endParaRPr lang="zh-CN" sz="4000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13318" name="WordArt 6"/>
          <p:cNvSpPr>
            <a:spLocks noChangeArrowheads="1" noChangeShapeType="1"/>
          </p:cNvSpPr>
          <p:nvPr/>
        </p:nvSpPr>
        <p:spPr bwMode="auto">
          <a:xfrm rot="5400000">
            <a:off x="-838200" y="1905000"/>
            <a:ext cx="4038600" cy="1752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行楷"/>
                <a:ea typeface="华文行楷"/>
              </a:rPr>
              <a:t>我们一起总结</a:t>
            </a:r>
          </a:p>
          <a:p>
            <a:pPr algn="ctr" fontAlgn="auto"/>
            <a:endParaRPr lang="zh-CN" altLang="en-US" sz="3600" b="1">
              <a:ln w="9525" cmpd="sng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华文行楷"/>
              <a:ea typeface="华文行楷"/>
            </a:endParaRPr>
          </a:p>
          <a:p>
            <a:pPr algn="ctr" fontAlgn="auto"/>
            <a:r>
              <a:rPr lang="zh-CN" altLang="en-US" sz="3600" b="1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行楷"/>
                <a:ea typeface="华文行楷"/>
              </a:rPr>
              <a:t>教师是什么？</a:t>
            </a:r>
          </a:p>
        </p:txBody>
      </p:sp>
    </p:spTree>
    <p:extLst>
      <p:ext uri="{BB962C8B-B14F-4D97-AF65-F5344CB8AC3E}">
        <p14:creationId xmlns:p14="http://schemas.microsoft.com/office/powerpoint/2010/main" val="368871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8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260648"/>
            <a:ext cx="9187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教师是“</a:t>
            </a:r>
            <a:r>
              <a:rPr lang="zh-CN" altLang="en-US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人类灵魂的工程师</a:t>
            </a: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6197" y="1556792"/>
            <a:ext cx="71737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如何评价老师的</a:t>
            </a: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工作？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58588" y="3212976"/>
            <a:ext cx="8382000" cy="2862322"/>
          </a:xfrm>
          <a:prstGeom prst="rect">
            <a:avLst/>
          </a:prstGeom>
          <a:noFill/>
          <a:ln w="57150" cmpd="thickThin">
            <a:solidFill>
              <a:srgbClr val="66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latin typeface="Times New Roman" pitchFamily="18" charset="0"/>
              </a:rPr>
              <a:t>       </a:t>
            </a:r>
            <a:r>
              <a:rPr lang="zh-CN" sz="4000" dirty="0">
                <a:latin typeface="隶书" pitchFamily="49" charset="-122"/>
                <a:ea typeface="隶书" pitchFamily="49" charset="-122"/>
              </a:rPr>
              <a:t>老师的工作辛苦繁重，为我们付出心血和汗水；        </a:t>
            </a:r>
          </a:p>
          <a:p>
            <a:pPr>
              <a:spcBef>
                <a:spcPct val="50000"/>
              </a:spcBef>
            </a:pPr>
            <a:r>
              <a:rPr lang="zh-CN" sz="4000" dirty="0">
                <a:latin typeface="隶书" pitchFamily="49" charset="-122"/>
                <a:ea typeface="隶书" pitchFamily="49" charset="-122"/>
              </a:rPr>
              <a:t>    老师的劳动使我们变得更加聪明和更有智慧。</a:t>
            </a:r>
            <a:r>
              <a:rPr lang="zh-CN" sz="2800" b="1" dirty="0">
                <a:latin typeface="隶书" pitchFamily="49" charset="-122"/>
                <a:ea typeface="隶书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002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335</TotalTime>
  <Words>1735</Words>
  <Application/>
  <PresentationFormat>全屏显示(4:3)</PresentationFormat>
  <Paragraphs>214</Paragraphs>
  <Slides>47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波形</vt:lpstr>
      <vt:lpstr>PowerPoint 演示文稿</vt:lpstr>
      <vt:lpstr>PowerPoint 演示文稿</vt:lpstr>
      <vt:lpstr>PowerPoint 演示文稿</vt:lpstr>
      <vt:lpstr>教师是什么？(古代版）</vt:lpstr>
      <vt:lpstr>PowerPoint 演示文稿</vt:lpstr>
      <vt:lpstr> 教师是什么？（现代版）</vt:lpstr>
      <vt:lpstr>人生不能缺少教育，教育不能没有老师。</vt:lpstr>
      <vt:lpstr>PowerPoint 演示文稿</vt:lpstr>
      <vt:lpstr>PowerPoint 演示文稿</vt:lpstr>
      <vt:lpstr>PowerPoint 演示文稿</vt:lpstr>
      <vt:lpstr>PowerPoint 演示文稿</vt:lpstr>
      <vt:lpstr>课后作业：</vt:lpstr>
      <vt:lpstr>知识回顾：</vt:lpstr>
      <vt:lpstr>PowerPoint 演示文稿</vt:lpstr>
      <vt:lpstr>二、师生关系大比较</vt:lpstr>
      <vt:lpstr>二.师生关系新变化</vt:lpstr>
      <vt:lpstr>二、师生关系新变化</vt:lpstr>
      <vt:lpstr>教师和学生在教育、教学中结成的相互关系，包括：</vt:lpstr>
      <vt:lpstr>1、师生关系之交往</vt:lpstr>
      <vt:lpstr>1、师生关系之交往</vt:lpstr>
      <vt:lpstr>2、师生关系之课程学习</vt:lpstr>
      <vt:lpstr>2、师生关系之课程学习</vt:lpstr>
      <vt:lpstr>3、师生关系之课外活动</vt:lpstr>
      <vt:lpstr>3、师生关系之课外活动</vt:lpstr>
      <vt:lpstr>现在的师生关系主要表现在？</vt:lpstr>
      <vt:lpstr>小讨论：</vt:lpstr>
      <vt:lpstr>4、教师的教育引导方式</vt:lpstr>
      <vt:lpstr>良好的师生关系表现？</vt:lpstr>
      <vt:lpstr>1、与小学相比，在中学我们和老师的关系发生了一些变化，表现有（  ）</vt:lpstr>
      <vt:lpstr>2、新型师生关系的特点有（     ）</vt:lpstr>
      <vt:lpstr>气死老师的答卷 O(∩_∩)O</vt:lpstr>
      <vt:lpstr>PowerPoint 演示文稿</vt:lpstr>
      <vt:lpstr>课后作业：</vt:lpstr>
      <vt:lpstr>PowerPoint 演示文稿</vt:lpstr>
      <vt:lpstr>阅读反思：尊师爱师，从点滴做起</vt:lpstr>
      <vt:lpstr>尊师爱师的体现：</vt:lpstr>
      <vt:lpstr>3.尊师爱师，亦师亦友</vt:lpstr>
      <vt:lpstr>提醒篇：“这样的做法合适吗？”</vt:lpstr>
      <vt:lpstr>PowerPoint 演示文稿</vt:lpstr>
      <vt:lpstr>PowerPoint 演示文稿</vt:lpstr>
      <vt:lpstr>PowerPoint 演示文稿</vt:lpstr>
      <vt:lpstr>学生与老师交往的小锦囊</vt:lpstr>
      <vt:lpstr>亲临其境</vt:lpstr>
      <vt:lpstr>课堂小结：</vt:lpstr>
      <vt:lpstr>阅读与感悟：感动中国的山村教师</vt:lpstr>
      <vt:lpstr>PowerPoint 演示文稿</vt:lpstr>
      <vt:lpstr>实践与评价-----共建良好的师生关系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de11</cp:lastModifiedBy>
  <cp:revision/>
  <dcterms:created xsi:type="dcterms:W3CDTF">2016-09-06T07:12:21Z</dcterms:created>
  <dcterms:modified xsi:type="dcterms:W3CDTF">2016-09-21T01:30:38Z</dcterms:modified>
  <cp:category/>
</cp:coreProperties>
</file>