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69" r:id="rId2"/>
    <p:sldId id="694" r:id="rId3"/>
    <p:sldId id="764" r:id="rId4"/>
    <p:sldId id="760" r:id="rId5"/>
    <p:sldId id="765" r:id="rId6"/>
    <p:sldId id="714" r:id="rId7"/>
    <p:sldId id="745" r:id="rId8"/>
    <p:sldId id="744" r:id="rId9"/>
    <p:sldId id="747" r:id="rId10"/>
    <p:sldId id="761" r:id="rId11"/>
    <p:sldId id="766" r:id="rId12"/>
    <p:sldId id="715" r:id="rId13"/>
    <p:sldId id="778" r:id="rId14"/>
    <p:sldId id="779" r:id="rId15"/>
    <p:sldId id="781" r:id="rId16"/>
    <p:sldId id="783" r:id="rId17"/>
    <p:sldId id="784" r:id="rId18"/>
    <p:sldId id="785" r:id="rId19"/>
    <p:sldId id="786" r:id="rId20"/>
    <p:sldId id="788" r:id="rId21"/>
    <p:sldId id="789" r:id="rId22"/>
    <p:sldId id="792" r:id="rId23"/>
    <p:sldId id="797" r:id="rId24"/>
    <p:sldId id="793" r:id="rId25"/>
    <p:sldId id="795" r:id="rId26"/>
    <p:sldId id="798" r:id="rId27"/>
    <p:sldId id="799" r:id="rId28"/>
    <p:sldId id="800" r:id="rId29"/>
    <p:sldId id="801" r:id="rId30"/>
    <p:sldId id="802" r:id="rId31"/>
    <p:sldId id="803" r:id="rId32"/>
    <p:sldId id="804" r:id="rId33"/>
    <p:sldId id="805" r:id="rId34"/>
    <p:sldId id="716" r:id="rId35"/>
    <p:sldId id="749" r:id="rId36"/>
    <p:sldId id="790" r:id="rId37"/>
    <p:sldId id="806" r:id="rId38"/>
    <p:sldId id="807" r:id="rId39"/>
    <p:sldId id="746" r:id="rId4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FFDB93"/>
    <a:srgbClr val="FF99CC"/>
    <a:srgbClr val="FF7C80"/>
    <a:srgbClr val="99CCFF"/>
    <a:srgbClr val="FFFFFF"/>
    <a:srgbClr val="FFFFF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50" y="-84"/>
      </p:cViewPr>
      <p:guideLst>
        <p:guide orient="horz" pos="2260"/>
        <p:guide pos="285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F871748C-B339-41B5-B9D7-FE8D8CAD99F5}" type="slidenum">
              <a:rPr lang="zh-CN" altLang="en-US"/>
              <a:pPr>
                <a:defRPr/>
              </a:pPr>
              <a:t>‹#›</a:t>
            </a:fld>
            <a:endParaRPr lang="zh-CN" alt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/>
          </p:cNvSpPr>
          <p:nvPr>
            <p:ph type="sldImg"/>
          </p:nvPr>
        </p:nvSpPr>
        <p:spPr bwMode="auto"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17411" name="Rectangle 3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538163" y="4387850"/>
            <a:ext cx="5780087" cy="39528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dirty="0"/>
              <a:t>单击此处编辑母版文本样式
第二级
第三级
第四级
第五级</a:t>
            </a:r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63846CCD-D6AF-4F4A-B2A8-CBE38FEC8587}" type="slidenum">
              <a:rPr lang="zh-CN" altLang="en-US"/>
              <a:pPr>
                <a:defRPr/>
              </a:pPr>
              <a:t>‹#›</a:t>
            </a:fld>
            <a:endParaRPr lang="zh-CN" alt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1pPr>
    <a:lvl2pPr marL="742950" lvl="1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143000" lvl="2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600200" lvl="3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2057400" lvl="4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5842" name="备注占位符 2"/>
          <p:cNvSpPr>
            <a:spLocks noGrp="1"/>
          </p:cNvSpPr>
          <p:nvPr>
            <p:ph type="body"/>
          </p:nvPr>
        </p:nvSpPr>
        <p:spPr>
          <a:noFill/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27651" name="灯片编号占位符 3"/>
          <p:cNvSpPr>
            <a:spLocks noGrp="1" noChangeArrowheads="1"/>
          </p:cNvSpPr>
          <p:nvPr>
            <p:ph type="sldNum" sz="quarter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  <a:defRPr/>
            </a:pPr>
            <a:fld id="{381E2DE3-275A-4D77-81DE-79AA4C7672AF}" type="slidenum">
              <a:rPr lang="zh-CN" altLang="en-US" smtClean="0"/>
              <a:pPr eaLnBrk="1" hangingPunct="1">
                <a:buFont typeface="Arial" panose="020B0604020202020204" pitchFamily="34" charset="0"/>
                <a:buChar char="•"/>
                <a:defRPr/>
              </a:pPr>
              <a:t>17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>
                <a:ea typeface="宋体" panose="02010600030101010101" pitchFamily="2" charset="-122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2BB471-3430-4A86-9FDE-483B853425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FCE4F5-6ED6-4905-8181-201C07E0D7C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544342-F02E-4127-9510-21B90C8D47D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0B1C2B-8872-4274-BD7C-9F5E5A6414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wheel spokes="8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1DBD3D-C9C3-401F-8BFD-08F9A6E73D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C0454-1846-42D6-BE12-A336F70650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79F618-AF24-4FBD-97B8-82B6A7A790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364942-C30A-45A9-B1EA-D87835EB9F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9D1A36-8344-42FA-8307-FB950F930F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>
                <a:ea typeface="宋体" panose="02010600030101010101" pitchFamily="2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>
                <a:ea typeface="宋体" panose="02010600030101010101" pitchFamily="2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A36D8D-F42A-4FD7-8BA5-6850A3AD83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EC780-FC40-4F4F-8842-262921D751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2C8F82-2879-47C1-BA6F-8A13F027EF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>
                <a:ea typeface="宋体" panose="02010600030101010101" pitchFamily="2" charset="-122"/>
              </a:defRPr>
            </a:lvl1pPr>
            <a:lvl2pPr>
              <a:defRPr sz="2100">
                <a:ea typeface="宋体" panose="02010600030101010101" pitchFamily="2" charset="-122"/>
              </a:defRPr>
            </a:lvl2pPr>
            <a:lvl3pPr>
              <a:defRPr sz="1800">
                <a:ea typeface="宋体" panose="02010600030101010101" pitchFamily="2" charset="-122"/>
              </a:defRPr>
            </a:lvl3pPr>
            <a:lvl4pPr>
              <a:defRPr sz="1500">
                <a:ea typeface="宋体" panose="02010600030101010101" pitchFamily="2" charset="-122"/>
              </a:defRPr>
            </a:lvl4pPr>
            <a:lvl5pPr>
              <a:defRPr sz="1500">
                <a:ea typeface="宋体" panose="02010600030101010101" pitchFamily="2" charset="-122"/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>
                <a:ea typeface="宋体" panose="02010600030101010101" pitchFamily="2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222672-DE9F-4FAE-B69F-A6A50D72DA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>
                <a:ea typeface="宋体" panose="02010600030101010101" pitchFamily="2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43445A-D074-4AD1-9967-95A5A2E14A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/>
          </p:cNvSpPr>
          <p:nvPr>
            <p:ph type="dt" sz="half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/>
          </p:cNvSpPr>
          <p:nvPr>
            <p:ph type="ftr" sz="quarte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 eaLnBrk="1" hangingPunct="1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66E1C8FA-C314-476A-BA02-469906ED31E3}" type="slidenum">
              <a:rPr lang="zh-CN" altLang="en-US"/>
              <a:pPr>
                <a:defRPr/>
              </a:pPr>
              <a:t>‹#›</a:t>
            </a:fld>
            <a:endParaRPr lang="zh-CN" alt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lvl="5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AutoShape 7"/>
          <p:cNvSpPr>
            <a:spLocks noChangeArrowheads="1"/>
          </p:cNvSpPr>
          <p:nvPr/>
        </p:nvSpPr>
        <p:spPr bwMode="auto">
          <a:xfrm>
            <a:off x="0" y="6454775"/>
            <a:ext cx="9144000" cy="403225"/>
          </a:xfrm>
          <a:prstGeom prst="flowChartProcess">
            <a:avLst/>
          </a:prstGeom>
          <a:solidFill>
            <a:srgbClr val="008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 sz="1800"/>
          </a:p>
        </p:txBody>
      </p:sp>
      <p:sp>
        <p:nvSpPr>
          <p:cNvPr id="2" name="文本框 4130"/>
          <p:cNvSpPr txBox="1">
            <a:spLocks noChangeArrowheads="1"/>
          </p:cNvSpPr>
          <p:nvPr/>
        </p:nvSpPr>
        <p:spPr bwMode="auto">
          <a:xfrm>
            <a:off x="781050" y="620713"/>
            <a:ext cx="781208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800">
                <a:latin typeface="隶书"/>
                <a:ea typeface="隶书"/>
                <a:cs typeface="隶书"/>
              </a:rPr>
              <a:t> </a:t>
            </a:r>
            <a:r>
              <a:rPr lang="en-US" altLang="zh-CN" sz="4800">
                <a:latin typeface="Times New Roman" pitchFamily="18" charset="0"/>
                <a:ea typeface="隶书"/>
                <a:cs typeface="隶书"/>
              </a:rPr>
              <a:t> </a:t>
            </a:r>
            <a:r>
              <a:rPr lang="zh-CN" altLang="en-US" sz="4800">
                <a:latin typeface="Times New Roman" pitchFamily="18" charset="0"/>
                <a:ea typeface="隶书"/>
                <a:cs typeface="隶书"/>
              </a:rPr>
              <a:t>第二单元学会交往</a:t>
            </a:r>
            <a:endParaRPr lang="zh-CN" altLang="en-US" sz="4800" b="1">
              <a:latin typeface="Times New Roman" pitchFamily="18" charset="0"/>
              <a:ea typeface="隶书"/>
              <a:cs typeface="隶书"/>
            </a:endParaRPr>
          </a:p>
        </p:txBody>
      </p:sp>
      <p:sp>
        <p:nvSpPr>
          <p:cNvPr id="18436" name="文本框 4130"/>
          <p:cNvSpPr txBox="1">
            <a:spLocks noChangeArrowheads="1"/>
          </p:cNvSpPr>
          <p:nvPr/>
        </p:nvSpPr>
        <p:spPr bwMode="auto">
          <a:xfrm>
            <a:off x="666750" y="2925763"/>
            <a:ext cx="781208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6000">
                <a:latin typeface="隶书"/>
                <a:ea typeface="隶书"/>
                <a:cs typeface="隶书"/>
              </a:rPr>
              <a:t> </a:t>
            </a:r>
            <a:r>
              <a:rPr lang="en-US" altLang="zh-CN" sz="6000">
                <a:latin typeface="Times New Roman" pitchFamily="18" charset="0"/>
                <a:ea typeface="隶书"/>
                <a:cs typeface="隶书"/>
              </a:rPr>
              <a:t> </a:t>
            </a:r>
            <a:r>
              <a:rPr lang="en-US" altLang="en-US" sz="4800" b="1">
                <a:latin typeface="Times New Roman" pitchFamily="18" charset="0"/>
                <a:ea typeface="隶书"/>
                <a:cs typeface="隶书"/>
              </a:rPr>
              <a:t>2.1.1</a:t>
            </a:r>
            <a:r>
              <a:rPr lang="zh-CN" altLang="en-US" sz="4800" b="1">
                <a:latin typeface="Times New Roman" pitchFamily="18" charset="0"/>
                <a:ea typeface="隶书"/>
                <a:cs typeface="隶书"/>
              </a:rPr>
              <a:t> 长大的我，和谐的家</a:t>
            </a:r>
          </a:p>
        </p:txBody>
      </p:sp>
      <p:sp>
        <p:nvSpPr>
          <p:cNvPr id="18437" name="文本框 4130"/>
          <p:cNvSpPr txBox="1">
            <a:spLocks noChangeArrowheads="1"/>
          </p:cNvSpPr>
          <p:nvPr/>
        </p:nvSpPr>
        <p:spPr bwMode="auto">
          <a:xfrm>
            <a:off x="1273175" y="1803400"/>
            <a:ext cx="63484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400">
                <a:latin typeface="隶书"/>
                <a:ea typeface="隶书"/>
                <a:cs typeface="隶书"/>
              </a:rPr>
              <a:t> </a:t>
            </a:r>
            <a:r>
              <a:rPr lang="en-US" altLang="zh-CN" sz="4400">
                <a:latin typeface="Times New Roman" pitchFamily="18" charset="0"/>
                <a:ea typeface="隶书"/>
                <a:cs typeface="隶书"/>
              </a:rPr>
              <a:t> 2.1 </a:t>
            </a:r>
            <a:r>
              <a:rPr lang="zh-CN" altLang="en-US" sz="4400">
                <a:latin typeface="Times New Roman" pitchFamily="18" charset="0"/>
                <a:ea typeface="隶书"/>
                <a:cs typeface="隶书"/>
              </a:rPr>
              <a:t>我爱我家</a:t>
            </a:r>
            <a:endParaRPr lang="zh-CN" altLang="en-US" sz="4400" b="1">
              <a:latin typeface="Times New Roman" pitchFamily="18" charset="0"/>
              <a:ea typeface="隶书"/>
              <a:cs typeface="隶书"/>
            </a:endParaRPr>
          </a:p>
        </p:txBody>
      </p:sp>
      <p:pic>
        <p:nvPicPr>
          <p:cNvPr id="3" name="图片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46475" y="4405313"/>
            <a:ext cx="2281238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436" grpId="0"/>
      <p:bldP spid="1843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2063750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/>
                <a:cs typeface="方正姚体"/>
              </a:rPr>
              <a:t>互动</a:t>
            </a:r>
            <a:endParaRPr lang="en-US" altLang="zh-CN" sz="2000" b="1">
              <a:solidFill>
                <a:srgbClr val="006666"/>
              </a:solidFill>
              <a:ea typeface="方正姚体"/>
              <a:cs typeface="方正姚体"/>
            </a:endParaRPr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2339975" y="246063"/>
            <a:ext cx="6048375" cy="4000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r>
              <a:rPr lang="zh-CN" altLang="en-US" sz="2000" b="1" dirty="0"/>
              <a:t>老爸无奈将儿女告上法庭 只因儿女不回家看望自己</a:t>
            </a:r>
            <a:endParaRPr lang="zh-CN" altLang="en-US" sz="2000" dirty="0"/>
          </a:p>
        </p:txBody>
      </p:sp>
      <p:pic>
        <p:nvPicPr>
          <p:cNvPr id="2765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1650" y="1341438"/>
            <a:ext cx="333692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矩形 3"/>
          <p:cNvSpPr>
            <a:spLocks noChangeArrowheads="1"/>
          </p:cNvSpPr>
          <p:nvPr/>
        </p:nvSpPr>
        <p:spPr bwMode="auto">
          <a:xfrm>
            <a:off x="4211638" y="911225"/>
            <a:ext cx="4572000" cy="575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1600"/>
              <a:t>     “我们为双方调解的过程中，老人才慢慢地说出了自己起诉的真正原因。”王宏伟介绍说，孙老汉的老伴去世得早，他每个月也能拿到</a:t>
            </a:r>
            <a:r>
              <a:rPr lang="en-US" altLang="zh-CN" sz="1600"/>
              <a:t>3000</a:t>
            </a:r>
            <a:r>
              <a:rPr lang="zh-CN" altLang="en-US" sz="1600"/>
              <a:t>元退休金，实际吃、穿不愁，可老人总是感觉一个人太孤单。平日里没个说话的人，叫孩子们回家，子女又都因为有这样那样的原因，无法经常回家探望，结果老人越发感觉委屈，干脆把儿女起诉到了法院，但实际并非真的为了赡养费。</a:t>
            </a:r>
          </a:p>
          <a:p>
            <a:pPr eaLnBrk="0" hangingPunct="0"/>
            <a:r>
              <a:rPr lang="zh-CN" altLang="en-US" sz="1600"/>
              <a:t>       在与老人的子女沟通时，两名子女也都表示，他们很乐意回家照顾老人，只是各自家里确实存在困难，无法经常回家。为了父亲有人照顾，子女们也曾提出雇个保姆，或者老人先住到养老院，可老人就是始终不同意，坚决不肯把钱花到外人身上，而是宁愿把这些钱省下来给子女。“老人说，孩子们回家就给他洗洗衣服、做做饭，每个月他可以给子女发工资。”听明白了老人的心思，王宏伟立马为双方调解，并明确要求被告的两名子女常回家探望老人，并且每月要支付赡养费，对这样的调解结果，老人很满意。“其实赡养费不过是说出来 ‘意思意思’，我们估计老人肯定不会要。”王宏伟说，达到了让子女“常回家看看”的目的，老人就高兴了，至于赡养费，老人根本不关心。。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50825" y="5157788"/>
            <a:ext cx="3673475" cy="7080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r>
              <a:rPr lang="zh-CN" altLang="en-US" sz="2000" dirty="0" smtClean="0"/>
              <a:t>同学们，从上述事件，你们感受到了什么？请和大家分享。</a:t>
            </a:r>
            <a:endParaRPr lang="zh-CN" altLang="en-US" sz="2000" dirty="0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2063750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/>
                <a:cs typeface="方正姚体"/>
              </a:rPr>
              <a:t>互动</a:t>
            </a:r>
            <a:endParaRPr lang="en-US" altLang="zh-CN" sz="2000" b="1">
              <a:solidFill>
                <a:srgbClr val="006666"/>
              </a:solidFill>
              <a:ea typeface="方正姚体"/>
              <a:cs typeface="方正姚体"/>
            </a:endParaRPr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561975" y="655638"/>
            <a:ext cx="5905500" cy="4000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defRPr/>
            </a:pPr>
            <a:r>
              <a:rPr lang="en-US" altLang="zh-CN" sz="2000"/>
              <a:t>《</a:t>
            </a:r>
            <a:r>
              <a:rPr lang="zh-CN" altLang="en-US" sz="2000"/>
              <a:t>中华人民共和国老年人权益保障法</a:t>
            </a:r>
            <a:r>
              <a:rPr lang="en-US" altLang="zh-CN" sz="2000"/>
              <a:t>》</a:t>
            </a:r>
            <a:r>
              <a:rPr lang="zh-CN" altLang="en-US" sz="2000"/>
              <a:t>第十八条</a:t>
            </a:r>
            <a:endParaRPr lang="zh-CN" altLang="en-US" sz="2000" dirty="0"/>
          </a:p>
        </p:txBody>
      </p:sp>
      <p:sp>
        <p:nvSpPr>
          <p:cNvPr id="2" name="矩形 1"/>
          <p:cNvSpPr/>
          <p:nvPr/>
        </p:nvSpPr>
        <p:spPr>
          <a:xfrm>
            <a:off x="3995738" y="1601788"/>
            <a:ext cx="4943475" cy="15684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dirty="0"/>
              <a:t>       家庭成员应当关心老年人的精神需求，不得忽 视、冷落老年人。</a:t>
            </a:r>
          </a:p>
          <a:p>
            <a:pPr eaLnBrk="0" hangingPunct="0">
              <a:defRPr/>
            </a:pPr>
            <a:r>
              <a:rPr lang="zh-CN" altLang="en-US" dirty="0"/>
              <a:t>       与老年人分开居住的家庭成员，应当经常看望或者问候老年人。</a:t>
            </a:r>
          </a:p>
        </p:txBody>
      </p:sp>
      <p:pic>
        <p:nvPicPr>
          <p:cNvPr id="28676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363" y="1773238"/>
            <a:ext cx="3529012" cy="215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1125" y="4076700"/>
            <a:ext cx="5092700" cy="248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975" y="4365625"/>
            <a:ext cx="2925763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文本框 99"/>
          <p:cNvSpPr txBox="1">
            <a:spLocks noChangeArrowheads="1"/>
          </p:cNvSpPr>
          <p:nvPr/>
        </p:nvSpPr>
        <p:spPr bwMode="auto">
          <a:xfrm>
            <a:off x="249238" y="954088"/>
            <a:ext cx="1152525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latin typeface="Times New Roman" pitchFamily="18" charset="0"/>
                <a:ea typeface="隶书"/>
                <a:cs typeface="隶书"/>
              </a:rPr>
              <a:t>长大的我，和谐的家</a:t>
            </a:r>
          </a:p>
        </p:txBody>
      </p:sp>
      <p:sp>
        <p:nvSpPr>
          <p:cNvPr id="31746" name="左大括号 1073742851"/>
          <p:cNvSpPr>
            <a:spLocks/>
          </p:cNvSpPr>
          <p:nvPr/>
        </p:nvSpPr>
        <p:spPr bwMode="auto">
          <a:xfrm>
            <a:off x="1314450" y="858838"/>
            <a:ext cx="314325" cy="2255837"/>
          </a:xfrm>
          <a:prstGeom prst="leftBrace">
            <a:avLst>
              <a:gd name="adj1" fmla="val 22328"/>
              <a:gd name="adj2" fmla="val 50000"/>
            </a:avLst>
          </a:prstGeom>
          <a:noFill/>
          <a:ln w="15875">
            <a:solidFill>
              <a:srgbClr val="739CC3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699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/>
                <a:cs typeface="方正姚体"/>
              </a:rPr>
              <a:t>课堂小结</a:t>
            </a:r>
          </a:p>
        </p:txBody>
      </p:sp>
      <p:pic>
        <p:nvPicPr>
          <p:cNvPr id="29700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58938" y="4508500"/>
            <a:ext cx="5756275" cy="210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844675" y="858838"/>
            <a:ext cx="7016750" cy="225583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altLang="zh-CN" sz="2800" dirty="0">
                <a:latin typeface="隶书" pitchFamily="49" charset="-122"/>
                <a:ea typeface="隶书" pitchFamily="49" charset="-122"/>
              </a:rPr>
              <a:t>1</a:t>
            </a:r>
            <a:r>
              <a:rPr lang="zh-CN" altLang="en-US" sz="2800" dirty="0">
                <a:latin typeface="隶书" pitchFamily="49" charset="-122"/>
                <a:ea typeface="隶书" pitchFamily="49" charset="-122"/>
              </a:rPr>
              <a:t>每个家庭都有着相同的功能</a:t>
            </a:r>
            <a:endParaRPr lang="en-US" altLang="zh-CN" sz="2800" dirty="0">
              <a:latin typeface="隶书" pitchFamily="49" charset="-122"/>
              <a:ea typeface="隶书" pitchFamily="49" charset="-122"/>
            </a:endParaRPr>
          </a:p>
          <a:p>
            <a:pPr>
              <a:defRPr/>
            </a:pPr>
            <a:r>
              <a:rPr lang="en-US" altLang="zh-CN" sz="2800" dirty="0">
                <a:latin typeface="隶书" pitchFamily="49" charset="-122"/>
                <a:ea typeface="隶书" pitchFamily="49" charset="-122"/>
              </a:rPr>
              <a:t>2</a:t>
            </a:r>
            <a:r>
              <a:rPr lang="zh-CN" altLang="en-US" sz="2800" dirty="0">
                <a:latin typeface="隶书" pitchFamily="49" charset="-122"/>
                <a:ea typeface="隶书" pitchFamily="49" charset="-122"/>
              </a:rPr>
              <a:t>拥有一个幸福温暖的家庭，是每个家庭成员共同的期待</a:t>
            </a:r>
            <a:endParaRPr lang="en-US" altLang="zh-CN" sz="2800" dirty="0">
              <a:latin typeface="隶书" pitchFamily="49" charset="-122"/>
              <a:ea typeface="隶书" pitchFamily="49" charset="-122"/>
            </a:endParaRPr>
          </a:p>
          <a:p>
            <a:pPr>
              <a:defRPr/>
            </a:pPr>
            <a:r>
              <a:rPr lang="en-US" altLang="zh-CN" sz="2800" dirty="0">
                <a:latin typeface="隶书" pitchFamily="49" charset="-122"/>
                <a:ea typeface="隶书" pitchFamily="49" charset="-122"/>
              </a:rPr>
              <a:t>3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孝敬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父母长辈是中华民族 的传统美德，也是社会的基本道德要求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02" name="文本框 3"/>
          <p:cNvSpPr txBox="1">
            <a:spLocks noChangeArrowheads="1"/>
          </p:cNvSpPr>
          <p:nvPr/>
        </p:nvSpPr>
        <p:spPr bwMode="auto">
          <a:xfrm>
            <a:off x="869950" y="3214688"/>
            <a:ext cx="7991475" cy="219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隶书"/>
                <a:ea typeface="隶书"/>
                <a:cs typeface="隶书"/>
                <a:sym typeface="+mn-ea"/>
              </a:rPr>
              <a:t> </a:t>
            </a:r>
            <a:r>
              <a:rPr lang="en-US" altLang="zh-CN" sz="3200">
                <a:latin typeface="隶书"/>
                <a:ea typeface="隶书"/>
                <a:cs typeface="隶书"/>
                <a:sym typeface="+mn-ea"/>
              </a:rPr>
              <a:t>       1</a:t>
            </a:r>
            <a:r>
              <a:rPr lang="zh-CN" altLang="en-US" sz="3200">
                <a:latin typeface="隶书"/>
                <a:ea typeface="隶书"/>
                <a:cs typeface="隶书"/>
                <a:sym typeface="+mn-ea"/>
              </a:rPr>
              <a:t>社会的基本细胞</a:t>
            </a:r>
            <a:endParaRPr lang="zh-CN" altLang="en-US" sz="3200">
              <a:latin typeface="隶书"/>
              <a:ea typeface="隶书"/>
              <a:cs typeface="隶书"/>
            </a:endParaRPr>
          </a:p>
          <a:p>
            <a:r>
              <a:rPr lang="zh-CN" altLang="en-US" sz="3200">
                <a:latin typeface="隶书"/>
                <a:ea typeface="隶书"/>
                <a:cs typeface="隶书"/>
                <a:sym typeface="+mn-ea"/>
              </a:rPr>
              <a:t> </a:t>
            </a:r>
            <a:r>
              <a:rPr lang="zh-CN" altLang="en-US" sz="4000" b="1">
                <a:latin typeface="隶书"/>
                <a:ea typeface="隶书"/>
                <a:cs typeface="隶书"/>
                <a:sym typeface="+mn-ea"/>
              </a:rPr>
              <a:t>家</a:t>
            </a:r>
            <a:r>
              <a:rPr lang="zh-CN" altLang="en-US" sz="3200">
                <a:latin typeface="隶书"/>
                <a:ea typeface="隶书"/>
                <a:cs typeface="隶书"/>
                <a:sym typeface="+mn-ea"/>
              </a:rPr>
              <a:t>   </a:t>
            </a:r>
            <a:r>
              <a:rPr lang="en-US" altLang="zh-CN" sz="3200">
                <a:latin typeface="隶书"/>
                <a:ea typeface="隶书"/>
                <a:cs typeface="隶书"/>
                <a:sym typeface="+mn-ea"/>
              </a:rPr>
              <a:t>2</a:t>
            </a:r>
            <a:r>
              <a:rPr lang="zh-CN" altLang="en-US" sz="3200">
                <a:latin typeface="隶书"/>
                <a:ea typeface="隶书"/>
                <a:cs typeface="隶书"/>
                <a:sym typeface="+mn-ea"/>
              </a:rPr>
              <a:t>是我们生活的场所</a:t>
            </a:r>
            <a:endParaRPr lang="zh-CN" altLang="en-US" sz="3200">
              <a:latin typeface="隶书"/>
              <a:ea typeface="隶书"/>
              <a:cs typeface="隶书"/>
            </a:endParaRPr>
          </a:p>
          <a:p>
            <a:r>
              <a:rPr lang="zh-CN" altLang="en-US" sz="3200">
                <a:latin typeface="隶书"/>
                <a:ea typeface="隶书"/>
                <a:cs typeface="隶书"/>
                <a:sym typeface="+mn-ea"/>
              </a:rPr>
              <a:t>        </a:t>
            </a:r>
            <a:r>
              <a:rPr lang="en-US" altLang="zh-CN" sz="3200">
                <a:latin typeface="隶书"/>
                <a:ea typeface="隶书"/>
                <a:cs typeface="隶书"/>
                <a:sym typeface="+mn-ea"/>
              </a:rPr>
              <a:t>3</a:t>
            </a:r>
            <a:r>
              <a:rPr lang="zh-CN" altLang="en-US" sz="3200">
                <a:latin typeface="隶书"/>
                <a:ea typeface="隶书"/>
                <a:cs typeface="隶书"/>
                <a:sym typeface="+mn-ea"/>
              </a:rPr>
              <a:t>是我们情感的归宿</a:t>
            </a:r>
            <a:endParaRPr lang="zh-CN" altLang="en-US" sz="3200">
              <a:latin typeface="隶书"/>
              <a:ea typeface="隶书"/>
              <a:cs typeface="隶书"/>
            </a:endParaRPr>
          </a:p>
          <a:p>
            <a:r>
              <a:rPr lang="zh-CN" altLang="en-US" sz="3200">
                <a:latin typeface="隶书"/>
                <a:ea typeface="隶书"/>
                <a:cs typeface="隶书"/>
                <a:sym typeface="+mn-ea"/>
              </a:rPr>
              <a:t>        </a:t>
            </a:r>
            <a:r>
              <a:rPr lang="en-US" altLang="zh-CN" sz="3200">
                <a:latin typeface="隶书"/>
                <a:ea typeface="隶书"/>
                <a:cs typeface="隶书"/>
                <a:sym typeface="+mn-ea"/>
              </a:rPr>
              <a:t>4</a:t>
            </a:r>
            <a:r>
              <a:rPr lang="zh-CN" altLang="en-US" sz="3200">
                <a:latin typeface="隶书"/>
                <a:ea typeface="隶书"/>
                <a:cs typeface="隶书"/>
                <a:sym typeface="+mn-ea"/>
              </a:rPr>
              <a:t>是父母教育子女的场所</a:t>
            </a:r>
            <a:endParaRPr lang="zh-CN" altLang="en-US" sz="3200"/>
          </a:p>
        </p:txBody>
      </p:sp>
      <p:sp>
        <p:nvSpPr>
          <p:cNvPr id="5" name="左大括号 1073742851"/>
          <p:cNvSpPr>
            <a:spLocks/>
          </p:cNvSpPr>
          <p:nvPr/>
        </p:nvSpPr>
        <p:spPr bwMode="auto">
          <a:xfrm>
            <a:off x="1657350" y="3568700"/>
            <a:ext cx="314325" cy="1601788"/>
          </a:xfrm>
          <a:prstGeom prst="leftBrace">
            <a:avLst>
              <a:gd name="adj1" fmla="val 22295"/>
              <a:gd name="adj2" fmla="val 50000"/>
            </a:avLst>
          </a:prstGeom>
          <a:noFill/>
          <a:ln w="15875">
            <a:solidFill>
              <a:srgbClr val="739CC3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  <p:bldP spid="31746" grpId="0" bldLvl="0" animBg="1"/>
      <p:bldP spid="2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AutoShape 7"/>
          <p:cNvSpPr>
            <a:spLocks noChangeArrowheads="1"/>
          </p:cNvSpPr>
          <p:nvPr/>
        </p:nvSpPr>
        <p:spPr bwMode="auto">
          <a:xfrm>
            <a:off x="0" y="6454775"/>
            <a:ext cx="9144000" cy="403225"/>
          </a:xfrm>
          <a:prstGeom prst="flowChartProcess">
            <a:avLst/>
          </a:prstGeom>
          <a:solidFill>
            <a:srgbClr val="008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 sz="1800"/>
          </a:p>
        </p:txBody>
      </p:sp>
      <p:sp>
        <p:nvSpPr>
          <p:cNvPr id="18436" name="文本框 4130"/>
          <p:cNvSpPr txBox="1">
            <a:spLocks noChangeArrowheads="1"/>
          </p:cNvSpPr>
          <p:nvPr/>
        </p:nvSpPr>
        <p:spPr bwMode="auto">
          <a:xfrm>
            <a:off x="665163" y="2411413"/>
            <a:ext cx="781208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6000">
                <a:latin typeface="隶书"/>
                <a:ea typeface="隶书"/>
                <a:cs typeface="隶书"/>
              </a:rPr>
              <a:t> </a:t>
            </a:r>
            <a:r>
              <a:rPr lang="en-US" altLang="zh-CN" sz="6000">
                <a:latin typeface="Times New Roman" pitchFamily="18" charset="0"/>
                <a:ea typeface="隶书"/>
                <a:cs typeface="隶书"/>
              </a:rPr>
              <a:t> </a:t>
            </a:r>
            <a:r>
              <a:rPr lang="en-US" altLang="en-US" sz="4800" b="1">
                <a:latin typeface="Times New Roman" pitchFamily="18" charset="0"/>
                <a:ea typeface="隶书"/>
                <a:cs typeface="隶书"/>
              </a:rPr>
              <a:t>2.1.2</a:t>
            </a:r>
            <a:r>
              <a:rPr lang="zh-CN" altLang="en-US" sz="4800" b="1">
                <a:latin typeface="Times New Roman" pitchFamily="18" charset="0"/>
                <a:ea typeface="隶书"/>
                <a:cs typeface="隶书"/>
              </a:rPr>
              <a:t> 化解“爱的冲突”</a:t>
            </a:r>
          </a:p>
        </p:txBody>
      </p:sp>
      <p:pic>
        <p:nvPicPr>
          <p:cNvPr id="30723" name="图片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46475" y="4405313"/>
            <a:ext cx="2281238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/>
                <a:cs typeface="方正姚体"/>
              </a:rPr>
              <a:t>创景设情</a:t>
            </a:r>
          </a:p>
        </p:txBody>
      </p:sp>
      <p:sp>
        <p:nvSpPr>
          <p:cNvPr id="4" name="矩形 3"/>
          <p:cNvSpPr/>
          <p:nvPr/>
        </p:nvSpPr>
        <p:spPr>
          <a:xfrm>
            <a:off x="106363" y="692150"/>
            <a:ext cx="5256212" cy="600233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1600" dirty="0"/>
              <a:t>       罗莎琳</a:t>
            </a:r>
            <a:r>
              <a:rPr lang="zh-CN" altLang="en-US" sz="1600" dirty="0"/>
              <a:t>是一个性格孤僻、胆小羞涩的</a:t>
            </a:r>
            <a:r>
              <a:rPr lang="en-US" altLang="zh-CN" sz="1600" dirty="0"/>
              <a:t>13</a:t>
            </a:r>
            <a:r>
              <a:rPr lang="zh-CN" altLang="en-US" sz="1600" dirty="0"/>
              <a:t>岁少女。很小的时候她的父亲就去世了。母亲索非娅在一家清洁公司工作，靠微薄的薪金把罗莎琳一手抚养大。因为家境的贫困，罗莎琳常常受到别人的歧视和凄侮，这些都给她幼小的心灵投下了浓重的阴影。久而久之，她对母亲开始心生怨恨，认为正是母亲的卑微才使她遭受如此多的苦难。 </a:t>
            </a:r>
          </a:p>
          <a:p>
            <a:pPr eaLnBrk="0" hangingPunct="0">
              <a:defRPr/>
            </a:pPr>
            <a:r>
              <a:rPr lang="en-US" altLang="zh-CN" sz="1600" dirty="0"/>
              <a:t>2002</a:t>
            </a:r>
            <a:r>
              <a:rPr lang="zh-CN" altLang="en-US" sz="1600" dirty="0"/>
              <a:t>年</a:t>
            </a:r>
            <a:r>
              <a:rPr lang="en-US" altLang="zh-CN" sz="1600" dirty="0"/>
              <a:t>2</a:t>
            </a:r>
            <a:r>
              <a:rPr lang="zh-CN" altLang="en-US" sz="1600" dirty="0"/>
              <a:t>月下旬的一天，索非娅由于工作出色而被允许休假一周。为了缓和母女之间的关系，索非娅决定带女儿去阿尔卑斯山滑雪。但不幸降临了，她们在雪地里迷了路，对雪地环境缺乏经验的母女俩惊慌失措。她们一边滑雪一边大声呼救，不想，呼喊声引起了一连串的雪崩，大雪把母女俩埋了起来。出于求生的本能，母女俩不停地刨着雪，历经艰辛终于爬出了厚厚的雪堆。母女俩挽着手在雪地里漫无目的地寻找着回归的路。 </a:t>
            </a:r>
          </a:p>
          <a:p>
            <a:pPr eaLnBrk="0" hangingPunct="0">
              <a:defRPr/>
            </a:pPr>
            <a:r>
              <a:rPr lang="zh-CN" altLang="en-US" sz="1600" dirty="0"/>
              <a:t>   </a:t>
            </a:r>
            <a:r>
              <a:rPr lang="zh-CN" altLang="en-US" sz="1600" dirty="0"/>
              <a:t>    </a:t>
            </a:r>
            <a:r>
              <a:rPr lang="zh-CN" altLang="en-US" sz="1600" dirty="0"/>
              <a:t>突然，索非娅看见了救援的直升机，但由于母女俩穿的都是与雪的颜色相近的银灰色羽绒服，救援人员并没有发现她们。 </a:t>
            </a:r>
          </a:p>
          <a:p>
            <a:pPr eaLnBrk="0" hangingPunct="0">
              <a:defRPr/>
            </a:pPr>
            <a:r>
              <a:rPr lang="zh-CN" altLang="en-US" sz="1600" dirty="0"/>
              <a:t>    </a:t>
            </a:r>
            <a:r>
              <a:rPr lang="zh-CN" altLang="en-US" sz="1600" dirty="0"/>
              <a:t>   当罗莎琳</a:t>
            </a:r>
            <a:r>
              <a:rPr lang="zh-CN" altLang="en-US" sz="1600" dirty="0"/>
              <a:t>醒来时，发现自己正躺在医院的床上，而母亲索非娅却不幸去世了。医生告诉罗莎琳，真正救她的是母亲。索非娅用岩石割断了自己的动脉，然后在血迹中爬出十几米的距离，目的是想让救援的直升机能从空中发现她们的位置，也正是雪地上那道鲜红的长长的血迹引起了救援人员的注意。 </a:t>
            </a:r>
            <a:endParaRPr lang="en-US" altLang="zh-CN" sz="1600" dirty="0"/>
          </a:p>
        </p:txBody>
      </p:sp>
      <p:sp>
        <p:nvSpPr>
          <p:cNvPr id="9" name="矩形 8"/>
          <p:cNvSpPr/>
          <p:nvPr/>
        </p:nvSpPr>
        <p:spPr>
          <a:xfrm>
            <a:off x="6048375" y="4652963"/>
            <a:ext cx="2890838" cy="157003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dirty="0"/>
              <a:t>请问：同学们，从上面故事中你们感受到了什么？请和大家分享。</a:t>
            </a:r>
            <a:endParaRPr lang="en-US" altLang="zh-CN" dirty="0"/>
          </a:p>
        </p:txBody>
      </p:sp>
      <p:pic>
        <p:nvPicPr>
          <p:cNvPr id="31748" name="图片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9175" y="242888"/>
            <a:ext cx="2790825" cy="3821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1" name="组合 6147"/>
          <p:cNvGrpSpPr>
            <a:grpSpLocks/>
          </p:cNvGrpSpPr>
          <p:nvPr/>
        </p:nvGrpSpPr>
        <p:grpSpPr bwMode="auto">
          <a:xfrm>
            <a:off x="325438" y="334963"/>
            <a:ext cx="2232025" cy="792162"/>
            <a:chOff x="0" y="0"/>
            <a:chExt cx="3516" cy="1248"/>
          </a:xfrm>
        </p:grpSpPr>
        <p:sp>
          <p:nvSpPr>
            <p:cNvPr id="32773" name="矩形 7"/>
            <p:cNvSpPr>
              <a:spLocks/>
            </p:cNvSpPr>
            <p:nvPr/>
          </p:nvSpPr>
          <p:spPr bwMode="auto">
            <a:xfrm>
              <a:off x="882" y="0"/>
              <a:ext cx="2634" cy="1200"/>
            </a:xfrm>
            <a:custGeom>
              <a:avLst/>
              <a:gdLst>
                <a:gd name="T0" fmla="*/ 0 w 2520280"/>
                <a:gd name="T1" fmla="*/ 0 h 1872208"/>
                <a:gd name="T2" fmla="*/ 0 w 2520280"/>
                <a:gd name="T3" fmla="*/ 0 h 1872208"/>
                <a:gd name="T4" fmla="*/ 0 w 2520280"/>
                <a:gd name="T5" fmla="*/ 0 h 1872208"/>
                <a:gd name="T6" fmla="*/ 0 w 2520280"/>
                <a:gd name="T7" fmla="*/ 0 h 1872208"/>
                <a:gd name="T8" fmla="*/ 0 w 2520280"/>
                <a:gd name="T9" fmla="*/ 0 h 1872208"/>
                <a:gd name="T10" fmla="*/ 0 w 2520280"/>
                <a:gd name="T11" fmla="*/ 0 h 187220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20280"/>
                <a:gd name="T19" fmla="*/ 0 h 1872208"/>
                <a:gd name="T20" fmla="*/ 2520280 w 2520280"/>
                <a:gd name="T21" fmla="*/ 1872208 h 187220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4" name="任意多边形 16"/>
            <p:cNvSpPr>
              <a:spLocks/>
            </p:cNvSpPr>
            <p:nvPr/>
          </p:nvSpPr>
          <p:spPr bwMode="auto">
            <a:xfrm>
              <a:off x="0" y="454"/>
              <a:ext cx="826" cy="760"/>
            </a:xfrm>
            <a:custGeom>
              <a:avLst/>
              <a:gdLst>
                <a:gd name="T0" fmla="*/ 0 w 696310"/>
                <a:gd name="T1" fmla="*/ 0 h 696310"/>
                <a:gd name="T2" fmla="*/ 0 w 696310"/>
                <a:gd name="T3" fmla="*/ 0 h 696310"/>
                <a:gd name="T4" fmla="*/ 0 w 696310"/>
                <a:gd name="T5" fmla="*/ 0 h 696310"/>
                <a:gd name="T6" fmla="*/ 0 w 696310"/>
                <a:gd name="T7" fmla="*/ 0 h 696310"/>
                <a:gd name="T8" fmla="*/ 0 w 696310"/>
                <a:gd name="T9" fmla="*/ 0 h 696310"/>
                <a:gd name="T10" fmla="*/ 0 w 696310"/>
                <a:gd name="T11" fmla="*/ 0 h 696310"/>
                <a:gd name="T12" fmla="*/ 0 w 696310"/>
                <a:gd name="T13" fmla="*/ 0 h 6963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6310"/>
                <a:gd name="T22" fmla="*/ 0 h 696310"/>
                <a:gd name="T23" fmla="*/ 696310 w 696310"/>
                <a:gd name="T24" fmla="*/ 696310 h 6963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5" name="矩形 17"/>
            <p:cNvSpPr>
              <a:spLocks noChangeArrowheads="1"/>
            </p:cNvSpPr>
            <p:nvPr/>
          </p:nvSpPr>
          <p:spPr bwMode="auto"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0" tIns="215900" rIns="179705" bIns="0" anchor="ctr"/>
            <a:lstStyle/>
            <a:p>
              <a:pPr algn="ctr"/>
              <a:endParaRPr lang="zh-CN" altLang="en-US" sz="400">
                <a:solidFill>
                  <a:srgbClr val="FFFFFF"/>
                </a:solidFill>
              </a:endParaRPr>
            </a:p>
          </p:txBody>
        </p:sp>
        <p:sp>
          <p:nvSpPr>
            <p:cNvPr id="25605" name="文本框 6151"/>
            <p:cNvSpPr txBox="1">
              <a:spLocks noChangeArrowheads="1"/>
            </p:cNvSpPr>
            <p:nvPr/>
          </p:nvSpPr>
          <p:spPr bwMode="auto">
            <a:xfrm>
              <a:off x="878" y="433"/>
              <a:ext cx="2541" cy="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 smtClean="0">
                  <a:solidFill>
                    <a:schemeClr val="accent2">
                      <a:lumMod val="75000"/>
                    </a:schemeClr>
                  </a:solidFill>
                </a:rPr>
                <a:t>我爱我家</a:t>
              </a:r>
            </a:p>
          </p:txBody>
        </p:sp>
      </p:grpSp>
      <p:sp>
        <p:nvSpPr>
          <p:cNvPr id="32770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2063750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/>
                <a:cs typeface="方正姚体"/>
              </a:rPr>
              <a:t>学海导航</a:t>
            </a:r>
            <a:endParaRPr lang="en-US" altLang="zh-CN" sz="2000" b="1">
              <a:solidFill>
                <a:srgbClr val="006666"/>
              </a:solidFill>
              <a:ea typeface="方正姚体"/>
              <a:cs typeface="方正姚体"/>
            </a:endParaRPr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1141413" y="1700213"/>
            <a:ext cx="6624637" cy="19399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r>
              <a:rPr lang="zh-CN" altLang="en-US" dirty="0" smtClean="0"/>
              <a:t>       父母</a:t>
            </a:r>
            <a:r>
              <a:rPr lang="zh-CN" altLang="en-US" dirty="0"/>
              <a:t>把我们带到这个美好的世界，家是我们出生</a:t>
            </a:r>
            <a:r>
              <a:rPr lang="zh-CN" altLang="en-US" dirty="0" smtClean="0"/>
              <a:t>和成长</a:t>
            </a:r>
            <a:r>
              <a:rPr lang="zh-CN" altLang="en-US" dirty="0"/>
              <a:t>的摇篮。十几年过去了，父母的脸上有了皱纹，我 们渐渐长大成人。我们开始学会思考，家庭对于自己意 味着什么，作为一个家庭成员，自己应该怎样与父母、 家人相处。</a:t>
            </a:r>
          </a:p>
        </p:txBody>
      </p:sp>
      <p:pic>
        <p:nvPicPr>
          <p:cNvPr id="32772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4188" y="3933825"/>
            <a:ext cx="5400675" cy="255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1" name="组合 6147"/>
          <p:cNvGrpSpPr>
            <a:grpSpLocks/>
          </p:cNvGrpSpPr>
          <p:nvPr/>
        </p:nvGrpSpPr>
        <p:grpSpPr bwMode="auto">
          <a:xfrm>
            <a:off x="325438" y="334963"/>
            <a:ext cx="3627437" cy="798512"/>
            <a:chOff x="0" y="0"/>
            <a:chExt cx="5714" cy="1255"/>
          </a:xfrm>
        </p:grpSpPr>
        <p:sp>
          <p:nvSpPr>
            <p:cNvPr id="33797" name="矩形 7"/>
            <p:cNvSpPr>
              <a:spLocks/>
            </p:cNvSpPr>
            <p:nvPr/>
          </p:nvSpPr>
          <p:spPr bwMode="auto">
            <a:xfrm>
              <a:off x="882" y="0"/>
              <a:ext cx="2634" cy="1200"/>
            </a:xfrm>
            <a:custGeom>
              <a:avLst/>
              <a:gdLst>
                <a:gd name="T0" fmla="*/ 0 w 2520280"/>
                <a:gd name="T1" fmla="*/ 0 h 1872208"/>
                <a:gd name="T2" fmla="*/ 0 w 2520280"/>
                <a:gd name="T3" fmla="*/ 0 h 1872208"/>
                <a:gd name="T4" fmla="*/ 0 w 2520280"/>
                <a:gd name="T5" fmla="*/ 0 h 1872208"/>
                <a:gd name="T6" fmla="*/ 0 w 2520280"/>
                <a:gd name="T7" fmla="*/ 0 h 1872208"/>
                <a:gd name="T8" fmla="*/ 0 w 2520280"/>
                <a:gd name="T9" fmla="*/ 0 h 1872208"/>
                <a:gd name="T10" fmla="*/ 0 w 2520280"/>
                <a:gd name="T11" fmla="*/ 0 h 187220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20280"/>
                <a:gd name="T19" fmla="*/ 0 h 1872208"/>
                <a:gd name="T20" fmla="*/ 2520280 w 2520280"/>
                <a:gd name="T21" fmla="*/ 1872208 h 187220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98" name="任意多边形 16"/>
            <p:cNvSpPr>
              <a:spLocks/>
            </p:cNvSpPr>
            <p:nvPr/>
          </p:nvSpPr>
          <p:spPr bwMode="auto">
            <a:xfrm>
              <a:off x="0" y="454"/>
              <a:ext cx="826" cy="760"/>
            </a:xfrm>
            <a:custGeom>
              <a:avLst/>
              <a:gdLst>
                <a:gd name="T0" fmla="*/ 0 w 696310"/>
                <a:gd name="T1" fmla="*/ 0 h 696310"/>
                <a:gd name="T2" fmla="*/ 0 w 696310"/>
                <a:gd name="T3" fmla="*/ 0 h 696310"/>
                <a:gd name="T4" fmla="*/ 0 w 696310"/>
                <a:gd name="T5" fmla="*/ 0 h 696310"/>
                <a:gd name="T6" fmla="*/ 0 w 696310"/>
                <a:gd name="T7" fmla="*/ 0 h 696310"/>
                <a:gd name="T8" fmla="*/ 0 w 696310"/>
                <a:gd name="T9" fmla="*/ 0 h 696310"/>
                <a:gd name="T10" fmla="*/ 0 w 696310"/>
                <a:gd name="T11" fmla="*/ 0 h 696310"/>
                <a:gd name="T12" fmla="*/ 0 w 696310"/>
                <a:gd name="T13" fmla="*/ 0 h 6963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6310"/>
                <a:gd name="T22" fmla="*/ 0 h 696310"/>
                <a:gd name="T23" fmla="*/ 696310 w 696310"/>
                <a:gd name="T24" fmla="*/ 696310 h 6963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99" name="矩形 17"/>
            <p:cNvSpPr>
              <a:spLocks noChangeArrowheads="1"/>
            </p:cNvSpPr>
            <p:nvPr/>
          </p:nvSpPr>
          <p:spPr bwMode="auto"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0" tIns="215900" rIns="179705" bIns="0" anchor="ctr"/>
            <a:lstStyle/>
            <a:p>
              <a:pPr algn="ctr"/>
              <a:endParaRPr lang="zh-CN" altLang="en-US" sz="400">
                <a:solidFill>
                  <a:srgbClr val="FFFFFF"/>
                </a:solidFill>
              </a:endParaRPr>
            </a:p>
          </p:txBody>
        </p:sp>
        <p:sp>
          <p:nvSpPr>
            <p:cNvPr id="2" name="文本框 6151"/>
            <p:cNvSpPr txBox="1">
              <a:spLocks noChangeArrowheads="1"/>
            </p:cNvSpPr>
            <p:nvPr/>
          </p:nvSpPr>
          <p:spPr bwMode="auto">
            <a:xfrm>
              <a:off x="878" y="432"/>
              <a:ext cx="4836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 smtClean="0">
                  <a:solidFill>
                    <a:schemeClr val="accent2">
                      <a:lumMod val="75000"/>
                    </a:schemeClr>
                  </a:solidFill>
                </a:rPr>
                <a:t>化解“爱的冲突”</a:t>
              </a:r>
            </a:p>
          </p:txBody>
        </p:sp>
      </p:grpSp>
      <p:sp>
        <p:nvSpPr>
          <p:cNvPr id="33794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2063750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/>
                <a:cs typeface="方正姚体"/>
              </a:rPr>
              <a:t>学海导航</a:t>
            </a:r>
            <a:endParaRPr lang="en-US" altLang="zh-CN" sz="2000" b="1">
              <a:solidFill>
                <a:srgbClr val="006666"/>
              </a:solidFill>
              <a:ea typeface="方正姚体"/>
              <a:cs typeface="方正姚体"/>
            </a:endParaRPr>
          </a:p>
        </p:txBody>
      </p:sp>
      <p:pic>
        <p:nvPicPr>
          <p:cNvPr id="33795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2400" y="1412875"/>
            <a:ext cx="3914775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420688" y="1412875"/>
            <a:ext cx="5319712" cy="52117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r>
              <a:rPr lang="zh-CN" altLang="en-US" sz="2000" dirty="0" smtClean="0"/>
              <a:t>       </a:t>
            </a:r>
            <a:r>
              <a:rPr lang="zh-CN" altLang="en-US" sz="2800" b="1" u="sng" dirty="0" smtClean="0"/>
              <a:t>当我们</a:t>
            </a:r>
            <a:r>
              <a:rPr lang="zh-CN" altLang="en-US" sz="2800" b="1" u="sng" dirty="0"/>
              <a:t>从幼稚走向成熟，我们的视野逐渐开阔， 能力逐渐增强，独立性逐渐显现，对父母惯常的关心、 要求、管教可能越来越不以为然，有时还会产生抵触情 绪，与父母发生冲突</a:t>
            </a:r>
            <a:r>
              <a:rPr lang="zh-CN" altLang="en-US" sz="2800" b="1" dirty="0"/>
              <a:t>。这就是所谓</a:t>
            </a:r>
            <a:r>
              <a:rPr lang="zh-CN" altLang="en-US" sz="2800" b="1" dirty="0">
                <a:solidFill>
                  <a:srgbClr val="FF0000"/>
                </a:solidFill>
              </a:rPr>
              <a:t>“爱的冲突”</a:t>
            </a:r>
            <a:r>
              <a:rPr lang="zh-CN" altLang="en-US" sz="2800" b="1" dirty="0" smtClean="0"/>
              <a:t>。</a:t>
            </a:r>
            <a:endParaRPr lang="en-US" altLang="zh-CN" sz="2800" b="1" dirty="0" smtClean="0"/>
          </a:p>
          <a:p>
            <a:pPr eaLnBrk="0" hangingPunct="0">
              <a:defRPr/>
            </a:pPr>
            <a:r>
              <a:rPr lang="zh-CN" altLang="en-US" sz="2800" b="1" dirty="0" smtClean="0"/>
              <a:t>    “爱的冲突”</a:t>
            </a:r>
            <a:r>
              <a:rPr lang="zh-CN" altLang="en-US" sz="2800" b="1" u="sng" dirty="0"/>
              <a:t>使父母忧心，使自己烦恼，使</a:t>
            </a:r>
            <a:r>
              <a:rPr lang="zh-CN" altLang="en-US" sz="2800" b="1" u="sng" dirty="0" smtClean="0"/>
              <a:t>家庭气氛</a:t>
            </a:r>
            <a:r>
              <a:rPr lang="zh-CN" altLang="en-US" sz="2800" b="1" u="sng" dirty="0"/>
              <a:t>紧张</a:t>
            </a:r>
            <a:r>
              <a:rPr lang="zh-CN" altLang="en-US" sz="2800" b="1" dirty="0"/>
              <a:t>，消极后果显而易见。只要父母与子女共同努 力，“爱的冲突”是可以化解的。</a:t>
            </a: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5" descr="只有一只眼睛的妈妈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0988" y="-1200150"/>
            <a:ext cx="171450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925" y="519113"/>
            <a:ext cx="9001125" cy="202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0175" y="4183063"/>
            <a:ext cx="7540625" cy="2319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图片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925" y="2532063"/>
            <a:ext cx="8670925" cy="184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文本框 10"/>
          <p:cNvSpPr txBox="1"/>
          <p:nvPr/>
        </p:nvSpPr>
        <p:spPr>
          <a:xfrm>
            <a:off x="7773988" y="4765675"/>
            <a:ext cx="1028700" cy="17367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1800" b="1" dirty="0"/>
              <a:t>想起这些，你心里的感受是怎样的？</a:t>
            </a:r>
          </a:p>
        </p:txBody>
      </p:sp>
      <p:sp>
        <p:nvSpPr>
          <p:cNvPr id="34822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/>
                <a:cs typeface="方正姚体"/>
              </a:rPr>
              <a:t>情景体验</a:t>
            </a:r>
            <a:endParaRPr lang="zh-CN" altLang="zh-CN" sz="2000" b="1">
              <a:solidFill>
                <a:srgbClr val="006666"/>
              </a:solidFill>
              <a:ea typeface="方正姚体"/>
              <a:cs typeface="方正姚体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5" name="组合 6147"/>
          <p:cNvGrpSpPr>
            <a:grpSpLocks/>
          </p:cNvGrpSpPr>
          <p:nvPr/>
        </p:nvGrpSpPr>
        <p:grpSpPr bwMode="auto">
          <a:xfrm>
            <a:off x="325438" y="334963"/>
            <a:ext cx="3627437" cy="798512"/>
            <a:chOff x="0" y="0"/>
            <a:chExt cx="5714" cy="1255"/>
          </a:xfrm>
        </p:grpSpPr>
        <p:sp>
          <p:nvSpPr>
            <p:cNvPr id="36870" name="矩形 7"/>
            <p:cNvSpPr>
              <a:spLocks/>
            </p:cNvSpPr>
            <p:nvPr/>
          </p:nvSpPr>
          <p:spPr bwMode="auto">
            <a:xfrm>
              <a:off x="882" y="0"/>
              <a:ext cx="2634" cy="1200"/>
            </a:xfrm>
            <a:custGeom>
              <a:avLst/>
              <a:gdLst>
                <a:gd name="T0" fmla="*/ 0 w 2520280"/>
                <a:gd name="T1" fmla="*/ 0 h 1872208"/>
                <a:gd name="T2" fmla="*/ 0 w 2520280"/>
                <a:gd name="T3" fmla="*/ 0 h 1872208"/>
                <a:gd name="T4" fmla="*/ 0 w 2520280"/>
                <a:gd name="T5" fmla="*/ 0 h 1872208"/>
                <a:gd name="T6" fmla="*/ 0 w 2520280"/>
                <a:gd name="T7" fmla="*/ 0 h 1872208"/>
                <a:gd name="T8" fmla="*/ 0 w 2520280"/>
                <a:gd name="T9" fmla="*/ 0 h 1872208"/>
                <a:gd name="T10" fmla="*/ 0 w 2520280"/>
                <a:gd name="T11" fmla="*/ 0 h 187220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20280"/>
                <a:gd name="T19" fmla="*/ 0 h 1872208"/>
                <a:gd name="T20" fmla="*/ 2520280 w 2520280"/>
                <a:gd name="T21" fmla="*/ 1872208 h 187220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71" name="任意多边形 16"/>
            <p:cNvSpPr>
              <a:spLocks/>
            </p:cNvSpPr>
            <p:nvPr/>
          </p:nvSpPr>
          <p:spPr bwMode="auto">
            <a:xfrm>
              <a:off x="0" y="454"/>
              <a:ext cx="826" cy="760"/>
            </a:xfrm>
            <a:custGeom>
              <a:avLst/>
              <a:gdLst>
                <a:gd name="T0" fmla="*/ 0 w 696310"/>
                <a:gd name="T1" fmla="*/ 0 h 696310"/>
                <a:gd name="T2" fmla="*/ 0 w 696310"/>
                <a:gd name="T3" fmla="*/ 0 h 696310"/>
                <a:gd name="T4" fmla="*/ 0 w 696310"/>
                <a:gd name="T5" fmla="*/ 0 h 696310"/>
                <a:gd name="T6" fmla="*/ 0 w 696310"/>
                <a:gd name="T7" fmla="*/ 0 h 696310"/>
                <a:gd name="T8" fmla="*/ 0 w 696310"/>
                <a:gd name="T9" fmla="*/ 0 h 696310"/>
                <a:gd name="T10" fmla="*/ 0 w 696310"/>
                <a:gd name="T11" fmla="*/ 0 h 696310"/>
                <a:gd name="T12" fmla="*/ 0 w 696310"/>
                <a:gd name="T13" fmla="*/ 0 h 6963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6310"/>
                <a:gd name="T22" fmla="*/ 0 h 696310"/>
                <a:gd name="T23" fmla="*/ 696310 w 696310"/>
                <a:gd name="T24" fmla="*/ 696310 h 6963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72" name="矩形 17"/>
            <p:cNvSpPr>
              <a:spLocks noChangeArrowheads="1"/>
            </p:cNvSpPr>
            <p:nvPr/>
          </p:nvSpPr>
          <p:spPr bwMode="auto"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0" tIns="215900" rIns="179705" bIns="0" anchor="ctr"/>
            <a:lstStyle/>
            <a:p>
              <a:pPr algn="ctr"/>
              <a:endParaRPr lang="zh-CN" altLang="en-US" sz="400">
                <a:solidFill>
                  <a:srgbClr val="FFFFFF"/>
                </a:solidFill>
              </a:endParaRPr>
            </a:p>
          </p:txBody>
        </p:sp>
        <p:sp>
          <p:nvSpPr>
            <p:cNvPr id="2" name="文本框 6151"/>
            <p:cNvSpPr txBox="1">
              <a:spLocks noChangeArrowheads="1"/>
            </p:cNvSpPr>
            <p:nvPr/>
          </p:nvSpPr>
          <p:spPr bwMode="auto">
            <a:xfrm>
              <a:off x="878" y="432"/>
              <a:ext cx="4836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chemeClr val="accent2">
                      <a:lumMod val="75000"/>
                    </a:schemeClr>
                  </a:solidFill>
                </a:rPr>
                <a:t>化解“爱的冲突”</a:t>
              </a:r>
            </a:p>
          </p:txBody>
        </p:sp>
      </p:grpSp>
      <p:sp>
        <p:nvSpPr>
          <p:cNvPr id="36866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2063750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/>
                <a:cs typeface="方正姚体"/>
              </a:rPr>
              <a:t>学海导航</a:t>
            </a:r>
            <a:endParaRPr lang="en-US" altLang="zh-CN" sz="2000" b="1">
              <a:solidFill>
                <a:srgbClr val="006666"/>
              </a:solidFill>
              <a:ea typeface="方正姚体"/>
              <a:cs typeface="方正姚体"/>
            </a:endParaRPr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4605338" y="3344863"/>
            <a:ext cx="3743325" cy="22479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r>
              <a:rPr lang="zh-CN" altLang="en-US" sz="2000" dirty="0" smtClean="0"/>
              <a:t>       化解</a:t>
            </a:r>
            <a:r>
              <a:rPr lang="zh-CN" altLang="en-US" sz="2000" dirty="0"/>
              <a:t>“爱的冲突”的办法有很多，归结起来就是</a:t>
            </a:r>
            <a:r>
              <a:rPr lang="zh-CN" altLang="en-US" sz="2000" dirty="0">
                <a:solidFill>
                  <a:srgbClr val="FF0000"/>
                </a:solidFill>
              </a:rPr>
              <a:t>双 方的理解与沟通</a:t>
            </a:r>
            <a:r>
              <a:rPr lang="zh-CN" altLang="en-US" sz="2000" dirty="0"/>
              <a:t>。我们希望父母理解自己，父母也需要 我们的理解。要做到双方的理解，重要的途径是沟通。 让我们停止对父母的抱怨、责怪，从自己做起吧。</a:t>
            </a:r>
          </a:p>
        </p:txBody>
      </p:sp>
      <p:pic>
        <p:nvPicPr>
          <p:cNvPr id="36868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8263" y="246063"/>
            <a:ext cx="2657475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4013" y="2781300"/>
            <a:ext cx="3201987" cy="281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89" name="组合 6147"/>
          <p:cNvGrpSpPr>
            <a:grpSpLocks/>
          </p:cNvGrpSpPr>
          <p:nvPr/>
        </p:nvGrpSpPr>
        <p:grpSpPr bwMode="auto">
          <a:xfrm>
            <a:off x="325438" y="334963"/>
            <a:ext cx="3627437" cy="798512"/>
            <a:chOff x="0" y="0"/>
            <a:chExt cx="5714" cy="1255"/>
          </a:xfrm>
        </p:grpSpPr>
        <p:sp>
          <p:nvSpPr>
            <p:cNvPr id="37893" name="矩形 7"/>
            <p:cNvSpPr>
              <a:spLocks/>
            </p:cNvSpPr>
            <p:nvPr/>
          </p:nvSpPr>
          <p:spPr bwMode="auto">
            <a:xfrm>
              <a:off x="882" y="0"/>
              <a:ext cx="2634" cy="1200"/>
            </a:xfrm>
            <a:custGeom>
              <a:avLst/>
              <a:gdLst>
                <a:gd name="T0" fmla="*/ 0 w 2520280"/>
                <a:gd name="T1" fmla="*/ 0 h 1872208"/>
                <a:gd name="T2" fmla="*/ 0 w 2520280"/>
                <a:gd name="T3" fmla="*/ 0 h 1872208"/>
                <a:gd name="T4" fmla="*/ 0 w 2520280"/>
                <a:gd name="T5" fmla="*/ 0 h 1872208"/>
                <a:gd name="T6" fmla="*/ 0 w 2520280"/>
                <a:gd name="T7" fmla="*/ 0 h 1872208"/>
                <a:gd name="T8" fmla="*/ 0 w 2520280"/>
                <a:gd name="T9" fmla="*/ 0 h 1872208"/>
                <a:gd name="T10" fmla="*/ 0 w 2520280"/>
                <a:gd name="T11" fmla="*/ 0 h 187220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20280"/>
                <a:gd name="T19" fmla="*/ 0 h 1872208"/>
                <a:gd name="T20" fmla="*/ 2520280 w 2520280"/>
                <a:gd name="T21" fmla="*/ 1872208 h 187220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894" name="任意多边形 16"/>
            <p:cNvSpPr>
              <a:spLocks/>
            </p:cNvSpPr>
            <p:nvPr/>
          </p:nvSpPr>
          <p:spPr bwMode="auto">
            <a:xfrm>
              <a:off x="0" y="454"/>
              <a:ext cx="826" cy="760"/>
            </a:xfrm>
            <a:custGeom>
              <a:avLst/>
              <a:gdLst>
                <a:gd name="T0" fmla="*/ 0 w 696310"/>
                <a:gd name="T1" fmla="*/ 0 h 696310"/>
                <a:gd name="T2" fmla="*/ 0 w 696310"/>
                <a:gd name="T3" fmla="*/ 0 h 696310"/>
                <a:gd name="T4" fmla="*/ 0 w 696310"/>
                <a:gd name="T5" fmla="*/ 0 h 696310"/>
                <a:gd name="T6" fmla="*/ 0 w 696310"/>
                <a:gd name="T7" fmla="*/ 0 h 696310"/>
                <a:gd name="T8" fmla="*/ 0 w 696310"/>
                <a:gd name="T9" fmla="*/ 0 h 696310"/>
                <a:gd name="T10" fmla="*/ 0 w 696310"/>
                <a:gd name="T11" fmla="*/ 0 h 696310"/>
                <a:gd name="T12" fmla="*/ 0 w 696310"/>
                <a:gd name="T13" fmla="*/ 0 h 6963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6310"/>
                <a:gd name="T22" fmla="*/ 0 h 696310"/>
                <a:gd name="T23" fmla="*/ 696310 w 696310"/>
                <a:gd name="T24" fmla="*/ 696310 h 6963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895" name="矩形 17"/>
            <p:cNvSpPr>
              <a:spLocks noChangeArrowheads="1"/>
            </p:cNvSpPr>
            <p:nvPr/>
          </p:nvSpPr>
          <p:spPr bwMode="auto"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0" tIns="215900" rIns="179705" bIns="0" anchor="ctr"/>
            <a:lstStyle/>
            <a:p>
              <a:pPr algn="ctr"/>
              <a:endParaRPr lang="zh-CN" altLang="en-US" sz="400">
                <a:solidFill>
                  <a:srgbClr val="FFFFFF"/>
                </a:solidFill>
              </a:endParaRPr>
            </a:p>
          </p:txBody>
        </p:sp>
        <p:sp>
          <p:nvSpPr>
            <p:cNvPr id="2" name="文本框 6151"/>
            <p:cNvSpPr txBox="1">
              <a:spLocks noChangeArrowheads="1"/>
            </p:cNvSpPr>
            <p:nvPr/>
          </p:nvSpPr>
          <p:spPr bwMode="auto">
            <a:xfrm>
              <a:off x="878" y="432"/>
              <a:ext cx="4836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chemeClr val="accent2">
                      <a:lumMod val="75000"/>
                    </a:schemeClr>
                  </a:solidFill>
                </a:rPr>
                <a:t>化解“爱的冲突”</a:t>
              </a:r>
            </a:p>
          </p:txBody>
        </p:sp>
      </p:grpSp>
      <p:sp>
        <p:nvSpPr>
          <p:cNvPr id="37890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2063750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/>
                <a:cs typeface="方正姚体"/>
              </a:rPr>
              <a:t>学海导航</a:t>
            </a:r>
            <a:endParaRPr lang="en-US" altLang="zh-CN" sz="2000" b="1">
              <a:solidFill>
                <a:srgbClr val="006666"/>
              </a:solidFill>
              <a:ea typeface="方正姚体"/>
              <a:cs typeface="方正姚体"/>
            </a:endParaRPr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325438" y="1484313"/>
            <a:ext cx="5545137" cy="484663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r>
              <a:rPr lang="zh-CN" altLang="en-US" dirty="0" smtClean="0"/>
              <a:t>      我们</a:t>
            </a:r>
            <a:r>
              <a:rPr lang="zh-CN" altLang="en-US" dirty="0"/>
              <a:t>应该</a:t>
            </a:r>
            <a:r>
              <a:rPr lang="zh-CN" altLang="en-US" u="sng" dirty="0"/>
              <a:t>时时记住父母的良苦用心，发生矛盾时不发脾气，不闹对立</a:t>
            </a:r>
            <a:r>
              <a:rPr lang="zh-CN" altLang="en-US" dirty="0"/>
              <a:t>；</a:t>
            </a:r>
            <a:r>
              <a:rPr lang="zh-CN" altLang="en-US" u="sng" dirty="0"/>
              <a:t>经常与父母谈心</a:t>
            </a:r>
            <a:r>
              <a:rPr lang="zh-CN" altLang="en-US" dirty="0"/>
              <a:t>，让他们了解</a:t>
            </a:r>
            <a:r>
              <a:rPr lang="zh-CN" altLang="en-US" dirty="0" smtClean="0"/>
              <a:t>自己的</a:t>
            </a:r>
            <a:r>
              <a:rPr lang="zh-CN" altLang="en-US" dirty="0"/>
              <a:t>学校生活和朋友关系；</a:t>
            </a:r>
            <a:r>
              <a:rPr lang="zh-CN" altLang="en-US" u="sng" dirty="0"/>
              <a:t>遇事多和父母商量</a:t>
            </a:r>
            <a:r>
              <a:rPr lang="zh-CN" altLang="en-US" dirty="0"/>
              <a:t>，听取他们 的意见，特别是一些重要的事情，不要自作主张；</a:t>
            </a:r>
            <a:r>
              <a:rPr lang="zh-CN" altLang="en-US" u="sng" dirty="0"/>
              <a:t>对父 母作出的承诺要说到做到，诚实守信</a:t>
            </a:r>
            <a:r>
              <a:rPr lang="zh-CN" altLang="en-US" dirty="0"/>
              <a:t>；</a:t>
            </a:r>
            <a:r>
              <a:rPr lang="zh-CN" altLang="en-US" u="sng" dirty="0"/>
              <a:t>做了错事主动检 讨，不逃避责任</a:t>
            </a:r>
            <a:r>
              <a:rPr lang="zh-CN" altLang="en-US" dirty="0"/>
              <a:t>；</a:t>
            </a:r>
            <a:r>
              <a:rPr lang="zh-CN" altLang="en-US" u="sng" dirty="0"/>
              <a:t>了解父母的工作，体谅他们</a:t>
            </a:r>
            <a:r>
              <a:rPr lang="zh-CN" altLang="en-US" dirty="0"/>
              <a:t>的难处和心 情；</a:t>
            </a:r>
            <a:r>
              <a:rPr lang="zh-CN" altLang="en-US" u="sng" dirty="0"/>
              <a:t>学习父母的良好品德，在生活中帮助父母，在精神 上支持父母，做父母的朋友</a:t>
            </a:r>
            <a:r>
              <a:rPr lang="zh-CN" altLang="en-US" dirty="0"/>
              <a:t>；</a:t>
            </a:r>
            <a:r>
              <a:rPr lang="zh-CN" altLang="en-US" u="sng" dirty="0"/>
              <a:t>发现父母言行有误，敢于指 出，耐心说服纠正，在家庭生活中也能坚持正确原则</a:t>
            </a:r>
            <a:r>
              <a:rPr lang="zh-CN" altLang="en-US" dirty="0"/>
              <a:t>。</a:t>
            </a:r>
          </a:p>
        </p:txBody>
      </p:sp>
      <p:pic>
        <p:nvPicPr>
          <p:cNvPr id="37892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72225" y="2276475"/>
            <a:ext cx="2406650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/>
                <a:cs typeface="方正姚体"/>
              </a:rPr>
              <a:t>创景设情</a:t>
            </a:r>
          </a:p>
        </p:txBody>
      </p:sp>
      <p:sp>
        <p:nvSpPr>
          <p:cNvPr id="19460" name="文本框 1"/>
          <p:cNvSpPr txBox="1">
            <a:spLocks noChangeArrowheads="1"/>
          </p:cNvSpPr>
          <p:nvPr/>
        </p:nvSpPr>
        <p:spPr bwMode="auto">
          <a:xfrm>
            <a:off x="503238" y="981075"/>
            <a:ext cx="66976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endParaRPr lang="zh-CN" altLang="en-US" sz="1800"/>
          </a:p>
        </p:txBody>
      </p:sp>
      <p:sp>
        <p:nvSpPr>
          <p:cNvPr id="19461" name="文本框 2"/>
          <p:cNvSpPr txBox="1">
            <a:spLocks noChangeArrowheads="1"/>
          </p:cNvSpPr>
          <p:nvPr/>
        </p:nvSpPr>
        <p:spPr bwMode="auto">
          <a:xfrm>
            <a:off x="250825" y="700088"/>
            <a:ext cx="2081213" cy="25304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dirty="0" smtClean="0"/>
              <a:t>片段一：早上，妈妈亲切地叫小罗起床梳洗，并且准备好了小罗的早餐，待小罗吃饱后，妈妈又亲自送小罗到学校。</a:t>
            </a:r>
            <a:endParaRPr lang="zh-CN" altLang="en-US" sz="2000" dirty="0"/>
          </a:p>
        </p:txBody>
      </p:sp>
      <p:sp>
        <p:nvSpPr>
          <p:cNvPr id="4" name="矩形 3"/>
          <p:cNvSpPr/>
          <p:nvPr/>
        </p:nvSpPr>
        <p:spPr>
          <a:xfrm>
            <a:off x="2916238" y="5516563"/>
            <a:ext cx="5472112" cy="8318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1600" dirty="0"/>
              <a:t>思考：</a:t>
            </a:r>
            <a:endParaRPr lang="en-US" altLang="zh-CN" sz="1600" dirty="0"/>
          </a:p>
          <a:p>
            <a:pPr eaLnBrk="0" hangingPunct="0">
              <a:defRPr/>
            </a:pPr>
            <a:r>
              <a:rPr lang="en-US" altLang="zh-CN" sz="1600" dirty="0"/>
              <a:t>1</a:t>
            </a:r>
            <a:r>
              <a:rPr lang="zh-CN" altLang="en-US" sz="1600" dirty="0"/>
              <a:t>） 在上述三个片段中，家庭分别发挥着怎样的作用？</a:t>
            </a:r>
            <a:endParaRPr lang="en-US" altLang="zh-CN" sz="1600" dirty="0"/>
          </a:p>
          <a:p>
            <a:pPr eaLnBrk="0" hangingPunct="0">
              <a:defRPr/>
            </a:pPr>
            <a:r>
              <a:rPr lang="en-US" altLang="zh-CN" sz="1600" dirty="0"/>
              <a:t>2</a:t>
            </a:r>
            <a:r>
              <a:rPr lang="zh-CN" altLang="en-US" sz="1600" dirty="0"/>
              <a:t>）父母给了我们舒适温暖的家，我们应该怎样对待父母？</a:t>
            </a:r>
            <a:endParaRPr lang="en-US" altLang="zh-CN" sz="1600" dirty="0"/>
          </a:p>
        </p:txBody>
      </p:sp>
      <p:sp>
        <p:nvSpPr>
          <p:cNvPr id="6" name="文本框 2"/>
          <p:cNvSpPr txBox="1">
            <a:spLocks noChangeArrowheads="1"/>
          </p:cNvSpPr>
          <p:nvPr/>
        </p:nvSpPr>
        <p:spPr bwMode="auto">
          <a:xfrm>
            <a:off x="2771775" y="1770063"/>
            <a:ext cx="2736850" cy="25542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dirty="0" smtClean="0"/>
              <a:t>片段二：小叶最近的一次考试成绩不理想，她为此而苦恼，害怕父母的责备。回家后，小叶把这件事告诉妈妈，妈妈不仅没有责怪小叶，反而亲切地开导她，鼓励她要更加努力学习。</a:t>
            </a:r>
            <a:endParaRPr lang="zh-CN" altLang="en-US" sz="2000" dirty="0"/>
          </a:p>
        </p:txBody>
      </p:sp>
      <p:sp>
        <p:nvSpPr>
          <p:cNvPr id="7" name="文本框 2"/>
          <p:cNvSpPr txBox="1">
            <a:spLocks noChangeArrowheads="1"/>
          </p:cNvSpPr>
          <p:nvPr/>
        </p:nvSpPr>
        <p:spPr bwMode="auto">
          <a:xfrm>
            <a:off x="6459538" y="2024063"/>
            <a:ext cx="2516187" cy="25542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dirty="0" smtClean="0"/>
              <a:t>片段三：刘翔因脚伤无奈退出北京奥运会后受到国民的谴责和埋怨，他曾经想过放弃自己的跨栏事业，是父母和家人的鼓励和支持，让他继续自己的梦想。</a:t>
            </a:r>
            <a:endParaRPr lang="zh-CN" altLang="en-US" sz="2000" dirty="0"/>
          </a:p>
        </p:txBody>
      </p:sp>
      <p:pic>
        <p:nvPicPr>
          <p:cNvPr id="1946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19675" y="61913"/>
            <a:ext cx="3956050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1313" y="3933825"/>
            <a:ext cx="2120900" cy="267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946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  <p:bldP spid="19461" grpId="0" bldLvl="0" animBg="1"/>
      <p:bldP spid="6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2063750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/>
                <a:cs typeface="方正姚体"/>
              </a:rPr>
              <a:t>探究分享</a:t>
            </a:r>
            <a:endParaRPr lang="en-US" altLang="zh-CN" sz="2000" b="1">
              <a:solidFill>
                <a:srgbClr val="006666"/>
              </a:solidFill>
              <a:ea typeface="方正姚体"/>
              <a:cs typeface="方正姚体"/>
            </a:endParaRPr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1547813" y="1125538"/>
            <a:ext cx="6264275" cy="338296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r>
              <a:rPr lang="zh-CN" altLang="en-US" sz="2000" dirty="0" smtClean="0"/>
              <a:t>       </a:t>
            </a:r>
            <a:r>
              <a:rPr lang="zh-CN" altLang="en-US" dirty="0" smtClean="0"/>
              <a:t>小强觉得妈妈很唠叨。一天，突然降温，妈妈一定要他穿上厚外套。小强说：“今天有体育课，厚外套不方便运动，更何况春捂秋冻嘛。”过了一会儿，妈妈又说：“穿多了可以脱，冻感冒了不是要耽误学习吗？”小强说：“哎呀，我都这么大的小伙子了，抗冻。再说我还有这么厚的脂肪呢！”小强穿戴整齐要出家门了，妈妈还是拿着外套让他穿</a:t>
            </a:r>
            <a:r>
              <a:rPr lang="en-US" altLang="zh-CN" dirty="0" smtClean="0"/>
              <a:t>……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1655763" y="4832350"/>
            <a:ext cx="5832475" cy="13716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 eaLnBrk="0" hangingPunct="0"/>
            <a:r>
              <a:rPr lang="zh-CN" altLang="en-US" sz="280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请问：</a:t>
            </a:r>
            <a:endParaRPr lang="en-US" altLang="zh-CN" sz="280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algn="just" eaLnBrk="0" hangingPunct="0"/>
            <a:r>
              <a:rPr lang="zh-CN" altLang="en-US" sz="2800">
                <a:solidFill>
                  <a:schemeClr val="tx1"/>
                </a:solidFill>
                <a:ea typeface="楷体" pitchFamily="49" charset="-122"/>
                <a:cs typeface="Times New Roman" pitchFamily="18" charset="0"/>
              </a:rPr>
              <a:t>如果你是小强，你会怎么做？</a:t>
            </a:r>
          </a:p>
          <a:p>
            <a:pPr algn="just" eaLnBrk="0" hangingPunct="0"/>
            <a:endParaRPr lang="zh-CN" altLang="en-US" sz="2800">
              <a:solidFill>
                <a:schemeClr val="tx1"/>
              </a:solidFill>
              <a:ea typeface="楷体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文本框 99"/>
          <p:cNvSpPr txBox="1">
            <a:spLocks noChangeArrowheads="1"/>
          </p:cNvSpPr>
          <p:nvPr/>
        </p:nvSpPr>
        <p:spPr bwMode="auto">
          <a:xfrm>
            <a:off x="276225" y="1595438"/>
            <a:ext cx="1152525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latin typeface="Times New Roman" pitchFamily="18" charset="0"/>
                <a:ea typeface="隶书"/>
                <a:cs typeface="隶书"/>
              </a:rPr>
              <a:t>化解“爱的冲突”</a:t>
            </a:r>
          </a:p>
        </p:txBody>
      </p:sp>
      <p:sp>
        <p:nvSpPr>
          <p:cNvPr id="31746" name="左大括号 1073742851"/>
          <p:cNvSpPr>
            <a:spLocks/>
          </p:cNvSpPr>
          <p:nvPr/>
        </p:nvSpPr>
        <p:spPr bwMode="auto">
          <a:xfrm>
            <a:off x="1530350" y="1497013"/>
            <a:ext cx="314325" cy="2074862"/>
          </a:xfrm>
          <a:prstGeom prst="leftBrace">
            <a:avLst>
              <a:gd name="adj1" fmla="val 22309"/>
              <a:gd name="adj2" fmla="val 50000"/>
            </a:avLst>
          </a:prstGeom>
          <a:noFill/>
          <a:ln w="15875">
            <a:solidFill>
              <a:srgbClr val="739CC3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39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/>
                <a:cs typeface="方正姚体"/>
              </a:rPr>
              <a:t>课堂小结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124075" y="1933575"/>
            <a:ext cx="5761038" cy="120173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dirty="0">
                <a:latin typeface="隶书" pitchFamily="49" charset="-122"/>
                <a:ea typeface="隶书" pitchFamily="49" charset="-122"/>
              </a:rPr>
              <a:t>产生“爱的冲突”的原因</a:t>
            </a:r>
            <a:endParaRPr lang="en-US" altLang="zh-CN" dirty="0">
              <a:latin typeface="隶书" pitchFamily="49" charset="-122"/>
              <a:ea typeface="隶书" pitchFamily="49" charset="-122"/>
            </a:endParaRPr>
          </a:p>
          <a:p>
            <a:pPr>
              <a:defRPr/>
            </a:pPr>
            <a:r>
              <a:rPr lang="zh-CN" altLang="en-US" dirty="0">
                <a:latin typeface="隶书" pitchFamily="49" charset="-122"/>
                <a:ea typeface="隶书" pitchFamily="49" charset="-122"/>
              </a:rPr>
              <a:t>“爱的冲突”的危害</a:t>
            </a:r>
            <a:endParaRPr lang="en-US" altLang="zh-CN" dirty="0">
              <a:latin typeface="隶书" pitchFamily="49" charset="-122"/>
              <a:ea typeface="隶书" pitchFamily="49" charset="-122"/>
            </a:endParaRPr>
          </a:p>
          <a:p>
            <a:pPr>
              <a:defRPr/>
            </a:pPr>
            <a:r>
              <a:rPr lang="zh-CN" altLang="en-US" dirty="0">
                <a:latin typeface="隶书" pitchFamily="49" charset="-122"/>
                <a:ea typeface="隶书" pitchFamily="49" charset="-122"/>
              </a:rPr>
              <a:t>化解“爱的冲突”需要双方的理解与沟通</a:t>
            </a:r>
          </a:p>
        </p:txBody>
      </p:sp>
      <p:pic>
        <p:nvPicPr>
          <p:cNvPr id="3994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58938" y="4508500"/>
            <a:ext cx="5530850" cy="210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  <p:bldP spid="31746" grpId="0" bldLvl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AutoShape 7"/>
          <p:cNvSpPr>
            <a:spLocks noChangeArrowheads="1"/>
          </p:cNvSpPr>
          <p:nvPr/>
        </p:nvSpPr>
        <p:spPr bwMode="auto">
          <a:xfrm>
            <a:off x="0" y="6454775"/>
            <a:ext cx="9144000" cy="403225"/>
          </a:xfrm>
          <a:prstGeom prst="flowChartProcess">
            <a:avLst/>
          </a:prstGeom>
          <a:solidFill>
            <a:srgbClr val="008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 sz="1800"/>
          </a:p>
        </p:txBody>
      </p:sp>
      <p:sp>
        <p:nvSpPr>
          <p:cNvPr id="18436" name="文本框 4130"/>
          <p:cNvSpPr txBox="1">
            <a:spLocks noChangeArrowheads="1"/>
          </p:cNvSpPr>
          <p:nvPr/>
        </p:nvSpPr>
        <p:spPr bwMode="auto">
          <a:xfrm>
            <a:off x="666750" y="2535238"/>
            <a:ext cx="781208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6000">
                <a:latin typeface="隶书"/>
                <a:ea typeface="隶书"/>
                <a:cs typeface="隶书"/>
              </a:rPr>
              <a:t> </a:t>
            </a:r>
            <a:r>
              <a:rPr lang="en-US" altLang="zh-CN" sz="6000">
                <a:latin typeface="Times New Roman" pitchFamily="18" charset="0"/>
                <a:ea typeface="隶书"/>
                <a:cs typeface="隶书"/>
              </a:rPr>
              <a:t> </a:t>
            </a:r>
            <a:r>
              <a:rPr lang="en-US" altLang="en-US" sz="4800" b="1">
                <a:latin typeface="Times New Roman" pitchFamily="18" charset="0"/>
                <a:ea typeface="隶书"/>
                <a:cs typeface="隶书"/>
              </a:rPr>
              <a:t>2.1.3</a:t>
            </a:r>
            <a:r>
              <a:rPr lang="zh-CN" altLang="en-US" sz="4800" b="1">
                <a:latin typeface="Times New Roman" pitchFamily="18" charset="0"/>
                <a:ea typeface="隶书"/>
                <a:cs typeface="隶书"/>
              </a:rPr>
              <a:t> 变化的家庭生活</a:t>
            </a:r>
          </a:p>
        </p:txBody>
      </p:sp>
      <p:pic>
        <p:nvPicPr>
          <p:cNvPr id="40963" name="图片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46475" y="4405313"/>
            <a:ext cx="2281238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1" name="组合 6147"/>
          <p:cNvGrpSpPr>
            <a:grpSpLocks/>
          </p:cNvGrpSpPr>
          <p:nvPr/>
        </p:nvGrpSpPr>
        <p:grpSpPr bwMode="auto">
          <a:xfrm>
            <a:off x="325438" y="334963"/>
            <a:ext cx="3267075" cy="798512"/>
            <a:chOff x="0" y="0"/>
            <a:chExt cx="5146" cy="1254"/>
          </a:xfrm>
        </p:grpSpPr>
        <p:sp>
          <p:nvSpPr>
            <p:cNvPr id="41989" name="矩形 7"/>
            <p:cNvSpPr>
              <a:spLocks/>
            </p:cNvSpPr>
            <p:nvPr/>
          </p:nvSpPr>
          <p:spPr bwMode="auto">
            <a:xfrm>
              <a:off x="882" y="0"/>
              <a:ext cx="2634" cy="1200"/>
            </a:xfrm>
            <a:custGeom>
              <a:avLst/>
              <a:gdLst>
                <a:gd name="T0" fmla="*/ 0 w 2520280"/>
                <a:gd name="T1" fmla="*/ 0 h 1872208"/>
                <a:gd name="T2" fmla="*/ 0 w 2520280"/>
                <a:gd name="T3" fmla="*/ 0 h 1872208"/>
                <a:gd name="T4" fmla="*/ 0 w 2520280"/>
                <a:gd name="T5" fmla="*/ 0 h 1872208"/>
                <a:gd name="T6" fmla="*/ 0 w 2520280"/>
                <a:gd name="T7" fmla="*/ 0 h 1872208"/>
                <a:gd name="T8" fmla="*/ 0 w 2520280"/>
                <a:gd name="T9" fmla="*/ 0 h 1872208"/>
                <a:gd name="T10" fmla="*/ 0 w 2520280"/>
                <a:gd name="T11" fmla="*/ 0 h 187220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20280"/>
                <a:gd name="T19" fmla="*/ 0 h 1872208"/>
                <a:gd name="T20" fmla="*/ 2520280 w 2520280"/>
                <a:gd name="T21" fmla="*/ 1872208 h 187220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0" name="任意多边形 16"/>
            <p:cNvSpPr>
              <a:spLocks/>
            </p:cNvSpPr>
            <p:nvPr/>
          </p:nvSpPr>
          <p:spPr bwMode="auto">
            <a:xfrm>
              <a:off x="0" y="454"/>
              <a:ext cx="826" cy="760"/>
            </a:xfrm>
            <a:custGeom>
              <a:avLst/>
              <a:gdLst>
                <a:gd name="T0" fmla="*/ 0 w 696310"/>
                <a:gd name="T1" fmla="*/ 0 h 696310"/>
                <a:gd name="T2" fmla="*/ 0 w 696310"/>
                <a:gd name="T3" fmla="*/ 0 h 696310"/>
                <a:gd name="T4" fmla="*/ 0 w 696310"/>
                <a:gd name="T5" fmla="*/ 0 h 696310"/>
                <a:gd name="T6" fmla="*/ 0 w 696310"/>
                <a:gd name="T7" fmla="*/ 0 h 696310"/>
                <a:gd name="T8" fmla="*/ 0 w 696310"/>
                <a:gd name="T9" fmla="*/ 0 h 696310"/>
                <a:gd name="T10" fmla="*/ 0 w 696310"/>
                <a:gd name="T11" fmla="*/ 0 h 696310"/>
                <a:gd name="T12" fmla="*/ 0 w 696310"/>
                <a:gd name="T13" fmla="*/ 0 h 6963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6310"/>
                <a:gd name="T22" fmla="*/ 0 h 696310"/>
                <a:gd name="T23" fmla="*/ 696310 w 696310"/>
                <a:gd name="T24" fmla="*/ 696310 h 6963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1" name="矩形 17"/>
            <p:cNvSpPr>
              <a:spLocks noChangeArrowheads="1"/>
            </p:cNvSpPr>
            <p:nvPr/>
          </p:nvSpPr>
          <p:spPr bwMode="auto"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0" tIns="215900" rIns="179705" bIns="0" anchor="ctr"/>
            <a:lstStyle/>
            <a:p>
              <a:pPr algn="ctr"/>
              <a:endParaRPr lang="zh-CN" altLang="en-US" sz="400">
                <a:solidFill>
                  <a:srgbClr val="FFFFFF"/>
                </a:solidFill>
              </a:endParaRPr>
            </a:p>
          </p:txBody>
        </p:sp>
        <p:sp>
          <p:nvSpPr>
            <p:cNvPr id="2" name="文本框 6151"/>
            <p:cNvSpPr txBox="1">
              <a:spLocks noChangeArrowheads="1"/>
            </p:cNvSpPr>
            <p:nvPr/>
          </p:nvSpPr>
          <p:spPr bwMode="auto">
            <a:xfrm>
              <a:off x="878" y="431"/>
              <a:ext cx="4268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 smtClean="0">
                  <a:solidFill>
                    <a:schemeClr val="accent2">
                      <a:lumMod val="75000"/>
                    </a:schemeClr>
                  </a:solidFill>
                </a:rPr>
                <a:t>变化的家庭生活</a:t>
              </a:r>
            </a:p>
          </p:txBody>
        </p:sp>
      </p:grpSp>
      <p:sp>
        <p:nvSpPr>
          <p:cNvPr id="41986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2063750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/>
                <a:cs typeface="方正姚体"/>
              </a:rPr>
              <a:t>学海导航</a:t>
            </a:r>
            <a:endParaRPr lang="en-US" altLang="zh-CN" sz="2000" b="1">
              <a:solidFill>
                <a:srgbClr val="006666"/>
              </a:solidFill>
              <a:ea typeface="方正姚体"/>
              <a:cs typeface="方正姚体"/>
            </a:endParaRPr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573088" y="2636838"/>
            <a:ext cx="3933825" cy="224631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r>
              <a:rPr lang="zh-CN" altLang="en-US" sz="2800" dirty="0" smtClean="0"/>
              <a:t>       每个</a:t>
            </a:r>
            <a:r>
              <a:rPr lang="zh-CN" altLang="en-US" sz="2800" dirty="0"/>
              <a:t>孩子都渴望生活在圆满幸福的家庭中，</a:t>
            </a:r>
            <a:r>
              <a:rPr lang="zh-CN" altLang="en-US" sz="2800" dirty="0" smtClean="0"/>
              <a:t>但是生活</a:t>
            </a:r>
            <a:r>
              <a:rPr lang="zh-CN" altLang="en-US" sz="2800" dirty="0"/>
              <a:t>并非总能如人所愿，有时家庭生活会给我们</a:t>
            </a:r>
            <a:r>
              <a:rPr lang="zh-CN" altLang="en-US" sz="2800" dirty="0" smtClean="0"/>
              <a:t>带来困扰</a:t>
            </a:r>
            <a:r>
              <a:rPr lang="zh-CN" altLang="en-US" sz="2800" dirty="0"/>
              <a:t>。</a:t>
            </a:r>
          </a:p>
        </p:txBody>
      </p:sp>
      <p:pic>
        <p:nvPicPr>
          <p:cNvPr id="41988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8263" y="1412875"/>
            <a:ext cx="3914775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/>
                <a:cs typeface="方正姚体"/>
              </a:rPr>
              <a:t>创景设情</a:t>
            </a:r>
          </a:p>
        </p:txBody>
      </p:sp>
      <p:sp>
        <p:nvSpPr>
          <p:cNvPr id="4" name="矩形 3"/>
          <p:cNvSpPr/>
          <p:nvPr/>
        </p:nvSpPr>
        <p:spPr>
          <a:xfrm>
            <a:off x="6084888" y="1982788"/>
            <a:ext cx="2879725" cy="4000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2000" b="1" dirty="0"/>
              <a:t>“留守儿童”如何好？</a:t>
            </a:r>
          </a:p>
        </p:txBody>
      </p:sp>
      <p:sp>
        <p:nvSpPr>
          <p:cNvPr id="9" name="矩形 8"/>
          <p:cNvSpPr/>
          <p:nvPr/>
        </p:nvSpPr>
        <p:spPr>
          <a:xfrm>
            <a:off x="1401763" y="4508500"/>
            <a:ext cx="6732587" cy="2032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1800" b="1" dirty="0"/>
              <a:t>       和父母在一起，这是</a:t>
            </a:r>
            <a:r>
              <a:rPr lang="en-US" altLang="zh-CN" sz="1800" b="1" dirty="0"/>
              <a:t>6100</a:t>
            </a:r>
            <a:r>
              <a:rPr lang="zh-CN" altLang="en-US" sz="1800" b="1" dirty="0"/>
              <a:t>万农村留守儿童，朴实而奢侈的愿望；创造条件在一起，这是所有相关方，复杂而迫切的责任；你我在一起，全社会微小的推动，可以汇成合力。</a:t>
            </a:r>
          </a:p>
          <a:p>
            <a:pPr eaLnBrk="0" hangingPunct="0">
              <a:defRPr/>
            </a:pPr>
            <a:r>
              <a:rPr lang="zh-CN" altLang="en-US" sz="1800" b="1" dirty="0"/>
              <a:t>    “留守”的标签，会反噬孩子们的自我。身心健康而有创造力的儿童，才是家庭与国族的终极希望之所寄。儿童权利植根于孩子天性，更植根于成人基于人性的真实行动。</a:t>
            </a:r>
          </a:p>
          <a:p>
            <a:pPr eaLnBrk="0" hangingPunct="0">
              <a:defRPr/>
            </a:pPr>
            <a:r>
              <a:rPr lang="zh-CN" altLang="en-US" sz="1800" b="1" dirty="0"/>
              <a:t>在一起，在当下。</a:t>
            </a:r>
          </a:p>
        </p:txBody>
      </p:sp>
      <p:pic>
        <p:nvPicPr>
          <p:cNvPr id="43012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668338"/>
            <a:ext cx="5341937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/>
                <a:cs typeface="方正姚体"/>
              </a:rPr>
              <a:t>创景设情</a:t>
            </a:r>
          </a:p>
        </p:txBody>
      </p:sp>
      <p:pic>
        <p:nvPicPr>
          <p:cNvPr id="44034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9088" y="579438"/>
            <a:ext cx="4033837" cy="261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5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463" y="47625"/>
            <a:ext cx="4227512" cy="276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6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9088" y="3394075"/>
            <a:ext cx="4440237" cy="243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7" name="图片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99038" y="3078163"/>
            <a:ext cx="3967162" cy="307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931863" y="6065838"/>
            <a:ext cx="3421062" cy="7080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2000" dirty="0"/>
              <a:t>请问：同学们，通过材料和图片，你感受到了什么？</a:t>
            </a:r>
            <a:endParaRPr lang="en-US" altLang="zh-CN" sz="20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57" name="组合 6147"/>
          <p:cNvGrpSpPr>
            <a:grpSpLocks/>
          </p:cNvGrpSpPr>
          <p:nvPr/>
        </p:nvGrpSpPr>
        <p:grpSpPr bwMode="auto">
          <a:xfrm>
            <a:off x="325438" y="334963"/>
            <a:ext cx="3267075" cy="798512"/>
            <a:chOff x="0" y="0"/>
            <a:chExt cx="5146" cy="1254"/>
          </a:xfrm>
        </p:grpSpPr>
        <p:sp>
          <p:nvSpPr>
            <p:cNvPr id="45061" name="矩形 7"/>
            <p:cNvSpPr>
              <a:spLocks/>
            </p:cNvSpPr>
            <p:nvPr/>
          </p:nvSpPr>
          <p:spPr bwMode="auto">
            <a:xfrm>
              <a:off x="882" y="0"/>
              <a:ext cx="2634" cy="1200"/>
            </a:xfrm>
            <a:custGeom>
              <a:avLst/>
              <a:gdLst>
                <a:gd name="T0" fmla="*/ 0 w 2520280"/>
                <a:gd name="T1" fmla="*/ 0 h 1872208"/>
                <a:gd name="T2" fmla="*/ 0 w 2520280"/>
                <a:gd name="T3" fmla="*/ 0 h 1872208"/>
                <a:gd name="T4" fmla="*/ 0 w 2520280"/>
                <a:gd name="T5" fmla="*/ 0 h 1872208"/>
                <a:gd name="T6" fmla="*/ 0 w 2520280"/>
                <a:gd name="T7" fmla="*/ 0 h 1872208"/>
                <a:gd name="T8" fmla="*/ 0 w 2520280"/>
                <a:gd name="T9" fmla="*/ 0 h 1872208"/>
                <a:gd name="T10" fmla="*/ 0 w 2520280"/>
                <a:gd name="T11" fmla="*/ 0 h 187220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20280"/>
                <a:gd name="T19" fmla="*/ 0 h 1872208"/>
                <a:gd name="T20" fmla="*/ 2520280 w 2520280"/>
                <a:gd name="T21" fmla="*/ 1872208 h 187220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62" name="任意多边形 16"/>
            <p:cNvSpPr>
              <a:spLocks/>
            </p:cNvSpPr>
            <p:nvPr/>
          </p:nvSpPr>
          <p:spPr bwMode="auto">
            <a:xfrm>
              <a:off x="0" y="454"/>
              <a:ext cx="826" cy="760"/>
            </a:xfrm>
            <a:custGeom>
              <a:avLst/>
              <a:gdLst>
                <a:gd name="T0" fmla="*/ 0 w 696310"/>
                <a:gd name="T1" fmla="*/ 0 h 696310"/>
                <a:gd name="T2" fmla="*/ 0 w 696310"/>
                <a:gd name="T3" fmla="*/ 0 h 696310"/>
                <a:gd name="T4" fmla="*/ 0 w 696310"/>
                <a:gd name="T5" fmla="*/ 0 h 696310"/>
                <a:gd name="T6" fmla="*/ 0 w 696310"/>
                <a:gd name="T7" fmla="*/ 0 h 696310"/>
                <a:gd name="T8" fmla="*/ 0 w 696310"/>
                <a:gd name="T9" fmla="*/ 0 h 696310"/>
                <a:gd name="T10" fmla="*/ 0 w 696310"/>
                <a:gd name="T11" fmla="*/ 0 h 696310"/>
                <a:gd name="T12" fmla="*/ 0 w 696310"/>
                <a:gd name="T13" fmla="*/ 0 h 6963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6310"/>
                <a:gd name="T22" fmla="*/ 0 h 696310"/>
                <a:gd name="T23" fmla="*/ 696310 w 696310"/>
                <a:gd name="T24" fmla="*/ 696310 h 6963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63" name="矩形 17"/>
            <p:cNvSpPr>
              <a:spLocks noChangeArrowheads="1"/>
            </p:cNvSpPr>
            <p:nvPr/>
          </p:nvSpPr>
          <p:spPr bwMode="auto"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0" tIns="215900" rIns="179705" bIns="0" anchor="ctr"/>
            <a:lstStyle/>
            <a:p>
              <a:pPr algn="ctr"/>
              <a:endParaRPr lang="zh-CN" altLang="en-US" sz="400">
                <a:solidFill>
                  <a:srgbClr val="FFFFFF"/>
                </a:solidFill>
              </a:endParaRPr>
            </a:p>
          </p:txBody>
        </p:sp>
        <p:sp>
          <p:nvSpPr>
            <p:cNvPr id="2" name="文本框 6151"/>
            <p:cNvSpPr txBox="1">
              <a:spLocks noChangeArrowheads="1"/>
            </p:cNvSpPr>
            <p:nvPr/>
          </p:nvSpPr>
          <p:spPr bwMode="auto">
            <a:xfrm>
              <a:off x="878" y="431"/>
              <a:ext cx="4268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chemeClr val="accent2">
                      <a:lumMod val="75000"/>
                    </a:schemeClr>
                  </a:solidFill>
                </a:rPr>
                <a:t>变化的家庭生活</a:t>
              </a:r>
            </a:p>
          </p:txBody>
        </p:sp>
      </p:grpSp>
      <p:sp>
        <p:nvSpPr>
          <p:cNvPr id="45058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2063750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/>
                <a:cs typeface="方正姚体"/>
              </a:rPr>
              <a:t>学海导航</a:t>
            </a:r>
            <a:endParaRPr lang="en-US" altLang="zh-CN" sz="2000" b="1">
              <a:solidFill>
                <a:srgbClr val="006666"/>
              </a:solidFill>
              <a:ea typeface="方正姚体"/>
              <a:cs typeface="方正姚体"/>
            </a:endParaRPr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3708400" y="1341438"/>
            <a:ext cx="5151438" cy="46640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r>
              <a:rPr lang="zh-CN" altLang="en-US" sz="2000" dirty="0" smtClean="0"/>
              <a:t>       不少</a:t>
            </a:r>
            <a:r>
              <a:rPr lang="zh-CN" altLang="en-US" sz="2000" dirty="0"/>
              <a:t>乡村的家庭出现了“留守儿童”。父母</a:t>
            </a:r>
            <a:r>
              <a:rPr lang="zh-CN" altLang="en-US" sz="2000" dirty="0" smtClean="0"/>
              <a:t>远离家乡</a:t>
            </a:r>
            <a:r>
              <a:rPr lang="zh-CN" altLang="en-US" sz="2000" dirty="0"/>
              <a:t>到城市务工，长年累月难以回家与子女团聚。生活 在这样的家庭中，缺乏父母日常的关爱、照顾和引导， 我们的成长就可能面临特殊的困难。思念父母，渴望关 爱是我们心中浓浓的情结，父母的教育、引导的缺失</a:t>
            </a:r>
            <a:r>
              <a:rPr lang="zh-CN" altLang="en-US" sz="2000" dirty="0" smtClean="0"/>
              <a:t>也可能</a:t>
            </a:r>
            <a:r>
              <a:rPr lang="zh-CN" altLang="en-US" sz="2000" dirty="0"/>
              <a:t>使我们感到迷茫。但是，我们更需要理解父母为</a:t>
            </a:r>
            <a:r>
              <a:rPr lang="zh-CN" altLang="en-US" sz="2000" dirty="0" smtClean="0"/>
              <a:t>家庭</a:t>
            </a:r>
            <a:r>
              <a:rPr lang="zh-CN" altLang="en-US" sz="2000" dirty="0"/>
              <a:t>承担的重担，理解远在异乡的父母对子女的牵挂和</a:t>
            </a:r>
            <a:r>
              <a:rPr lang="zh-CN" altLang="en-US" sz="2000" dirty="0" smtClean="0"/>
              <a:t>期待</a:t>
            </a:r>
            <a:r>
              <a:rPr lang="zh-CN" altLang="en-US" sz="2000" dirty="0"/>
              <a:t>。</a:t>
            </a:r>
            <a:r>
              <a:rPr lang="zh-CN" altLang="en-US" sz="2000" u="sng" dirty="0"/>
              <a:t>我们要鞭策自己，学会自立自强，培养乐观开朗、 面对现实的心态，在家庭中帮助长辈分担家务，在</a:t>
            </a:r>
            <a:r>
              <a:rPr lang="zh-CN" altLang="en-US" sz="2000" u="sng" dirty="0" smtClean="0"/>
              <a:t>学习中</a:t>
            </a:r>
            <a:r>
              <a:rPr lang="zh-CN" altLang="en-US" sz="2000" u="sng" dirty="0"/>
              <a:t>勤奋努力，主动与同学老师加强沟通，积极投身</a:t>
            </a:r>
            <a:r>
              <a:rPr lang="zh-CN" altLang="en-US" sz="2000" u="sng" dirty="0" smtClean="0"/>
              <a:t>校园生活</a:t>
            </a:r>
            <a:r>
              <a:rPr lang="zh-CN" altLang="en-US" sz="2000" u="sng" dirty="0"/>
              <a:t>，在集体中感受温暖，让外出务工的父母放心，</a:t>
            </a:r>
            <a:r>
              <a:rPr lang="zh-CN" altLang="en-US" sz="2000" u="sng" dirty="0" smtClean="0"/>
              <a:t>让他们</a:t>
            </a:r>
            <a:r>
              <a:rPr lang="zh-CN" altLang="en-US" sz="2000" u="sng" dirty="0"/>
              <a:t>为子女的健康成长感到欣慰。</a:t>
            </a:r>
          </a:p>
        </p:txBody>
      </p:sp>
      <p:pic>
        <p:nvPicPr>
          <p:cNvPr id="45060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3838" y="2060575"/>
            <a:ext cx="2994025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2063750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/>
                <a:cs typeface="方正姚体"/>
              </a:rPr>
              <a:t>思考分享</a:t>
            </a:r>
            <a:endParaRPr lang="en-US" altLang="zh-CN" sz="2000" b="1">
              <a:solidFill>
                <a:srgbClr val="006666"/>
              </a:solidFill>
              <a:ea typeface="方正姚体"/>
              <a:cs typeface="方正姚体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62275" y="50800"/>
            <a:ext cx="2030413" cy="4619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en-US" dirty="0">
                <a:solidFill>
                  <a:srgbClr val="333333"/>
                </a:solidFill>
              </a:rPr>
              <a:t>刘海洋伤熊案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84213" y="836613"/>
            <a:ext cx="7127875" cy="427831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1600" b="1" dirty="0">
                <a:solidFill>
                  <a:srgbClr val="333333"/>
                </a:solidFill>
              </a:rPr>
              <a:t>        2001</a:t>
            </a:r>
            <a:r>
              <a:rPr lang="zh-CN" altLang="en-US" sz="1600" b="1" dirty="0">
                <a:solidFill>
                  <a:srgbClr val="333333"/>
                </a:solidFill>
              </a:rPr>
              <a:t>年</a:t>
            </a:r>
            <a:r>
              <a:rPr lang="en-US" altLang="zh-CN" sz="1600" b="1" dirty="0">
                <a:solidFill>
                  <a:srgbClr val="333333"/>
                </a:solidFill>
              </a:rPr>
              <a:t>1</a:t>
            </a:r>
            <a:r>
              <a:rPr lang="zh-CN" altLang="en-US" sz="1600" b="1" dirty="0">
                <a:solidFill>
                  <a:srgbClr val="333333"/>
                </a:solidFill>
              </a:rPr>
              <a:t>月</a:t>
            </a:r>
            <a:r>
              <a:rPr lang="en-US" altLang="zh-CN" sz="1600" b="1" dirty="0">
                <a:solidFill>
                  <a:srgbClr val="333333"/>
                </a:solidFill>
              </a:rPr>
              <a:t>29</a:t>
            </a:r>
            <a:r>
              <a:rPr lang="zh-CN" altLang="en-US" sz="1600" b="1" dirty="0">
                <a:solidFill>
                  <a:srgbClr val="333333"/>
                </a:solidFill>
              </a:rPr>
              <a:t>日至</a:t>
            </a:r>
            <a:r>
              <a:rPr lang="en-US" altLang="zh-CN" sz="1600" b="1" dirty="0">
                <a:solidFill>
                  <a:srgbClr val="333333"/>
                </a:solidFill>
              </a:rPr>
              <a:t>2</a:t>
            </a:r>
            <a:r>
              <a:rPr lang="zh-CN" altLang="en-US" sz="1600" b="1" dirty="0">
                <a:solidFill>
                  <a:srgbClr val="333333"/>
                </a:solidFill>
              </a:rPr>
              <a:t>月</a:t>
            </a:r>
            <a:r>
              <a:rPr lang="en-US" altLang="zh-CN" sz="1600" b="1" dirty="0">
                <a:solidFill>
                  <a:srgbClr val="333333"/>
                </a:solidFill>
              </a:rPr>
              <a:t>23</a:t>
            </a:r>
            <a:r>
              <a:rPr lang="zh-CN" altLang="en-US" sz="1600" b="1" dirty="0">
                <a:solidFill>
                  <a:srgbClr val="333333"/>
                </a:solidFill>
              </a:rPr>
              <a:t>日，清华大学电机系学生刘海洋先后数次用浓 硫酸和氢氧化钠烧伤北京动物园熊山的三只黑熊，一只棕熊和一只马熊，被公安机关抓获。</a:t>
            </a:r>
            <a:endParaRPr lang="en-US" altLang="zh-CN" sz="1600" b="1" dirty="0">
              <a:solidFill>
                <a:srgbClr val="333333"/>
              </a:solidFill>
            </a:endParaRPr>
          </a:p>
          <a:p>
            <a:pPr eaLnBrk="0" hangingPunct="0">
              <a:defRPr/>
            </a:pPr>
            <a:r>
              <a:rPr lang="en-US" altLang="zh-CN" sz="1600" b="1" dirty="0">
                <a:solidFill>
                  <a:srgbClr val="333333"/>
                </a:solidFill>
              </a:rPr>
              <a:t>      </a:t>
            </a:r>
            <a:r>
              <a:rPr lang="zh-CN" altLang="en-US" sz="1600" b="1" dirty="0">
                <a:solidFill>
                  <a:srgbClr val="333333"/>
                </a:solidFill>
              </a:rPr>
              <a:t>刘海洋的智商并不低，学习一直很刻苦成绩很好，在校期间人缘不错。他的自我评价：“我的性格可以说是介于开朗与不开朗之间。我在社会上没有一个朋友，也没有女朋友。业余时间全部用来看书了，都是理工类的。武侠、言情类的书一概不看，但看一些名著，如</a:t>
            </a:r>
            <a:r>
              <a:rPr lang="en-US" altLang="zh-CN" sz="1600" b="1" dirty="0">
                <a:solidFill>
                  <a:srgbClr val="333333"/>
                </a:solidFill>
              </a:rPr>
              <a:t>《</a:t>
            </a:r>
            <a:r>
              <a:rPr lang="zh-CN" altLang="en-US" sz="1600" b="1" dirty="0">
                <a:solidFill>
                  <a:srgbClr val="333333"/>
                </a:solidFill>
              </a:rPr>
              <a:t>简爱</a:t>
            </a:r>
            <a:r>
              <a:rPr lang="en-US" altLang="zh-CN" sz="1600" b="1" dirty="0">
                <a:solidFill>
                  <a:srgbClr val="333333"/>
                </a:solidFill>
              </a:rPr>
              <a:t>》</a:t>
            </a:r>
            <a:r>
              <a:rPr lang="zh-CN" altLang="en-US" sz="1600" b="1" dirty="0">
                <a:solidFill>
                  <a:srgbClr val="333333"/>
                </a:solidFill>
              </a:rPr>
              <a:t>等。流行音乐也不喜欢，但喜欢古典音乐。”</a:t>
            </a:r>
          </a:p>
          <a:p>
            <a:pPr eaLnBrk="0" hangingPunct="0">
              <a:defRPr/>
            </a:pPr>
            <a:r>
              <a:rPr lang="zh-CN" altLang="en-US" sz="1600" b="1" dirty="0">
                <a:solidFill>
                  <a:srgbClr val="333333"/>
                </a:solidFill>
              </a:rPr>
              <a:t>       令人感到意外的是，刘海洋说他从小就喜欢小动物，小时候还养过一只鹦鹉。在大学读机电系的刘海洋对所学专业兴趣一般，对生物学特别感兴趣。但既然喜欢动物为什么又要摧残动物？“从书上看到熊的嗅觉特灵敏，我就想试一下，第一次用火碱没看到熊的反应；一个月后又想试验一下熊对硫酸有什么反应，但没想到后果这么严重。当时看到熊那么痛苦，我心里也慌了。”</a:t>
            </a:r>
          </a:p>
          <a:p>
            <a:pPr eaLnBrk="0" hangingPunct="0">
              <a:defRPr/>
            </a:pPr>
            <a:r>
              <a:rPr lang="en-US" altLang="zh-CN" sz="1600" b="1" dirty="0">
                <a:solidFill>
                  <a:srgbClr val="333333"/>
                </a:solidFill>
              </a:rPr>
              <a:t>       1980</a:t>
            </a:r>
            <a:r>
              <a:rPr lang="zh-CN" altLang="en-US" sz="1600" b="1" dirty="0">
                <a:solidFill>
                  <a:srgbClr val="333333"/>
                </a:solidFill>
              </a:rPr>
              <a:t>年出生于北京市的刘海洋童年不幸，刚出生一百天父亲即离异。据刘海洋讲，身为工人的母亲为了抚养他一直未嫁，退休后为了补贴家用又找了一份临时工作。谈到母亲时，刘海洋眼圈发红但努力不让泪水流下</a:t>
            </a:r>
            <a:r>
              <a:rPr lang="en-US" altLang="zh-CN" sz="1600" b="1" dirty="0">
                <a:solidFill>
                  <a:srgbClr val="333333"/>
                </a:solidFill>
              </a:rPr>
              <a:t>……</a:t>
            </a:r>
            <a:endParaRPr lang="zh-CN" altLang="en-US" sz="1600" b="1" dirty="0">
              <a:solidFill>
                <a:srgbClr val="333333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5288" y="5949950"/>
            <a:ext cx="8321675" cy="4000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2000" dirty="0"/>
              <a:t>请问：同学们，请和身边的同学讨论一下，阅读完上述材料你的感受。</a:t>
            </a:r>
            <a:endParaRPr lang="en-US" altLang="zh-CN" sz="2000" dirty="0"/>
          </a:p>
        </p:txBody>
      </p:sp>
    </p:spTree>
  </p:cSld>
  <p:clrMapOvr>
    <a:masterClrMapping/>
  </p:clrMapOvr>
  <p:transition spd="med">
    <p:wheel spokes="8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105" name="组合 6147"/>
          <p:cNvGrpSpPr>
            <a:grpSpLocks/>
          </p:cNvGrpSpPr>
          <p:nvPr/>
        </p:nvGrpSpPr>
        <p:grpSpPr bwMode="auto">
          <a:xfrm>
            <a:off x="325438" y="334963"/>
            <a:ext cx="3267075" cy="798512"/>
            <a:chOff x="0" y="0"/>
            <a:chExt cx="5146" cy="1254"/>
          </a:xfrm>
        </p:grpSpPr>
        <p:sp>
          <p:nvSpPr>
            <p:cNvPr id="47109" name="矩形 7"/>
            <p:cNvSpPr>
              <a:spLocks/>
            </p:cNvSpPr>
            <p:nvPr/>
          </p:nvSpPr>
          <p:spPr bwMode="auto">
            <a:xfrm>
              <a:off x="882" y="0"/>
              <a:ext cx="2634" cy="1200"/>
            </a:xfrm>
            <a:custGeom>
              <a:avLst/>
              <a:gdLst>
                <a:gd name="T0" fmla="*/ 0 w 2520280"/>
                <a:gd name="T1" fmla="*/ 0 h 1872208"/>
                <a:gd name="T2" fmla="*/ 0 w 2520280"/>
                <a:gd name="T3" fmla="*/ 0 h 1872208"/>
                <a:gd name="T4" fmla="*/ 0 w 2520280"/>
                <a:gd name="T5" fmla="*/ 0 h 1872208"/>
                <a:gd name="T6" fmla="*/ 0 w 2520280"/>
                <a:gd name="T7" fmla="*/ 0 h 1872208"/>
                <a:gd name="T8" fmla="*/ 0 w 2520280"/>
                <a:gd name="T9" fmla="*/ 0 h 1872208"/>
                <a:gd name="T10" fmla="*/ 0 w 2520280"/>
                <a:gd name="T11" fmla="*/ 0 h 187220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20280"/>
                <a:gd name="T19" fmla="*/ 0 h 1872208"/>
                <a:gd name="T20" fmla="*/ 2520280 w 2520280"/>
                <a:gd name="T21" fmla="*/ 1872208 h 187220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10" name="任意多边形 16"/>
            <p:cNvSpPr>
              <a:spLocks/>
            </p:cNvSpPr>
            <p:nvPr/>
          </p:nvSpPr>
          <p:spPr bwMode="auto">
            <a:xfrm>
              <a:off x="0" y="454"/>
              <a:ext cx="826" cy="760"/>
            </a:xfrm>
            <a:custGeom>
              <a:avLst/>
              <a:gdLst>
                <a:gd name="T0" fmla="*/ 0 w 696310"/>
                <a:gd name="T1" fmla="*/ 0 h 696310"/>
                <a:gd name="T2" fmla="*/ 0 w 696310"/>
                <a:gd name="T3" fmla="*/ 0 h 696310"/>
                <a:gd name="T4" fmla="*/ 0 w 696310"/>
                <a:gd name="T5" fmla="*/ 0 h 696310"/>
                <a:gd name="T6" fmla="*/ 0 w 696310"/>
                <a:gd name="T7" fmla="*/ 0 h 696310"/>
                <a:gd name="T8" fmla="*/ 0 w 696310"/>
                <a:gd name="T9" fmla="*/ 0 h 696310"/>
                <a:gd name="T10" fmla="*/ 0 w 696310"/>
                <a:gd name="T11" fmla="*/ 0 h 696310"/>
                <a:gd name="T12" fmla="*/ 0 w 696310"/>
                <a:gd name="T13" fmla="*/ 0 h 6963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6310"/>
                <a:gd name="T22" fmla="*/ 0 h 696310"/>
                <a:gd name="T23" fmla="*/ 696310 w 696310"/>
                <a:gd name="T24" fmla="*/ 696310 h 6963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11" name="矩形 17"/>
            <p:cNvSpPr>
              <a:spLocks noChangeArrowheads="1"/>
            </p:cNvSpPr>
            <p:nvPr/>
          </p:nvSpPr>
          <p:spPr bwMode="auto"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0" tIns="215900" rIns="179705" bIns="0" anchor="ctr"/>
            <a:lstStyle/>
            <a:p>
              <a:pPr algn="ctr"/>
              <a:endParaRPr lang="zh-CN" altLang="en-US" sz="400">
                <a:solidFill>
                  <a:srgbClr val="FFFFFF"/>
                </a:solidFill>
              </a:endParaRPr>
            </a:p>
          </p:txBody>
        </p:sp>
        <p:sp>
          <p:nvSpPr>
            <p:cNvPr id="2" name="文本框 6151"/>
            <p:cNvSpPr txBox="1">
              <a:spLocks noChangeArrowheads="1"/>
            </p:cNvSpPr>
            <p:nvPr/>
          </p:nvSpPr>
          <p:spPr bwMode="auto">
            <a:xfrm>
              <a:off x="878" y="431"/>
              <a:ext cx="4268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chemeClr val="accent2">
                      <a:lumMod val="75000"/>
                    </a:schemeClr>
                  </a:solidFill>
                </a:rPr>
                <a:t>变化的家庭生活</a:t>
              </a:r>
            </a:p>
          </p:txBody>
        </p:sp>
      </p:grpSp>
      <p:sp>
        <p:nvSpPr>
          <p:cNvPr id="47106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2063750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/>
                <a:cs typeface="方正姚体"/>
              </a:rPr>
              <a:t>学海导航</a:t>
            </a:r>
            <a:endParaRPr lang="en-US" altLang="zh-CN" sz="2000" b="1">
              <a:solidFill>
                <a:srgbClr val="006666"/>
              </a:solidFill>
              <a:ea typeface="方正姚体"/>
              <a:cs typeface="方正姚体"/>
            </a:endParaRPr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452438" y="1844675"/>
            <a:ext cx="4210050" cy="41148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r>
              <a:rPr lang="zh-CN" altLang="en-US" dirty="0" smtClean="0"/>
              <a:t>       在</a:t>
            </a:r>
            <a:r>
              <a:rPr lang="zh-CN" altLang="en-US" dirty="0"/>
              <a:t>生活中，我们还会见到一些家庭，如因父母</a:t>
            </a:r>
            <a:r>
              <a:rPr lang="zh-CN" altLang="en-US" dirty="0" smtClean="0"/>
              <a:t>离异等</a:t>
            </a:r>
            <a:r>
              <a:rPr lang="zh-CN" altLang="en-US" dirty="0"/>
              <a:t>原因造成的单亲家庭、父母再婚形成的重组家庭等。 在这样的家庭中，作为子女，我们的成长也可能受到一 定的影响，内心产生困惑或挫折感。生活在这些</a:t>
            </a:r>
            <a:r>
              <a:rPr lang="zh-CN" altLang="en-US" dirty="0" smtClean="0"/>
              <a:t>家庭中</a:t>
            </a:r>
            <a:r>
              <a:rPr lang="zh-CN" altLang="en-US" dirty="0"/>
              <a:t>，</a:t>
            </a:r>
            <a:r>
              <a:rPr lang="zh-CN" altLang="en-US" u="sng" dirty="0"/>
              <a:t>我们更需要保持积极乐观的心态，努力理解父母， 主动与家人建立和谐亲密的关系。</a:t>
            </a:r>
          </a:p>
        </p:txBody>
      </p:sp>
      <p:pic>
        <p:nvPicPr>
          <p:cNvPr id="47108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3800" y="2708275"/>
            <a:ext cx="391477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129" name="组合 6147"/>
          <p:cNvGrpSpPr>
            <a:grpSpLocks/>
          </p:cNvGrpSpPr>
          <p:nvPr/>
        </p:nvGrpSpPr>
        <p:grpSpPr bwMode="auto">
          <a:xfrm>
            <a:off x="325438" y="334963"/>
            <a:ext cx="3267075" cy="798512"/>
            <a:chOff x="0" y="0"/>
            <a:chExt cx="5146" cy="1254"/>
          </a:xfrm>
        </p:grpSpPr>
        <p:sp>
          <p:nvSpPr>
            <p:cNvPr id="48133" name="矩形 7"/>
            <p:cNvSpPr>
              <a:spLocks/>
            </p:cNvSpPr>
            <p:nvPr/>
          </p:nvSpPr>
          <p:spPr bwMode="auto">
            <a:xfrm>
              <a:off x="882" y="0"/>
              <a:ext cx="2634" cy="1200"/>
            </a:xfrm>
            <a:custGeom>
              <a:avLst/>
              <a:gdLst>
                <a:gd name="T0" fmla="*/ 0 w 2520280"/>
                <a:gd name="T1" fmla="*/ 0 h 1872208"/>
                <a:gd name="T2" fmla="*/ 0 w 2520280"/>
                <a:gd name="T3" fmla="*/ 0 h 1872208"/>
                <a:gd name="T4" fmla="*/ 0 w 2520280"/>
                <a:gd name="T5" fmla="*/ 0 h 1872208"/>
                <a:gd name="T6" fmla="*/ 0 w 2520280"/>
                <a:gd name="T7" fmla="*/ 0 h 1872208"/>
                <a:gd name="T8" fmla="*/ 0 w 2520280"/>
                <a:gd name="T9" fmla="*/ 0 h 1872208"/>
                <a:gd name="T10" fmla="*/ 0 w 2520280"/>
                <a:gd name="T11" fmla="*/ 0 h 187220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20280"/>
                <a:gd name="T19" fmla="*/ 0 h 1872208"/>
                <a:gd name="T20" fmla="*/ 2520280 w 2520280"/>
                <a:gd name="T21" fmla="*/ 1872208 h 187220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34" name="任意多边形 16"/>
            <p:cNvSpPr>
              <a:spLocks/>
            </p:cNvSpPr>
            <p:nvPr/>
          </p:nvSpPr>
          <p:spPr bwMode="auto">
            <a:xfrm>
              <a:off x="0" y="454"/>
              <a:ext cx="826" cy="760"/>
            </a:xfrm>
            <a:custGeom>
              <a:avLst/>
              <a:gdLst>
                <a:gd name="T0" fmla="*/ 0 w 696310"/>
                <a:gd name="T1" fmla="*/ 0 h 696310"/>
                <a:gd name="T2" fmla="*/ 0 w 696310"/>
                <a:gd name="T3" fmla="*/ 0 h 696310"/>
                <a:gd name="T4" fmla="*/ 0 w 696310"/>
                <a:gd name="T5" fmla="*/ 0 h 696310"/>
                <a:gd name="T6" fmla="*/ 0 w 696310"/>
                <a:gd name="T7" fmla="*/ 0 h 696310"/>
                <a:gd name="T8" fmla="*/ 0 w 696310"/>
                <a:gd name="T9" fmla="*/ 0 h 696310"/>
                <a:gd name="T10" fmla="*/ 0 w 696310"/>
                <a:gd name="T11" fmla="*/ 0 h 696310"/>
                <a:gd name="T12" fmla="*/ 0 w 696310"/>
                <a:gd name="T13" fmla="*/ 0 h 6963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6310"/>
                <a:gd name="T22" fmla="*/ 0 h 696310"/>
                <a:gd name="T23" fmla="*/ 696310 w 696310"/>
                <a:gd name="T24" fmla="*/ 696310 h 6963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35" name="矩形 17"/>
            <p:cNvSpPr>
              <a:spLocks noChangeArrowheads="1"/>
            </p:cNvSpPr>
            <p:nvPr/>
          </p:nvSpPr>
          <p:spPr bwMode="auto"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0" tIns="215900" rIns="179705" bIns="0" anchor="ctr"/>
            <a:lstStyle/>
            <a:p>
              <a:pPr algn="ctr"/>
              <a:endParaRPr lang="zh-CN" altLang="en-US" sz="400">
                <a:solidFill>
                  <a:srgbClr val="FFFFFF"/>
                </a:solidFill>
              </a:endParaRPr>
            </a:p>
          </p:txBody>
        </p:sp>
        <p:sp>
          <p:nvSpPr>
            <p:cNvPr id="2" name="文本框 6151"/>
            <p:cNvSpPr txBox="1">
              <a:spLocks noChangeArrowheads="1"/>
            </p:cNvSpPr>
            <p:nvPr/>
          </p:nvSpPr>
          <p:spPr bwMode="auto">
            <a:xfrm>
              <a:off x="878" y="431"/>
              <a:ext cx="4268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chemeClr val="accent2">
                      <a:lumMod val="75000"/>
                    </a:schemeClr>
                  </a:solidFill>
                </a:rPr>
                <a:t>变化的家庭生活</a:t>
              </a:r>
            </a:p>
          </p:txBody>
        </p:sp>
      </p:grpSp>
      <p:sp>
        <p:nvSpPr>
          <p:cNvPr id="48130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2063750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/>
                <a:cs typeface="方正姚体"/>
              </a:rPr>
              <a:t>学海导航</a:t>
            </a:r>
            <a:endParaRPr lang="en-US" altLang="zh-CN" sz="2000" b="1">
              <a:solidFill>
                <a:srgbClr val="006666"/>
              </a:solidFill>
              <a:ea typeface="方正姚体"/>
              <a:cs typeface="方正姚体"/>
            </a:endParaRPr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452438" y="1844675"/>
            <a:ext cx="4210050" cy="33829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r>
              <a:rPr lang="zh-CN" altLang="en-US" dirty="0" smtClean="0"/>
              <a:t>       当</a:t>
            </a:r>
            <a:r>
              <a:rPr lang="zh-CN" altLang="en-US" dirty="0"/>
              <a:t>身边的同学面临某些家庭变化时，来自同学和班 集体的关怀、帮助就显得尤其重要。</a:t>
            </a:r>
            <a:r>
              <a:rPr lang="zh-CN" altLang="en-US" u="sng" dirty="0"/>
              <a:t>我们要体谅这些</a:t>
            </a:r>
            <a:r>
              <a:rPr lang="zh-CN" altLang="en-US" u="sng" dirty="0" smtClean="0"/>
              <a:t>同学</a:t>
            </a:r>
            <a:r>
              <a:rPr lang="zh-CN" altLang="en-US" u="sng" dirty="0"/>
              <a:t>的心情和感受，了解他们的困难和需要，给予真诚</a:t>
            </a:r>
            <a:r>
              <a:rPr lang="zh-CN" altLang="en-US" u="sng" dirty="0" smtClean="0"/>
              <a:t>的情感</a:t>
            </a:r>
            <a:r>
              <a:rPr lang="zh-CN" altLang="en-US" u="sng" dirty="0"/>
              <a:t>温暖和力所能及的具体帮助，努力使每一个同学</a:t>
            </a:r>
            <a:r>
              <a:rPr lang="zh-CN" altLang="en-US" u="sng" dirty="0" smtClean="0"/>
              <a:t>都能</a:t>
            </a:r>
            <a:r>
              <a:rPr lang="zh-CN" altLang="en-US" u="sng" dirty="0"/>
              <a:t>在集体中生活得更快乐更幸福。</a:t>
            </a:r>
          </a:p>
        </p:txBody>
      </p:sp>
      <p:pic>
        <p:nvPicPr>
          <p:cNvPr id="48132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35600" y="1947863"/>
            <a:ext cx="3286125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形标注 19"/>
          <p:cNvSpPr/>
          <p:nvPr/>
        </p:nvSpPr>
        <p:spPr>
          <a:xfrm>
            <a:off x="1874838" y="3302000"/>
            <a:ext cx="3208337" cy="1062038"/>
          </a:xfrm>
          <a:prstGeom prst="wedgeEllipseCallout">
            <a:avLst>
              <a:gd name="adj1" fmla="val 14882"/>
              <a:gd name="adj2" fmla="val -10768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21" name="椭圆形标注 20"/>
          <p:cNvSpPr/>
          <p:nvPr/>
        </p:nvSpPr>
        <p:spPr>
          <a:xfrm>
            <a:off x="742950" y="2470150"/>
            <a:ext cx="2598738" cy="1062038"/>
          </a:xfrm>
          <a:prstGeom prst="wedgeEllipseCallout">
            <a:avLst>
              <a:gd name="adj1" fmla="val 59901"/>
              <a:gd name="adj2" fmla="val -4646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22" name="椭圆形标注 21"/>
          <p:cNvSpPr/>
          <p:nvPr/>
        </p:nvSpPr>
        <p:spPr>
          <a:xfrm>
            <a:off x="701675" y="1162050"/>
            <a:ext cx="2428875" cy="1062038"/>
          </a:xfrm>
          <a:prstGeom prst="wedgeEllipseCallout">
            <a:avLst>
              <a:gd name="adj1" fmla="val 65343"/>
              <a:gd name="adj2" fmla="val 500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9" name="椭圆形标注 18"/>
          <p:cNvSpPr/>
          <p:nvPr/>
        </p:nvSpPr>
        <p:spPr>
          <a:xfrm>
            <a:off x="5337175" y="3246438"/>
            <a:ext cx="3171825" cy="1062037"/>
          </a:xfrm>
          <a:prstGeom prst="wedgeEllipseCallout">
            <a:avLst>
              <a:gd name="adj1" fmla="val -55567"/>
              <a:gd name="adj2" fmla="val -10353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8" name="椭圆形标注 17"/>
          <p:cNvSpPr/>
          <p:nvPr/>
        </p:nvSpPr>
        <p:spPr>
          <a:xfrm>
            <a:off x="5653088" y="2316163"/>
            <a:ext cx="2770187" cy="1062037"/>
          </a:xfrm>
          <a:prstGeom prst="wedgeEllipseCallout">
            <a:avLst>
              <a:gd name="adj1" fmla="val -59804"/>
              <a:gd name="adj2" fmla="val -5787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4" name="椭圆形标注 13"/>
          <p:cNvSpPr/>
          <p:nvPr/>
        </p:nvSpPr>
        <p:spPr>
          <a:xfrm>
            <a:off x="5832475" y="1149350"/>
            <a:ext cx="2428875" cy="1062038"/>
          </a:xfrm>
          <a:prstGeom prst="wedgeEllipseCallout">
            <a:avLst>
              <a:gd name="adj1" fmla="val -63921"/>
              <a:gd name="adj2" fmla="val 5419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20487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/>
                <a:cs typeface="方正姚体"/>
              </a:rPr>
              <a:t>探究分享</a:t>
            </a:r>
            <a:endParaRPr lang="zh-CN" altLang="zh-CN" sz="2000" b="1">
              <a:solidFill>
                <a:srgbClr val="006666"/>
              </a:solidFill>
              <a:ea typeface="方正姚体"/>
              <a:cs typeface="方正姚体"/>
            </a:endParaRPr>
          </a:p>
        </p:txBody>
      </p:sp>
      <p:sp>
        <p:nvSpPr>
          <p:cNvPr id="19461" name="文本框 2"/>
          <p:cNvSpPr txBox="1">
            <a:spLocks noChangeArrowheads="1"/>
          </p:cNvSpPr>
          <p:nvPr/>
        </p:nvSpPr>
        <p:spPr bwMode="auto">
          <a:xfrm>
            <a:off x="3348038" y="125413"/>
            <a:ext cx="2787650" cy="46196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r>
              <a:rPr lang="zh-CN" altLang="en-US"/>
              <a:t>我心中的幸福家庭</a:t>
            </a:r>
            <a:endParaRPr lang="zh-CN" altLang="en-US" b="1"/>
          </a:p>
        </p:txBody>
      </p:sp>
      <p:sp>
        <p:nvSpPr>
          <p:cNvPr id="4" name="矩形 3"/>
          <p:cNvSpPr/>
          <p:nvPr/>
        </p:nvSpPr>
        <p:spPr>
          <a:xfrm>
            <a:off x="1663700" y="5018088"/>
            <a:ext cx="6154738" cy="8318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dirty="0"/>
              <a:t>　　</a:t>
            </a:r>
            <a:r>
              <a:rPr lang="zh-CN" altLang="en-US" dirty="0"/>
              <a:t>请问：上述观点你同意哪一种？你心目中的幸福家庭是怎样的？请和大家分享！</a:t>
            </a:r>
            <a:endParaRPr lang="zh-CN" altLang="en-US" dirty="0"/>
          </a:p>
        </p:txBody>
      </p:sp>
      <p:pic>
        <p:nvPicPr>
          <p:cNvPr id="20490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90875" y="1042988"/>
            <a:ext cx="1322388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1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13263" y="1054100"/>
            <a:ext cx="1200150" cy="150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2" name="矩形 5"/>
          <p:cNvSpPr>
            <a:spLocks noChangeArrowheads="1"/>
          </p:cNvSpPr>
          <p:nvPr/>
        </p:nvSpPr>
        <p:spPr bwMode="auto">
          <a:xfrm>
            <a:off x="987425" y="1330325"/>
            <a:ext cx="20701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1600"/>
              <a:t>家里经济条件好， 父母对我有求必应，我也不觉得很幸福。</a:t>
            </a:r>
          </a:p>
        </p:txBody>
      </p:sp>
      <p:sp>
        <p:nvSpPr>
          <p:cNvPr id="20493" name="矩形 7"/>
          <p:cNvSpPr>
            <a:spLocks noChangeArrowheads="1"/>
          </p:cNvSpPr>
          <p:nvPr/>
        </p:nvSpPr>
        <p:spPr bwMode="auto">
          <a:xfrm>
            <a:off x="5854700" y="1368425"/>
            <a:ext cx="2430463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1600"/>
              <a:t>有钱的家庭不一定会幸福，但没钱一定不幸福。</a:t>
            </a:r>
          </a:p>
        </p:txBody>
      </p:sp>
      <p:sp>
        <p:nvSpPr>
          <p:cNvPr id="20494" name="矩形 8"/>
          <p:cNvSpPr>
            <a:spLocks noChangeArrowheads="1"/>
          </p:cNvSpPr>
          <p:nvPr/>
        </p:nvSpPr>
        <p:spPr bwMode="auto">
          <a:xfrm>
            <a:off x="754063" y="2700338"/>
            <a:ext cx="27908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1600"/>
              <a:t>只要家里人相亲相爱，无论富裕还是贫穷， 都会幸福。</a:t>
            </a:r>
          </a:p>
        </p:txBody>
      </p:sp>
      <p:sp>
        <p:nvSpPr>
          <p:cNvPr id="20495" name="矩形 9"/>
          <p:cNvSpPr>
            <a:spLocks noChangeArrowheads="1"/>
          </p:cNvSpPr>
          <p:nvPr/>
        </p:nvSpPr>
        <p:spPr bwMode="auto">
          <a:xfrm>
            <a:off x="5675313" y="2582863"/>
            <a:ext cx="2789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1400"/>
              <a:t>父母一年到头不在 家，外出务工，得不到关 爱，我觉得不幸福。</a:t>
            </a:r>
          </a:p>
        </p:txBody>
      </p:sp>
      <p:sp>
        <p:nvSpPr>
          <p:cNvPr id="20496" name="矩形 11"/>
          <p:cNvSpPr>
            <a:spLocks noChangeArrowheads="1"/>
          </p:cNvSpPr>
          <p:nvPr/>
        </p:nvSpPr>
        <p:spPr bwMode="auto">
          <a:xfrm>
            <a:off x="2408238" y="3532188"/>
            <a:ext cx="26574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1600"/>
              <a:t>爸爸妈妈对我管得 太严，我一点自由也没 有，觉得自己很不幸福。</a:t>
            </a:r>
          </a:p>
        </p:txBody>
      </p:sp>
      <p:sp>
        <p:nvSpPr>
          <p:cNvPr id="20497" name="矩形 12"/>
          <p:cNvSpPr>
            <a:spLocks noChangeArrowheads="1"/>
          </p:cNvSpPr>
          <p:nvPr/>
        </p:nvSpPr>
        <p:spPr bwMode="auto">
          <a:xfrm>
            <a:off x="5364163" y="3443288"/>
            <a:ext cx="3294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1600"/>
              <a:t>父母离婚了，我和妈妈一起生活，妈妈很爱我，我也觉得幸福温暖。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946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7900" y="1412875"/>
            <a:ext cx="4114800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4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2063750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/>
                <a:cs typeface="方正姚体"/>
              </a:rPr>
              <a:t>拓展</a:t>
            </a:r>
            <a:endParaRPr lang="en-US" altLang="zh-CN" sz="2000" b="1">
              <a:solidFill>
                <a:srgbClr val="006666"/>
              </a:solidFill>
              <a:ea typeface="方正姚体"/>
              <a:cs typeface="方正姚体"/>
            </a:endParaRPr>
          </a:p>
        </p:txBody>
      </p:sp>
      <p:sp>
        <p:nvSpPr>
          <p:cNvPr id="27653" name="矩形 3"/>
          <p:cNvSpPr>
            <a:spLocks noChangeArrowheads="1"/>
          </p:cNvSpPr>
          <p:nvPr/>
        </p:nvSpPr>
        <p:spPr bwMode="auto">
          <a:xfrm>
            <a:off x="755650" y="1268413"/>
            <a:ext cx="3529013" cy="489426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r>
              <a:rPr lang="zh-CN" altLang="en-US" dirty="0" smtClean="0"/>
              <a:t>      家庭</a:t>
            </a:r>
            <a:r>
              <a:rPr lang="zh-CN" altLang="en-US" dirty="0"/>
              <a:t>有不同的类型。有的家由父母和儿女组成， 称为核心家庭；有的家是几代人组成的联合家庭；</a:t>
            </a:r>
            <a:r>
              <a:rPr lang="zh-CN" altLang="en-US" dirty="0" smtClean="0"/>
              <a:t>还有</a:t>
            </a:r>
            <a:r>
              <a:rPr lang="zh-CN" altLang="en-US" dirty="0"/>
              <a:t>单亲家庭、收养家庭、重组家庭等。正如</a:t>
            </a:r>
            <a:r>
              <a:rPr lang="zh-CN" altLang="en-US" dirty="0" smtClean="0"/>
              <a:t>马卡连柯所</a:t>
            </a:r>
            <a:r>
              <a:rPr lang="zh-CN" altLang="en-US" dirty="0"/>
              <a:t>说：“家庭是社会的一个天然的基层细胞，人类</a:t>
            </a:r>
            <a:r>
              <a:rPr lang="zh-CN" altLang="en-US" dirty="0" smtClean="0"/>
              <a:t>美好</a:t>
            </a:r>
            <a:r>
              <a:rPr lang="zh-CN" altLang="en-US" dirty="0"/>
              <a:t>的生活在这里实现，人类胜利的力量在这里滋长， 儿童在这里生活着，生长着。”</a:t>
            </a:r>
            <a:endParaRPr lang="zh-CN" altLang="en-US" dirty="0" smtClean="0"/>
          </a:p>
        </p:txBody>
      </p:sp>
    </p:spTree>
  </p:cSld>
  <p:clrMapOvr>
    <a:masterClrMapping/>
  </p:clrMapOvr>
  <p:transition spd="med">
    <p:wheel spokes="8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233363"/>
            <a:ext cx="6867525" cy="553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8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2063750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/>
                <a:cs typeface="方正姚体"/>
              </a:rPr>
              <a:t>实践与评价</a:t>
            </a:r>
            <a:endParaRPr lang="en-US" altLang="zh-CN" sz="2000" b="1">
              <a:solidFill>
                <a:srgbClr val="006666"/>
              </a:solidFill>
              <a:ea typeface="方正姚体"/>
              <a:cs typeface="方正姚体"/>
            </a:endParaRPr>
          </a:p>
        </p:txBody>
      </p:sp>
      <p:sp>
        <p:nvSpPr>
          <p:cNvPr id="27653" name="矩形 3"/>
          <p:cNvSpPr>
            <a:spLocks noChangeArrowheads="1"/>
          </p:cNvSpPr>
          <p:nvPr/>
        </p:nvSpPr>
        <p:spPr bwMode="auto">
          <a:xfrm>
            <a:off x="2339975" y="3716338"/>
            <a:ext cx="5400675" cy="23082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r>
              <a:rPr lang="zh-CN" altLang="en-US" dirty="0" smtClean="0"/>
              <a:t>       你</a:t>
            </a:r>
            <a:r>
              <a:rPr lang="zh-CN" altLang="en-US" dirty="0"/>
              <a:t>听过</a:t>
            </a:r>
            <a:r>
              <a:rPr lang="en-US" altLang="zh-CN" dirty="0"/>
              <a:t>《</a:t>
            </a:r>
            <a:r>
              <a:rPr lang="zh-CN" altLang="en-US" dirty="0"/>
              <a:t>一封家书</a:t>
            </a:r>
            <a:r>
              <a:rPr lang="en-US" altLang="zh-CN" dirty="0"/>
              <a:t>》</a:t>
            </a:r>
            <a:r>
              <a:rPr lang="zh-CN" altLang="en-US" dirty="0"/>
              <a:t>这首歌吗？在与父母相处的时 候，你和父母都付出了什么，又得到了什么？想一想自己 与父母相处时的态度和做法，相互交流在理解父母和帮助 家庭方面自己能够做些什么，然后续写一封家书。</a:t>
            </a:r>
            <a:endParaRPr lang="zh-CN" altLang="en-US" dirty="0" smtClean="0"/>
          </a:p>
        </p:txBody>
      </p:sp>
    </p:spTree>
  </p:cSld>
  <p:clrMapOvr>
    <a:masterClrMapping/>
  </p:clrMapOvr>
  <p:transition spd="med">
    <p:wheel spokes="8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2063750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/>
                <a:cs typeface="方正姚体"/>
              </a:rPr>
              <a:t>实践与评价</a:t>
            </a:r>
            <a:endParaRPr lang="en-US" altLang="zh-CN" sz="2000" b="1">
              <a:solidFill>
                <a:srgbClr val="006666"/>
              </a:solidFill>
              <a:ea typeface="方正姚体"/>
              <a:cs typeface="方正姚体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23950" y="1341438"/>
            <a:ext cx="6191250" cy="48006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1800" b="1" dirty="0"/>
              <a:t>续写家书</a:t>
            </a:r>
          </a:p>
          <a:p>
            <a:pPr eaLnBrk="0" hangingPunct="0">
              <a:defRPr/>
            </a:pPr>
            <a:endParaRPr lang="en-US" altLang="zh-CN" sz="1800" dirty="0"/>
          </a:p>
          <a:p>
            <a:pPr eaLnBrk="0" hangingPunct="0">
              <a:defRPr/>
            </a:pPr>
            <a:r>
              <a:rPr lang="zh-CN" altLang="en-US" sz="1800" dirty="0"/>
              <a:t>亲爱的爸爸妈妈：</a:t>
            </a:r>
          </a:p>
          <a:p>
            <a:pPr eaLnBrk="0" hangingPunct="0">
              <a:defRPr/>
            </a:pPr>
            <a:r>
              <a:rPr lang="zh-CN" altLang="en-US" sz="1800" dirty="0"/>
              <a:t>你们好！此时提笔，感觉有好多好多话要对你们 说。我以前不懂事，老惹你们生气，让你们担心，现在 想想，觉得很惭愧、很内疚。爸爸妈妈，在生活中，我 难免会犯些错误，但是，我已经是中学生了，已经长大 了，请让我自己学会如何独立生活。我需要帮助，同时 也需要独立。我有我自己的理想，请不要强迫我按照 你们的模式生活。其实，我很希望我们能平等对话。 今后我将这样做： 	</a:t>
            </a:r>
          </a:p>
          <a:p>
            <a:pPr eaLnBrk="0" hangingPunct="0">
              <a:defRPr/>
            </a:pPr>
            <a:endParaRPr lang="zh-CN" altLang="en-US" sz="1800" dirty="0"/>
          </a:p>
          <a:p>
            <a:pPr eaLnBrk="0" hangingPunct="0">
              <a:defRPr/>
            </a:pPr>
            <a:endParaRPr lang="zh-CN" altLang="en-US" sz="1800" dirty="0"/>
          </a:p>
          <a:p>
            <a:pPr eaLnBrk="0" hangingPunct="0">
              <a:defRPr/>
            </a:pPr>
            <a:r>
              <a:rPr lang="zh-CN" altLang="en-US" sz="1800" dirty="0"/>
              <a:t>当我与你们发生误解或冲突时，我会：</a:t>
            </a:r>
            <a:endParaRPr lang="en-US" altLang="zh-CN" sz="1800" dirty="0"/>
          </a:p>
          <a:p>
            <a:pPr eaLnBrk="0" hangingPunct="0">
              <a:defRPr/>
            </a:pPr>
            <a:r>
              <a:rPr lang="zh-CN" altLang="en-US" sz="1800" dirty="0"/>
              <a:t>当你们向我提出要求时，我会： 	 </a:t>
            </a:r>
            <a:endParaRPr lang="en-US" altLang="zh-CN" sz="1800" dirty="0"/>
          </a:p>
          <a:p>
            <a:pPr eaLnBrk="0" hangingPunct="0">
              <a:defRPr/>
            </a:pPr>
            <a:r>
              <a:rPr lang="zh-CN" altLang="en-US" sz="1800" dirty="0"/>
              <a:t>当我向你们提出要求时，我会： 	</a:t>
            </a:r>
          </a:p>
          <a:p>
            <a:pPr eaLnBrk="0" hangingPunct="0">
              <a:defRPr/>
            </a:pPr>
            <a:endParaRPr lang="zh-CN" altLang="en-US" sz="1800" dirty="0"/>
          </a:p>
          <a:p>
            <a:pPr eaLnBrk="0" hangingPunct="0">
              <a:defRPr/>
            </a:pPr>
            <a:endParaRPr lang="zh-CN" altLang="en-US" sz="1800" dirty="0"/>
          </a:p>
        </p:txBody>
      </p:sp>
      <p:pic>
        <p:nvPicPr>
          <p:cNvPr id="51203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00788" y="447675"/>
            <a:ext cx="2544762" cy="143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文本框 99"/>
          <p:cNvSpPr txBox="1">
            <a:spLocks noChangeArrowheads="1"/>
          </p:cNvSpPr>
          <p:nvPr/>
        </p:nvSpPr>
        <p:spPr bwMode="auto">
          <a:xfrm>
            <a:off x="200025" y="1781175"/>
            <a:ext cx="1487488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latin typeface="Times New Roman" pitchFamily="18" charset="0"/>
                <a:ea typeface="隶书"/>
                <a:cs typeface="隶书"/>
              </a:rPr>
              <a:t>变化的家庭生活</a:t>
            </a:r>
          </a:p>
        </p:txBody>
      </p:sp>
      <p:sp>
        <p:nvSpPr>
          <p:cNvPr id="31746" name="左大括号 1073742851"/>
          <p:cNvSpPr>
            <a:spLocks/>
          </p:cNvSpPr>
          <p:nvPr/>
        </p:nvSpPr>
        <p:spPr bwMode="auto">
          <a:xfrm>
            <a:off x="1530350" y="1497013"/>
            <a:ext cx="314325" cy="2074862"/>
          </a:xfrm>
          <a:prstGeom prst="leftBrace">
            <a:avLst>
              <a:gd name="adj1" fmla="val 22309"/>
              <a:gd name="adj2" fmla="val 50000"/>
            </a:avLst>
          </a:prstGeom>
          <a:noFill/>
          <a:ln w="15875">
            <a:solidFill>
              <a:srgbClr val="739CC3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227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/>
                <a:cs typeface="方正姚体"/>
              </a:rPr>
              <a:t>课堂小结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844675" y="1719263"/>
            <a:ext cx="6396038" cy="163036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2000" dirty="0">
                <a:latin typeface="隶书" pitchFamily="49" charset="-122"/>
                <a:ea typeface="隶书" pitchFamily="49" charset="-122"/>
              </a:rPr>
              <a:t>“留守儿童”应正确对待成长过程中面临的困难和迷茫</a:t>
            </a:r>
            <a:endParaRPr lang="en-US" altLang="zh-CN" sz="2000" dirty="0">
              <a:latin typeface="隶书" pitchFamily="49" charset="-122"/>
              <a:ea typeface="隶书" pitchFamily="49" charset="-122"/>
            </a:endParaRPr>
          </a:p>
          <a:p>
            <a:pPr>
              <a:defRPr/>
            </a:pPr>
            <a:endParaRPr lang="en-US" altLang="zh-CN" sz="2000" dirty="0">
              <a:latin typeface="隶书" pitchFamily="49" charset="-122"/>
              <a:ea typeface="隶书" pitchFamily="49" charset="-122"/>
            </a:endParaRPr>
          </a:p>
          <a:p>
            <a:pPr>
              <a:defRPr/>
            </a:pPr>
            <a:r>
              <a:rPr lang="zh-CN" altLang="en-US" sz="2000" dirty="0">
                <a:latin typeface="隶书" pitchFamily="49" charset="-122"/>
                <a:ea typeface="隶书" pitchFamily="49" charset="-122"/>
              </a:rPr>
              <a:t>单亲、重组家庭的子女要理解父母</a:t>
            </a:r>
            <a:endParaRPr lang="en-US" altLang="zh-CN" sz="2000" dirty="0">
              <a:latin typeface="隶书" pitchFamily="49" charset="-122"/>
              <a:ea typeface="隶书" pitchFamily="49" charset="-122"/>
            </a:endParaRPr>
          </a:p>
          <a:p>
            <a:pPr>
              <a:defRPr/>
            </a:pPr>
            <a:endParaRPr lang="en-US" altLang="zh-CN" sz="2000" dirty="0">
              <a:latin typeface="隶书" pitchFamily="49" charset="-122"/>
              <a:ea typeface="隶书" pitchFamily="49" charset="-122"/>
            </a:endParaRPr>
          </a:p>
          <a:p>
            <a:pPr>
              <a:defRPr/>
            </a:pPr>
            <a:r>
              <a:rPr lang="zh-CN" altLang="en-US" sz="2000" dirty="0">
                <a:latin typeface="隶书" pitchFamily="49" charset="-122"/>
                <a:ea typeface="隶书" pitchFamily="49" charset="-122"/>
              </a:rPr>
              <a:t>真诚帮助身边面临家庭变化的同学</a:t>
            </a:r>
          </a:p>
        </p:txBody>
      </p:sp>
      <p:pic>
        <p:nvPicPr>
          <p:cNvPr id="52229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1775" y="4005263"/>
            <a:ext cx="4000500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  <p:bldP spid="31746" grpId="0" bldLvl="0" animBg="1"/>
      <p:bldP spid="2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文本框 99"/>
          <p:cNvSpPr txBox="1">
            <a:spLocks noChangeArrowheads="1"/>
          </p:cNvSpPr>
          <p:nvPr/>
        </p:nvSpPr>
        <p:spPr bwMode="auto">
          <a:xfrm>
            <a:off x="395288" y="1628775"/>
            <a:ext cx="5832475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0000"/>
                </a:solidFill>
              </a:rPr>
              <a:t>１小时候，家里永远有妈妈的疼爱、爸爸的关切；将来我们长大了，离开父母，走上社会，家依旧是温暖亲情所在。这体现了家是我们（    ）</a:t>
            </a:r>
            <a:endParaRPr lang="en-US" altLang="zh-CN" sz="2000" b="1">
              <a:solidFill>
                <a:srgbClr val="000000"/>
              </a:solidFill>
            </a:endParaRPr>
          </a:p>
          <a:p>
            <a:endParaRPr lang="en-US" altLang="zh-CN" sz="2000" b="1">
              <a:solidFill>
                <a:srgbClr val="000000"/>
              </a:solidFill>
            </a:endParaRPr>
          </a:p>
          <a:p>
            <a:r>
              <a:rPr lang="en-US" altLang="zh-CN" sz="2000" b="1">
                <a:solidFill>
                  <a:srgbClr val="000000"/>
                </a:solidFill>
              </a:rPr>
              <a:t>A </a:t>
            </a:r>
            <a:r>
              <a:rPr lang="zh-CN" altLang="en-US" sz="2000" b="1">
                <a:solidFill>
                  <a:srgbClr val="000000"/>
                </a:solidFill>
              </a:rPr>
              <a:t>情感的归宿</a:t>
            </a:r>
            <a:endParaRPr lang="en-US" altLang="zh-CN" sz="2000" b="1">
              <a:solidFill>
                <a:srgbClr val="000000"/>
              </a:solidFill>
            </a:endParaRPr>
          </a:p>
          <a:p>
            <a:r>
              <a:rPr lang="en-US" altLang="zh-CN" sz="2000" b="1">
                <a:solidFill>
                  <a:srgbClr val="000000"/>
                </a:solidFill>
              </a:rPr>
              <a:t>B </a:t>
            </a:r>
            <a:r>
              <a:rPr lang="zh-CN" altLang="en-US" sz="2000" b="1">
                <a:solidFill>
                  <a:srgbClr val="000000"/>
                </a:solidFill>
              </a:rPr>
              <a:t>物质生活的保障</a:t>
            </a:r>
            <a:endParaRPr lang="en-US" altLang="zh-CN" sz="2000" b="1">
              <a:solidFill>
                <a:srgbClr val="000000"/>
              </a:solidFill>
            </a:endParaRPr>
          </a:p>
          <a:p>
            <a:r>
              <a:rPr lang="en-US" altLang="zh-CN" sz="2000" b="1">
                <a:solidFill>
                  <a:srgbClr val="000000"/>
                </a:solidFill>
              </a:rPr>
              <a:t>C </a:t>
            </a:r>
            <a:r>
              <a:rPr lang="zh-CN" altLang="en-US" sz="2000" b="1">
                <a:solidFill>
                  <a:srgbClr val="000000"/>
                </a:solidFill>
              </a:rPr>
              <a:t>第一所“学校”</a:t>
            </a:r>
            <a:endParaRPr lang="en-US" altLang="zh-CN" sz="2000" b="1">
              <a:solidFill>
                <a:srgbClr val="000000"/>
              </a:solidFill>
            </a:endParaRPr>
          </a:p>
          <a:p>
            <a:r>
              <a:rPr lang="en-US" altLang="zh-CN" sz="2000" b="1">
                <a:solidFill>
                  <a:srgbClr val="000000"/>
                </a:solidFill>
              </a:rPr>
              <a:t>D </a:t>
            </a:r>
            <a:r>
              <a:rPr lang="zh-CN" altLang="en-US" sz="2000" b="1">
                <a:solidFill>
                  <a:srgbClr val="000000"/>
                </a:solidFill>
              </a:rPr>
              <a:t>人生的港湾</a:t>
            </a:r>
            <a:endParaRPr lang="zh-CN" altLang="en-US" sz="2000"/>
          </a:p>
        </p:txBody>
      </p:sp>
      <p:sp>
        <p:nvSpPr>
          <p:cNvPr id="53250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/>
                <a:cs typeface="方正姚体"/>
              </a:rPr>
              <a:t>当堂检测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572000" y="2205038"/>
            <a:ext cx="1249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A</a:t>
            </a:r>
          </a:p>
        </p:txBody>
      </p:sp>
      <p:pic>
        <p:nvPicPr>
          <p:cNvPr id="53252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43663" y="1557338"/>
            <a:ext cx="2333625" cy="443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9" grpId="0"/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文本框 99"/>
          <p:cNvSpPr txBox="1">
            <a:spLocks noChangeArrowheads="1"/>
          </p:cNvSpPr>
          <p:nvPr/>
        </p:nvSpPr>
        <p:spPr bwMode="auto">
          <a:xfrm>
            <a:off x="827088" y="908050"/>
            <a:ext cx="7561262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000000"/>
                </a:solidFill>
              </a:rPr>
              <a:t>2 </a:t>
            </a:r>
            <a:r>
              <a:rPr lang="zh-CN" altLang="en-US" b="1">
                <a:solidFill>
                  <a:srgbClr val="000000"/>
                </a:solidFill>
              </a:rPr>
              <a:t>新修订的老年人法将在“精神慰藉”一章中规定：“家庭成员不得在精神上忽视、孤立老年人”，强调“与老年人分开居住的赡养人，要经常看望或者问候老人”。“常回家看看”被写入法律。对此，下列说法正确的是（       ）</a:t>
            </a:r>
            <a:endParaRPr lang="en-US" altLang="zh-CN" b="1">
              <a:solidFill>
                <a:srgbClr val="000000"/>
              </a:solidFill>
            </a:endParaRPr>
          </a:p>
          <a:p>
            <a:r>
              <a:rPr lang="zh-CN" altLang="en-US" b="1">
                <a:solidFill>
                  <a:srgbClr val="000000"/>
                </a:solidFill>
              </a:rPr>
              <a:t>（</a:t>
            </a:r>
            <a:r>
              <a:rPr lang="en-US" altLang="zh-CN" b="1">
                <a:solidFill>
                  <a:srgbClr val="000000"/>
                </a:solidFill>
              </a:rPr>
              <a:t>1</a:t>
            </a:r>
            <a:r>
              <a:rPr lang="zh-CN" altLang="en-US" b="1">
                <a:solidFill>
                  <a:srgbClr val="000000"/>
                </a:solidFill>
              </a:rPr>
              <a:t>）“常回家看看”是子女的个人行为。人人都能做到，没必要写入法律</a:t>
            </a:r>
            <a:endParaRPr lang="en-US" altLang="zh-CN" b="1">
              <a:solidFill>
                <a:srgbClr val="000000"/>
              </a:solidFill>
            </a:endParaRPr>
          </a:p>
          <a:p>
            <a:r>
              <a:rPr lang="zh-CN" altLang="en-US" b="1">
                <a:solidFill>
                  <a:srgbClr val="000000"/>
                </a:solidFill>
              </a:rPr>
              <a:t>（</a:t>
            </a:r>
            <a:r>
              <a:rPr lang="en-US" altLang="zh-CN" b="1">
                <a:solidFill>
                  <a:srgbClr val="000000"/>
                </a:solidFill>
              </a:rPr>
              <a:t>2</a:t>
            </a:r>
            <a:r>
              <a:rPr lang="zh-CN" altLang="en-US" b="1">
                <a:solidFill>
                  <a:srgbClr val="000000"/>
                </a:solidFill>
              </a:rPr>
              <a:t>）孝敬父母是中华民族的传统美德，但没有法律约束力</a:t>
            </a:r>
            <a:endParaRPr lang="en-US" altLang="zh-CN" b="1">
              <a:solidFill>
                <a:srgbClr val="000000"/>
              </a:solidFill>
            </a:endParaRPr>
          </a:p>
          <a:p>
            <a:r>
              <a:rPr lang="zh-CN" altLang="en-US" b="1">
                <a:solidFill>
                  <a:srgbClr val="000000"/>
                </a:solidFill>
              </a:rPr>
              <a:t>（</a:t>
            </a:r>
            <a:r>
              <a:rPr lang="en-US" altLang="zh-CN" b="1">
                <a:solidFill>
                  <a:srgbClr val="000000"/>
                </a:solidFill>
              </a:rPr>
              <a:t>3</a:t>
            </a:r>
            <a:r>
              <a:rPr lang="zh-CN" altLang="en-US" b="1">
                <a:solidFill>
                  <a:srgbClr val="000000"/>
                </a:solidFill>
              </a:rPr>
              <a:t>）将“常回家看看”上升为公民的法定义务，能更好地保障老年人的合法权益</a:t>
            </a:r>
            <a:endParaRPr lang="en-US" altLang="zh-CN" b="1">
              <a:solidFill>
                <a:srgbClr val="000000"/>
              </a:solidFill>
            </a:endParaRPr>
          </a:p>
          <a:p>
            <a:r>
              <a:rPr lang="zh-CN" altLang="en-US" b="1">
                <a:solidFill>
                  <a:srgbClr val="000000"/>
                </a:solidFill>
              </a:rPr>
              <a:t>（</a:t>
            </a:r>
            <a:r>
              <a:rPr lang="en-US" altLang="zh-CN" b="1">
                <a:solidFill>
                  <a:srgbClr val="000000"/>
                </a:solidFill>
              </a:rPr>
              <a:t>4</a:t>
            </a:r>
            <a:r>
              <a:rPr lang="zh-CN" altLang="en-US" b="1">
                <a:solidFill>
                  <a:srgbClr val="000000"/>
                </a:solidFill>
              </a:rPr>
              <a:t>）孝敬父母不仅要在物质上予以帮助，更要在精神上给予慰藉。</a:t>
            </a:r>
            <a:endParaRPr lang="en-US" altLang="zh-CN" b="1">
              <a:solidFill>
                <a:srgbClr val="000000"/>
              </a:solidFill>
            </a:endParaRPr>
          </a:p>
          <a:p>
            <a:r>
              <a:rPr lang="en-US" altLang="zh-CN" b="1">
                <a:solidFill>
                  <a:srgbClr val="000000"/>
                </a:solidFill>
              </a:rPr>
              <a:t>A </a:t>
            </a:r>
            <a:r>
              <a:rPr lang="zh-CN" altLang="en-US" b="1">
                <a:solidFill>
                  <a:srgbClr val="000000"/>
                </a:solidFill>
              </a:rPr>
              <a:t>（</a:t>
            </a:r>
            <a:r>
              <a:rPr lang="en-US" altLang="zh-CN" b="1">
                <a:solidFill>
                  <a:srgbClr val="000000"/>
                </a:solidFill>
              </a:rPr>
              <a:t>1</a:t>
            </a:r>
            <a:r>
              <a:rPr lang="zh-CN" altLang="en-US" b="1">
                <a:solidFill>
                  <a:srgbClr val="000000"/>
                </a:solidFill>
              </a:rPr>
              <a:t>）（</a:t>
            </a:r>
            <a:r>
              <a:rPr lang="en-US" altLang="zh-CN" b="1">
                <a:solidFill>
                  <a:srgbClr val="000000"/>
                </a:solidFill>
              </a:rPr>
              <a:t>2</a:t>
            </a:r>
            <a:r>
              <a:rPr lang="zh-CN" altLang="en-US" b="1">
                <a:solidFill>
                  <a:srgbClr val="000000"/>
                </a:solidFill>
              </a:rPr>
              <a:t>） </a:t>
            </a:r>
            <a:r>
              <a:rPr lang="en-US" altLang="zh-CN" b="1">
                <a:solidFill>
                  <a:srgbClr val="000000"/>
                </a:solidFill>
              </a:rPr>
              <a:t>B</a:t>
            </a:r>
            <a:r>
              <a:rPr lang="zh-CN" altLang="en-US" b="1">
                <a:solidFill>
                  <a:srgbClr val="000000"/>
                </a:solidFill>
              </a:rPr>
              <a:t>（</a:t>
            </a:r>
            <a:r>
              <a:rPr lang="en-US" altLang="zh-CN" b="1">
                <a:solidFill>
                  <a:srgbClr val="000000"/>
                </a:solidFill>
              </a:rPr>
              <a:t>2</a:t>
            </a:r>
            <a:r>
              <a:rPr lang="zh-CN" altLang="en-US" b="1">
                <a:solidFill>
                  <a:srgbClr val="000000"/>
                </a:solidFill>
              </a:rPr>
              <a:t>）（</a:t>
            </a:r>
            <a:r>
              <a:rPr lang="en-US" altLang="zh-CN" b="1">
                <a:solidFill>
                  <a:srgbClr val="000000"/>
                </a:solidFill>
              </a:rPr>
              <a:t>4</a:t>
            </a:r>
            <a:r>
              <a:rPr lang="zh-CN" altLang="en-US" b="1">
                <a:solidFill>
                  <a:srgbClr val="000000"/>
                </a:solidFill>
              </a:rPr>
              <a:t>）</a:t>
            </a:r>
            <a:endParaRPr lang="en-US" altLang="zh-CN" b="1">
              <a:solidFill>
                <a:srgbClr val="000000"/>
              </a:solidFill>
            </a:endParaRPr>
          </a:p>
          <a:p>
            <a:r>
              <a:rPr lang="en-US" altLang="zh-CN" b="1">
                <a:solidFill>
                  <a:srgbClr val="000000"/>
                </a:solidFill>
              </a:rPr>
              <a:t>C</a:t>
            </a:r>
            <a:r>
              <a:rPr lang="zh-CN" altLang="en-US" b="1">
                <a:solidFill>
                  <a:srgbClr val="000000"/>
                </a:solidFill>
              </a:rPr>
              <a:t>（</a:t>
            </a:r>
            <a:r>
              <a:rPr lang="en-US" altLang="zh-CN" b="1">
                <a:solidFill>
                  <a:srgbClr val="000000"/>
                </a:solidFill>
              </a:rPr>
              <a:t>3</a:t>
            </a:r>
            <a:r>
              <a:rPr lang="zh-CN" altLang="en-US" b="1">
                <a:solidFill>
                  <a:srgbClr val="000000"/>
                </a:solidFill>
              </a:rPr>
              <a:t>）（</a:t>
            </a:r>
            <a:r>
              <a:rPr lang="en-US" altLang="zh-CN" b="1">
                <a:solidFill>
                  <a:srgbClr val="000000"/>
                </a:solidFill>
              </a:rPr>
              <a:t>4</a:t>
            </a:r>
            <a:r>
              <a:rPr lang="zh-CN" altLang="en-US" b="1">
                <a:solidFill>
                  <a:srgbClr val="000000"/>
                </a:solidFill>
              </a:rPr>
              <a:t>）  </a:t>
            </a:r>
            <a:r>
              <a:rPr lang="en-US" altLang="zh-CN" b="1">
                <a:solidFill>
                  <a:srgbClr val="000000"/>
                </a:solidFill>
              </a:rPr>
              <a:t>D</a:t>
            </a:r>
            <a:r>
              <a:rPr lang="zh-CN" altLang="en-US" b="1">
                <a:solidFill>
                  <a:srgbClr val="000000"/>
                </a:solidFill>
              </a:rPr>
              <a:t>（</a:t>
            </a:r>
            <a:r>
              <a:rPr lang="en-US" altLang="zh-CN" b="1">
                <a:solidFill>
                  <a:srgbClr val="000000"/>
                </a:solidFill>
              </a:rPr>
              <a:t>1</a:t>
            </a:r>
            <a:r>
              <a:rPr lang="zh-CN" altLang="en-US" b="1">
                <a:solidFill>
                  <a:srgbClr val="000000"/>
                </a:solidFill>
              </a:rPr>
              <a:t>）（</a:t>
            </a:r>
            <a:r>
              <a:rPr lang="en-US" altLang="zh-CN" b="1">
                <a:solidFill>
                  <a:srgbClr val="000000"/>
                </a:solidFill>
              </a:rPr>
              <a:t>3</a:t>
            </a:r>
            <a:r>
              <a:rPr lang="zh-CN" altLang="en-US" b="1">
                <a:solidFill>
                  <a:srgbClr val="000000"/>
                </a:solidFill>
              </a:rPr>
              <a:t>）（</a:t>
            </a:r>
            <a:r>
              <a:rPr lang="en-US" altLang="zh-CN" b="1">
                <a:solidFill>
                  <a:srgbClr val="000000"/>
                </a:solidFill>
              </a:rPr>
              <a:t>4</a:t>
            </a:r>
            <a:r>
              <a:rPr lang="zh-CN" altLang="en-US" b="1">
                <a:solidFill>
                  <a:srgbClr val="000000"/>
                </a:solidFill>
              </a:rPr>
              <a:t>）</a:t>
            </a:r>
          </a:p>
        </p:txBody>
      </p:sp>
      <p:sp>
        <p:nvSpPr>
          <p:cNvPr id="54274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/>
                <a:cs typeface="方正姚体"/>
              </a:rPr>
              <a:t>当堂检测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339975" y="2420938"/>
            <a:ext cx="4714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C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/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文本框 99"/>
          <p:cNvSpPr txBox="1">
            <a:spLocks noChangeArrowheads="1"/>
          </p:cNvSpPr>
          <p:nvPr/>
        </p:nvSpPr>
        <p:spPr bwMode="auto">
          <a:xfrm>
            <a:off x="395288" y="1628775"/>
            <a:ext cx="5832475" cy="347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0000"/>
                </a:solidFill>
              </a:rPr>
              <a:t>１俗话说：“生前不给父母吃，死后何必去祭坟。”我们中学生应该把孝敬父母化为实际行动，努力做到（       ）</a:t>
            </a:r>
            <a:endParaRPr lang="en-US" altLang="zh-CN" sz="2000" b="1">
              <a:solidFill>
                <a:srgbClr val="000000"/>
              </a:solidFill>
            </a:endParaRPr>
          </a:p>
          <a:p>
            <a:r>
              <a:rPr lang="zh-CN" altLang="en-US" sz="2000"/>
              <a:t>（</a:t>
            </a:r>
            <a:r>
              <a:rPr lang="en-US" altLang="zh-CN" sz="2000"/>
              <a:t>1</a:t>
            </a:r>
            <a:r>
              <a:rPr lang="zh-CN" altLang="en-US" sz="2000"/>
              <a:t>）用心领会父母的教诲与期待</a:t>
            </a:r>
            <a:endParaRPr lang="en-US" altLang="zh-CN" sz="2000"/>
          </a:p>
          <a:p>
            <a:r>
              <a:rPr lang="zh-CN" altLang="en-US" sz="2000"/>
              <a:t>（</a:t>
            </a:r>
            <a:r>
              <a:rPr lang="en-US" altLang="zh-CN" sz="2000"/>
              <a:t>2</a:t>
            </a:r>
            <a:r>
              <a:rPr lang="zh-CN" altLang="en-US" sz="2000"/>
              <a:t>）在物质上赡养父母</a:t>
            </a:r>
            <a:endParaRPr lang="en-US" altLang="zh-CN" sz="2000"/>
          </a:p>
          <a:p>
            <a:r>
              <a:rPr lang="zh-CN" altLang="en-US" sz="2000"/>
              <a:t>（</a:t>
            </a:r>
            <a:r>
              <a:rPr lang="en-US" altLang="zh-CN" sz="2000"/>
              <a:t>3</a:t>
            </a:r>
            <a:r>
              <a:rPr lang="zh-CN" altLang="en-US" sz="2000"/>
              <a:t>）对父母的教诲置若罔闻</a:t>
            </a:r>
            <a:endParaRPr lang="en-US" altLang="zh-CN" sz="2000"/>
          </a:p>
          <a:p>
            <a:r>
              <a:rPr lang="zh-CN" altLang="en-US" sz="2000"/>
              <a:t>（</a:t>
            </a:r>
            <a:r>
              <a:rPr lang="en-US" altLang="zh-CN" sz="2000"/>
              <a:t>4</a:t>
            </a:r>
            <a:r>
              <a:rPr lang="zh-CN" altLang="en-US" sz="2000"/>
              <a:t>）用心关注父母的健康和心情</a:t>
            </a:r>
            <a:endParaRPr lang="en-US" altLang="zh-CN" sz="2000"/>
          </a:p>
          <a:p>
            <a:r>
              <a:rPr lang="en-US" altLang="zh-CN" sz="2000"/>
              <a:t>A</a:t>
            </a:r>
            <a:r>
              <a:rPr lang="zh-CN" altLang="en-US" sz="2000"/>
              <a:t>（</a:t>
            </a:r>
            <a:r>
              <a:rPr lang="en-US" altLang="zh-CN" sz="2000"/>
              <a:t>1</a:t>
            </a:r>
            <a:r>
              <a:rPr lang="zh-CN" altLang="en-US" sz="2000"/>
              <a:t>）（</a:t>
            </a:r>
            <a:r>
              <a:rPr lang="en-US" altLang="zh-CN" sz="2000"/>
              <a:t>2</a:t>
            </a:r>
            <a:r>
              <a:rPr lang="zh-CN" altLang="en-US" sz="2000"/>
              <a:t>）（</a:t>
            </a:r>
            <a:r>
              <a:rPr lang="en-US" altLang="zh-CN" sz="2000"/>
              <a:t>3</a:t>
            </a:r>
            <a:r>
              <a:rPr lang="zh-CN" altLang="en-US" sz="2000"/>
              <a:t>）（</a:t>
            </a:r>
            <a:r>
              <a:rPr lang="en-US" altLang="zh-CN" sz="2000"/>
              <a:t>4</a:t>
            </a:r>
            <a:r>
              <a:rPr lang="zh-CN" altLang="en-US" sz="2000"/>
              <a:t>）</a:t>
            </a:r>
            <a:endParaRPr lang="en-US" altLang="zh-CN" sz="2000"/>
          </a:p>
          <a:p>
            <a:r>
              <a:rPr lang="en-US" altLang="zh-CN" sz="2000"/>
              <a:t>B</a:t>
            </a:r>
            <a:r>
              <a:rPr lang="zh-CN" altLang="en-US" sz="2000"/>
              <a:t>（</a:t>
            </a:r>
            <a:r>
              <a:rPr lang="en-US" altLang="zh-CN" sz="2000"/>
              <a:t>1</a:t>
            </a:r>
            <a:r>
              <a:rPr lang="zh-CN" altLang="en-US" sz="2000"/>
              <a:t>）（</a:t>
            </a:r>
            <a:r>
              <a:rPr lang="en-US" altLang="zh-CN" sz="2000"/>
              <a:t>4</a:t>
            </a:r>
            <a:r>
              <a:rPr lang="zh-CN" altLang="en-US" sz="2000"/>
              <a:t>）</a:t>
            </a:r>
            <a:endParaRPr lang="en-US" altLang="zh-CN" sz="2000"/>
          </a:p>
          <a:p>
            <a:r>
              <a:rPr lang="en-US" altLang="zh-CN" sz="2000"/>
              <a:t>C</a:t>
            </a:r>
            <a:r>
              <a:rPr lang="zh-CN" altLang="en-US" sz="2000"/>
              <a:t>（</a:t>
            </a:r>
            <a:r>
              <a:rPr lang="en-US" altLang="zh-CN" sz="2000"/>
              <a:t>1</a:t>
            </a:r>
            <a:r>
              <a:rPr lang="zh-CN" altLang="en-US" sz="2000"/>
              <a:t>）（</a:t>
            </a:r>
            <a:r>
              <a:rPr lang="en-US" altLang="zh-CN" sz="2000"/>
              <a:t>2</a:t>
            </a:r>
            <a:r>
              <a:rPr lang="zh-CN" altLang="en-US" sz="2000"/>
              <a:t>）（</a:t>
            </a:r>
            <a:r>
              <a:rPr lang="en-US" altLang="zh-CN" sz="2000"/>
              <a:t>4</a:t>
            </a:r>
            <a:r>
              <a:rPr lang="zh-CN" altLang="en-US" sz="2000"/>
              <a:t>）</a:t>
            </a:r>
            <a:endParaRPr lang="en-US" altLang="zh-CN" sz="2000"/>
          </a:p>
          <a:p>
            <a:r>
              <a:rPr lang="en-US" altLang="zh-CN" sz="2000"/>
              <a:t>D</a:t>
            </a:r>
            <a:r>
              <a:rPr lang="zh-CN" altLang="en-US" sz="2000"/>
              <a:t>（</a:t>
            </a:r>
            <a:r>
              <a:rPr lang="en-US" altLang="zh-CN" sz="2000"/>
              <a:t>2</a:t>
            </a:r>
            <a:r>
              <a:rPr lang="zh-CN" altLang="en-US" sz="2000"/>
              <a:t>）（</a:t>
            </a:r>
            <a:r>
              <a:rPr lang="en-US" altLang="zh-CN" sz="2000"/>
              <a:t>3</a:t>
            </a:r>
            <a:r>
              <a:rPr lang="zh-CN" altLang="en-US" sz="2000"/>
              <a:t>）（</a:t>
            </a:r>
            <a:r>
              <a:rPr lang="en-US" altLang="zh-CN" sz="2000"/>
              <a:t>4</a:t>
            </a:r>
            <a:r>
              <a:rPr lang="zh-CN" altLang="en-US" sz="2000"/>
              <a:t>）</a:t>
            </a:r>
          </a:p>
        </p:txBody>
      </p:sp>
      <p:sp>
        <p:nvSpPr>
          <p:cNvPr id="55298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/>
                <a:cs typeface="方正姚体"/>
              </a:rPr>
              <a:t>当堂检测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835150" y="2205038"/>
            <a:ext cx="1249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B</a:t>
            </a:r>
          </a:p>
        </p:txBody>
      </p:sp>
      <p:pic>
        <p:nvPicPr>
          <p:cNvPr id="55300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43663" y="1557338"/>
            <a:ext cx="2333625" cy="443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9" grpId="0"/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文本框 99"/>
          <p:cNvSpPr txBox="1">
            <a:spLocks noChangeArrowheads="1"/>
          </p:cNvSpPr>
          <p:nvPr/>
        </p:nvSpPr>
        <p:spPr bwMode="auto">
          <a:xfrm>
            <a:off x="1619250" y="1128713"/>
            <a:ext cx="5832475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0000"/>
                </a:solidFill>
              </a:rPr>
              <a:t>１家庭有不同的类型，马卡连柯说：“家庭是社会的一个天然的基层细胞，人类美好的生活在这里实现，人类胜利的力量在这里滋长，儿童在这里生活着，生长着。”在我们身边，家庭的类型包括（   ）</a:t>
            </a:r>
            <a:endParaRPr lang="en-US" altLang="zh-CN" sz="2000" b="1">
              <a:solidFill>
                <a:srgbClr val="000000"/>
              </a:solidFill>
            </a:endParaRPr>
          </a:p>
          <a:p>
            <a:r>
              <a:rPr lang="zh-CN" altLang="en-US" sz="2000" b="1">
                <a:solidFill>
                  <a:srgbClr val="000000"/>
                </a:solidFill>
              </a:rPr>
              <a:t>（</a:t>
            </a:r>
            <a:r>
              <a:rPr lang="en-US" altLang="zh-CN" sz="2000" b="1">
                <a:solidFill>
                  <a:srgbClr val="000000"/>
                </a:solidFill>
              </a:rPr>
              <a:t>1</a:t>
            </a:r>
            <a:r>
              <a:rPr lang="zh-CN" altLang="en-US" sz="2000" b="1">
                <a:solidFill>
                  <a:srgbClr val="000000"/>
                </a:solidFill>
              </a:rPr>
              <a:t>）核心家庭</a:t>
            </a:r>
            <a:endParaRPr lang="en-US" altLang="zh-CN" sz="2000" b="1">
              <a:solidFill>
                <a:srgbClr val="000000"/>
              </a:solidFill>
            </a:endParaRPr>
          </a:p>
          <a:p>
            <a:r>
              <a:rPr lang="zh-CN" altLang="en-US" sz="2000" b="1">
                <a:solidFill>
                  <a:srgbClr val="000000"/>
                </a:solidFill>
              </a:rPr>
              <a:t>（</a:t>
            </a:r>
            <a:r>
              <a:rPr lang="en-US" altLang="zh-CN" sz="2000" b="1">
                <a:solidFill>
                  <a:srgbClr val="000000"/>
                </a:solidFill>
              </a:rPr>
              <a:t>2</a:t>
            </a:r>
            <a:r>
              <a:rPr lang="zh-CN" altLang="en-US" sz="2000" b="1">
                <a:solidFill>
                  <a:srgbClr val="000000"/>
                </a:solidFill>
              </a:rPr>
              <a:t>）联合家庭</a:t>
            </a:r>
            <a:endParaRPr lang="en-US" altLang="zh-CN" sz="2000" b="1">
              <a:solidFill>
                <a:srgbClr val="000000"/>
              </a:solidFill>
            </a:endParaRPr>
          </a:p>
          <a:p>
            <a:r>
              <a:rPr lang="zh-CN" altLang="en-US" sz="2000" b="1">
                <a:solidFill>
                  <a:srgbClr val="000000"/>
                </a:solidFill>
              </a:rPr>
              <a:t>（</a:t>
            </a:r>
            <a:r>
              <a:rPr lang="en-US" altLang="zh-CN" sz="2000" b="1">
                <a:solidFill>
                  <a:srgbClr val="000000"/>
                </a:solidFill>
              </a:rPr>
              <a:t>3</a:t>
            </a:r>
            <a:r>
              <a:rPr lang="zh-CN" altLang="en-US" sz="2000" b="1">
                <a:solidFill>
                  <a:srgbClr val="000000"/>
                </a:solidFill>
              </a:rPr>
              <a:t>）单亲家庭、收养家庭、重组家庭</a:t>
            </a:r>
            <a:endParaRPr lang="en-US" altLang="zh-CN" sz="2000" b="1">
              <a:solidFill>
                <a:srgbClr val="000000"/>
              </a:solidFill>
            </a:endParaRPr>
          </a:p>
          <a:p>
            <a:r>
              <a:rPr lang="zh-CN" altLang="en-US" sz="2000" b="1">
                <a:solidFill>
                  <a:srgbClr val="000000"/>
                </a:solidFill>
              </a:rPr>
              <a:t>（</a:t>
            </a:r>
            <a:r>
              <a:rPr lang="en-US" altLang="zh-CN" sz="2000" b="1">
                <a:solidFill>
                  <a:srgbClr val="000000"/>
                </a:solidFill>
              </a:rPr>
              <a:t>4</a:t>
            </a:r>
            <a:r>
              <a:rPr lang="zh-CN" altLang="en-US" sz="2000" b="1">
                <a:solidFill>
                  <a:srgbClr val="000000"/>
                </a:solidFill>
              </a:rPr>
              <a:t>）儿童家庭</a:t>
            </a:r>
            <a:endParaRPr lang="en-US" altLang="zh-CN" sz="2000" b="1">
              <a:solidFill>
                <a:srgbClr val="000000"/>
              </a:solidFill>
            </a:endParaRPr>
          </a:p>
          <a:p>
            <a:r>
              <a:rPr lang="en-US" altLang="zh-CN" sz="2000" b="1">
                <a:solidFill>
                  <a:srgbClr val="000000"/>
                </a:solidFill>
              </a:rPr>
              <a:t>A</a:t>
            </a:r>
            <a:r>
              <a:rPr lang="zh-CN" altLang="en-US" sz="2000" b="1">
                <a:solidFill>
                  <a:srgbClr val="000000"/>
                </a:solidFill>
              </a:rPr>
              <a:t>（</a:t>
            </a:r>
            <a:r>
              <a:rPr lang="en-US" altLang="zh-CN" sz="2000" b="1">
                <a:solidFill>
                  <a:srgbClr val="000000"/>
                </a:solidFill>
              </a:rPr>
              <a:t>2</a:t>
            </a:r>
            <a:r>
              <a:rPr lang="zh-CN" altLang="en-US" sz="2000" b="1">
                <a:solidFill>
                  <a:srgbClr val="000000"/>
                </a:solidFill>
              </a:rPr>
              <a:t>）（</a:t>
            </a:r>
            <a:r>
              <a:rPr lang="en-US" altLang="zh-CN" sz="2000" b="1">
                <a:solidFill>
                  <a:srgbClr val="000000"/>
                </a:solidFill>
              </a:rPr>
              <a:t>3</a:t>
            </a:r>
            <a:r>
              <a:rPr lang="zh-CN" altLang="en-US" sz="2000" b="1">
                <a:solidFill>
                  <a:srgbClr val="000000"/>
                </a:solidFill>
              </a:rPr>
              <a:t>）</a:t>
            </a:r>
            <a:endParaRPr lang="en-US" altLang="zh-CN" sz="2000" b="1">
              <a:solidFill>
                <a:srgbClr val="000000"/>
              </a:solidFill>
            </a:endParaRPr>
          </a:p>
          <a:p>
            <a:r>
              <a:rPr lang="en-US" altLang="zh-CN" sz="2000" b="1">
                <a:solidFill>
                  <a:srgbClr val="000000"/>
                </a:solidFill>
              </a:rPr>
              <a:t>B</a:t>
            </a:r>
            <a:r>
              <a:rPr lang="zh-CN" altLang="en-US" sz="2000" b="1">
                <a:solidFill>
                  <a:srgbClr val="000000"/>
                </a:solidFill>
              </a:rPr>
              <a:t>（</a:t>
            </a:r>
            <a:r>
              <a:rPr lang="en-US" altLang="zh-CN" sz="2000" b="1">
                <a:solidFill>
                  <a:srgbClr val="000000"/>
                </a:solidFill>
              </a:rPr>
              <a:t>1</a:t>
            </a:r>
            <a:r>
              <a:rPr lang="zh-CN" altLang="en-US" sz="2000" b="1">
                <a:solidFill>
                  <a:srgbClr val="000000"/>
                </a:solidFill>
              </a:rPr>
              <a:t>）（</a:t>
            </a:r>
            <a:r>
              <a:rPr lang="en-US" altLang="zh-CN" sz="2000" b="1">
                <a:solidFill>
                  <a:srgbClr val="000000"/>
                </a:solidFill>
              </a:rPr>
              <a:t>2</a:t>
            </a:r>
            <a:r>
              <a:rPr lang="zh-CN" altLang="en-US" sz="2000" b="1">
                <a:solidFill>
                  <a:srgbClr val="000000"/>
                </a:solidFill>
              </a:rPr>
              <a:t>）（</a:t>
            </a:r>
            <a:r>
              <a:rPr lang="en-US" altLang="zh-CN" sz="2000" b="1">
                <a:solidFill>
                  <a:srgbClr val="000000"/>
                </a:solidFill>
              </a:rPr>
              <a:t>3</a:t>
            </a:r>
            <a:r>
              <a:rPr lang="zh-CN" altLang="en-US" sz="2000" b="1">
                <a:solidFill>
                  <a:srgbClr val="000000"/>
                </a:solidFill>
              </a:rPr>
              <a:t>）</a:t>
            </a:r>
            <a:endParaRPr lang="en-US" altLang="zh-CN" sz="2000" b="1">
              <a:solidFill>
                <a:srgbClr val="000000"/>
              </a:solidFill>
            </a:endParaRPr>
          </a:p>
          <a:p>
            <a:r>
              <a:rPr lang="en-US" altLang="zh-CN" sz="2000" b="1">
                <a:solidFill>
                  <a:srgbClr val="000000"/>
                </a:solidFill>
              </a:rPr>
              <a:t>C</a:t>
            </a:r>
            <a:r>
              <a:rPr lang="zh-CN" altLang="en-US" sz="2000" b="1">
                <a:solidFill>
                  <a:srgbClr val="000000"/>
                </a:solidFill>
              </a:rPr>
              <a:t>（</a:t>
            </a:r>
            <a:r>
              <a:rPr lang="en-US" altLang="zh-CN" sz="2000" b="1">
                <a:solidFill>
                  <a:srgbClr val="000000"/>
                </a:solidFill>
              </a:rPr>
              <a:t>1</a:t>
            </a:r>
            <a:r>
              <a:rPr lang="zh-CN" altLang="en-US" sz="2000" b="1">
                <a:solidFill>
                  <a:srgbClr val="000000"/>
                </a:solidFill>
              </a:rPr>
              <a:t>）（</a:t>
            </a:r>
            <a:r>
              <a:rPr lang="en-US" altLang="zh-CN" sz="2000" b="1">
                <a:solidFill>
                  <a:srgbClr val="000000"/>
                </a:solidFill>
              </a:rPr>
              <a:t>4</a:t>
            </a:r>
            <a:r>
              <a:rPr lang="zh-CN" altLang="en-US" sz="2000" b="1">
                <a:solidFill>
                  <a:srgbClr val="000000"/>
                </a:solidFill>
              </a:rPr>
              <a:t>）</a:t>
            </a:r>
            <a:endParaRPr lang="en-US" altLang="zh-CN" sz="2000" b="1">
              <a:solidFill>
                <a:srgbClr val="000000"/>
              </a:solidFill>
            </a:endParaRPr>
          </a:p>
          <a:p>
            <a:r>
              <a:rPr lang="en-US" altLang="zh-CN" sz="2000" b="1">
                <a:solidFill>
                  <a:srgbClr val="000000"/>
                </a:solidFill>
              </a:rPr>
              <a:t>D</a:t>
            </a:r>
            <a:r>
              <a:rPr lang="zh-CN" altLang="en-US" sz="2000" b="1">
                <a:solidFill>
                  <a:srgbClr val="000000"/>
                </a:solidFill>
              </a:rPr>
              <a:t>（</a:t>
            </a:r>
            <a:r>
              <a:rPr lang="en-US" altLang="zh-CN" sz="2000" b="1">
                <a:solidFill>
                  <a:srgbClr val="000000"/>
                </a:solidFill>
              </a:rPr>
              <a:t>1</a:t>
            </a:r>
            <a:r>
              <a:rPr lang="zh-CN" altLang="en-US" sz="2000" b="1">
                <a:solidFill>
                  <a:srgbClr val="000000"/>
                </a:solidFill>
              </a:rPr>
              <a:t>）（</a:t>
            </a:r>
            <a:r>
              <a:rPr lang="en-US" altLang="zh-CN" sz="2000" b="1">
                <a:solidFill>
                  <a:srgbClr val="000000"/>
                </a:solidFill>
              </a:rPr>
              <a:t>2</a:t>
            </a:r>
            <a:r>
              <a:rPr lang="zh-CN" altLang="en-US" sz="2000" b="1">
                <a:solidFill>
                  <a:srgbClr val="000000"/>
                </a:solidFill>
              </a:rPr>
              <a:t>）（</a:t>
            </a:r>
            <a:r>
              <a:rPr lang="en-US" altLang="zh-CN" sz="2000" b="1">
                <a:solidFill>
                  <a:srgbClr val="000000"/>
                </a:solidFill>
              </a:rPr>
              <a:t>3</a:t>
            </a:r>
            <a:r>
              <a:rPr lang="zh-CN" altLang="en-US" sz="2000" b="1">
                <a:solidFill>
                  <a:srgbClr val="000000"/>
                </a:solidFill>
              </a:rPr>
              <a:t>）（</a:t>
            </a:r>
            <a:r>
              <a:rPr lang="en-US" altLang="zh-CN" sz="2000" b="1">
                <a:solidFill>
                  <a:srgbClr val="000000"/>
                </a:solidFill>
              </a:rPr>
              <a:t>4</a:t>
            </a:r>
            <a:r>
              <a:rPr lang="zh-CN" altLang="en-US" sz="2000" b="1">
                <a:solidFill>
                  <a:srgbClr val="000000"/>
                </a:solidFill>
              </a:rPr>
              <a:t>）</a:t>
            </a:r>
            <a:endParaRPr lang="zh-CN" altLang="en-US" sz="2000"/>
          </a:p>
        </p:txBody>
      </p:sp>
      <p:sp>
        <p:nvSpPr>
          <p:cNvPr id="56322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/>
                <a:cs typeface="方正姚体"/>
              </a:rPr>
              <a:t>当堂检测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7019925" y="2060575"/>
            <a:ext cx="1249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9" grpId="0"/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文本框 99"/>
          <p:cNvSpPr txBox="1">
            <a:spLocks noChangeArrowheads="1"/>
          </p:cNvSpPr>
          <p:nvPr/>
        </p:nvSpPr>
        <p:spPr bwMode="auto">
          <a:xfrm>
            <a:off x="828675" y="2060575"/>
            <a:ext cx="7561263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b="1"/>
              <a:t>2 </a:t>
            </a:r>
            <a:r>
              <a:rPr lang="zh-CN" altLang="en-US" b="1"/>
              <a:t>“每个孩子都渴望生活在圆满幸福的家庭中，但是生活并非总能如人所愿。”这反映了（    ）</a:t>
            </a:r>
            <a:endParaRPr lang="en-US" altLang="zh-CN" b="1"/>
          </a:p>
          <a:p>
            <a:pPr eaLnBrk="0" hangingPunct="0"/>
            <a:r>
              <a:rPr lang="en-US" altLang="zh-CN" b="1"/>
              <a:t>A </a:t>
            </a:r>
            <a:r>
              <a:rPr lang="zh-CN" altLang="en-US" b="1"/>
              <a:t>有时家庭生活会给我们带来困扰</a:t>
            </a:r>
            <a:endParaRPr lang="en-US" altLang="zh-CN" b="1"/>
          </a:p>
          <a:p>
            <a:pPr eaLnBrk="0" hangingPunct="0"/>
            <a:r>
              <a:rPr lang="en-US" altLang="zh-CN" b="1"/>
              <a:t>B </a:t>
            </a:r>
            <a:r>
              <a:rPr lang="zh-CN" altLang="en-US" b="1"/>
              <a:t>家庭有各种各样的类型</a:t>
            </a:r>
            <a:endParaRPr lang="en-US" altLang="zh-CN" b="1"/>
          </a:p>
          <a:p>
            <a:pPr eaLnBrk="0" hangingPunct="0"/>
            <a:r>
              <a:rPr lang="en-US" altLang="zh-CN" b="1"/>
              <a:t>C </a:t>
            </a:r>
            <a:r>
              <a:rPr lang="zh-CN" altLang="en-US" b="1"/>
              <a:t>世界上是没有圆满幸福的家庭的</a:t>
            </a:r>
            <a:endParaRPr lang="en-US" altLang="zh-CN" b="1"/>
          </a:p>
          <a:p>
            <a:pPr eaLnBrk="0" hangingPunct="0"/>
            <a:r>
              <a:rPr lang="en-US" altLang="zh-CN" b="1"/>
              <a:t>D </a:t>
            </a:r>
            <a:r>
              <a:rPr lang="zh-CN" altLang="en-US" b="1"/>
              <a:t>家庭是社会的基本细胞</a:t>
            </a:r>
          </a:p>
        </p:txBody>
      </p:sp>
      <p:sp>
        <p:nvSpPr>
          <p:cNvPr id="57346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/>
                <a:cs typeface="方正姚体"/>
              </a:rPr>
              <a:t>当堂检测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867400" y="2492375"/>
            <a:ext cx="4714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/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1043608" y="5733256"/>
            <a:ext cx="2271775" cy="9233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谢谢！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1" name="组合 6147"/>
          <p:cNvGrpSpPr>
            <a:grpSpLocks/>
          </p:cNvGrpSpPr>
          <p:nvPr/>
        </p:nvGrpSpPr>
        <p:grpSpPr bwMode="auto">
          <a:xfrm>
            <a:off x="325438" y="334963"/>
            <a:ext cx="2232025" cy="792162"/>
            <a:chOff x="0" y="0"/>
            <a:chExt cx="3516" cy="1248"/>
          </a:xfrm>
        </p:grpSpPr>
        <p:sp>
          <p:nvSpPr>
            <p:cNvPr id="21509" name="矩形 7"/>
            <p:cNvSpPr>
              <a:spLocks/>
            </p:cNvSpPr>
            <p:nvPr/>
          </p:nvSpPr>
          <p:spPr bwMode="auto">
            <a:xfrm>
              <a:off x="882" y="0"/>
              <a:ext cx="2634" cy="1200"/>
            </a:xfrm>
            <a:custGeom>
              <a:avLst/>
              <a:gdLst>
                <a:gd name="T0" fmla="*/ 0 w 2520280"/>
                <a:gd name="T1" fmla="*/ 0 h 1872208"/>
                <a:gd name="T2" fmla="*/ 0 w 2520280"/>
                <a:gd name="T3" fmla="*/ 0 h 1872208"/>
                <a:gd name="T4" fmla="*/ 0 w 2520280"/>
                <a:gd name="T5" fmla="*/ 0 h 1872208"/>
                <a:gd name="T6" fmla="*/ 0 w 2520280"/>
                <a:gd name="T7" fmla="*/ 0 h 1872208"/>
                <a:gd name="T8" fmla="*/ 0 w 2520280"/>
                <a:gd name="T9" fmla="*/ 0 h 1872208"/>
                <a:gd name="T10" fmla="*/ 0 w 2520280"/>
                <a:gd name="T11" fmla="*/ 0 h 187220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20280"/>
                <a:gd name="T19" fmla="*/ 0 h 1872208"/>
                <a:gd name="T20" fmla="*/ 2520280 w 2520280"/>
                <a:gd name="T21" fmla="*/ 1872208 h 187220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0" name="任意多边形 16"/>
            <p:cNvSpPr>
              <a:spLocks/>
            </p:cNvSpPr>
            <p:nvPr/>
          </p:nvSpPr>
          <p:spPr bwMode="auto">
            <a:xfrm>
              <a:off x="0" y="454"/>
              <a:ext cx="826" cy="760"/>
            </a:xfrm>
            <a:custGeom>
              <a:avLst/>
              <a:gdLst>
                <a:gd name="T0" fmla="*/ 0 w 696310"/>
                <a:gd name="T1" fmla="*/ 0 h 696310"/>
                <a:gd name="T2" fmla="*/ 0 w 696310"/>
                <a:gd name="T3" fmla="*/ 0 h 696310"/>
                <a:gd name="T4" fmla="*/ 0 w 696310"/>
                <a:gd name="T5" fmla="*/ 0 h 696310"/>
                <a:gd name="T6" fmla="*/ 0 w 696310"/>
                <a:gd name="T7" fmla="*/ 0 h 696310"/>
                <a:gd name="T8" fmla="*/ 0 w 696310"/>
                <a:gd name="T9" fmla="*/ 0 h 696310"/>
                <a:gd name="T10" fmla="*/ 0 w 696310"/>
                <a:gd name="T11" fmla="*/ 0 h 696310"/>
                <a:gd name="T12" fmla="*/ 0 w 696310"/>
                <a:gd name="T13" fmla="*/ 0 h 6963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6310"/>
                <a:gd name="T22" fmla="*/ 0 h 696310"/>
                <a:gd name="T23" fmla="*/ 696310 w 696310"/>
                <a:gd name="T24" fmla="*/ 696310 h 6963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1" name="矩形 17"/>
            <p:cNvSpPr>
              <a:spLocks noChangeArrowheads="1"/>
            </p:cNvSpPr>
            <p:nvPr/>
          </p:nvSpPr>
          <p:spPr bwMode="auto"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0" tIns="215900" rIns="179705" bIns="0" anchor="ctr"/>
            <a:lstStyle/>
            <a:p>
              <a:pPr algn="ctr"/>
              <a:endParaRPr lang="zh-CN" altLang="en-US" sz="400">
                <a:solidFill>
                  <a:srgbClr val="FFFFFF"/>
                </a:solidFill>
              </a:endParaRPr>
            </a:p>
          </p:txBody>
        </p:sp>
        <p:sp>
          <p:nvSpPr>
            <p:cNvPr id="25605" name="文本框 6151"/>
            <p:cNvSpPr txBox="1">
              <a:spLocks noChangeArrowheads="1"/>
            </p:cNvSpPr>
            <p:nvPr/>
          </p:nvSpPr>
          <p:spPr bwMode="auto">
            <a:xfrm>
              <a:off x="878" y="433"/>
              <a:ext cx="2541" cy="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 smtClean="0">
                  <a:solidFill>
                    <a:schemeClr val="accent2">
                      <a:lumMod val="75000"/>
                    </a:schemeClr>
                  </a:solidFill>
                </a:rPr>
                <a:t>我爱我家</a:t>
              </a:r>
            </a:p>
          </p:txBody>
        </p:sp>
      </p:grpSp>
      <p:sp>
        <p:nvSpPr>
          <p:cNvPr id="21506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2063750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/>
                <a:cs typeface="方正姚体"/>
              </a:rPr>
              <a:t>学海导航</a:t>
            </a:r>
            <a:endParaRPr lang="en-US" altLang="zh-CN" sz="2000" b="1">
              <a:solidFill>
                <a:srgbClr val="006666"/>
              </a:solidFill>
              <a:ea typeface="方正姚体"/>
              <a:cs typeface="方正姚体"/>
            </a:endParaRPr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1141413" y="1700213"/>
            <a:ext cx="6624637" cy="19399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r>
              <a:rPr lang="zh-CN" altLang="en-US" dirty="0" smtClean="0"/>
              <a:t>       父母</a:t>
            </a:r>
            <a:r>
              <a:rPr lang="zh-CN" altLang="en-US" dirty="0"/>
              <a:t>把我们带到这个美好的世界，家是我们出生</a:t>
            </a:r>
            <a:r>
              <a:rPr lang="zh-CN" altLang="en-US" dirty="0" smtClean="0"/>
              <a:t>和成长</a:t>
            </a:r>
            <a:r>
              <a:rPr lang="zh-CN" altLang="en-US" dirty="0"/>
              <a:t>的摇篮。十几年过去了，父母的脸上有了皱纹，我 们渐渐长大成人。我们开始学会思考，家庭对于自己意 味着什么，作为一个家庭成员，自己应该怎样与父母、 家人相处。</a:t>
            </a:r>
          </a:p>
        </p:txBody>
      </p:sp>
      <p:pic>
        <p:nvPicPr>
          <p:cNvPr id="21508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4188" y="3933825"/>
            <a:ext cx="5400675" cy="255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/>
                <a:cs typeface="方正姚体"/>
              </a:rPr>
              <a:t>情景体验</a:t>
            </a:r>
            <a:endParaRPr lang="zh-CN" altLang="zh-CN" sz="2000" b="1">
              <a:solidFill>
                <a:srgbClr val="006666"/>
              </a:solidFill>
              <a:ea typeface="方正姚体"/>
              <a:cs typeface="方正姚体"/>
            </a:endParaRPr>
          </a:p>
        </p:txBody>
      </p:sp>
      <p:sp>
        <p:nvSpPr>
          <p:cNvPr id="19460" name="文本框 1"/>
          <p:cNvSpPr txBox="1">
            <a:spLocks noChangeArrowheads="1"/>
          </p:cNvSpPr>
          <p:nvPr/>
        </p:nvSpPr>
        <p:spPr bwMode="auto">
          <a:xfrm>
            <a:off x="503238" y="981075"/>
            <a:ext cx="66976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endParaRPr lang="zh-CN" altLang="en-US" sz="1800"/>
          </a:p>
        </p:txBody>
      </p:sp>
      <p:sp>
        <p:nvSpPr>
          <p:cNvPr id="19461" name="文本框 2"/>
          <p:cNvSpPr txBox="1">
            <a:spLocks noChangeArrowheads="1"/>
          </p:cNvSpPr>
          <p:nvPr/>
        </p:nvSpPr>
        <p:spPr bwMode="auto">
          <a:xfrm>
            <a:off x="381000" y="2833688"/>
            <a:ext cx="2535238" cy="13239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dirty="0" smtClean="0"/>
              <a:t>片段</a:t>
            </a:r>
            <a:r>
              <a:rPr lang="zh-CN" altLang="en-US" sz="2000" dirty="0"/>
              <a:t>一：周末，</a:t>
            </a:r>
            <a:r>
              <a:rPr lang="zh-CN" altLang="en-US" sz="2000" dirty="0" smtClean="0"/>
              <a:t>爸爸妈妈</a:t>
            </a:r>
            <a:r>
              <a:rPr lang="zh-CN" altLang="en-US" sz="2000" dirty="0"/>
              <a:t>打算带小</a:t>
            </a:r>
            <a:r>
              <a:rPr lang="zh-CN" altLang="en-US" sz="2000" dirty="0" smtClean="0"/>
              <a:t>欢去</a:t>
            </a:r>
            <a:r>
              <a:rPr lang="zh-CN" altLang="en-US" sz="2000" dirty="0"/>
              <a:t>参观博物馆， 他觉得很</a:t>
            </a:r>
            <a:r>
              <a:rPr lang="zh-CN" altLang="en-US" sz="2000" dirty="0" smtClean="0"/>
              <a:t>没意思</a:t>
            </a:r>
            <a:r>
              <a:rPr lang="zh-CN" altLang="en-US" sz="2000" dirty="0"/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2195513" y="5013325"/>
            <a:ext cx="5308600" cy="8302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1600" dirty="0"/>
              <a:t>请问：</a:t>
            </a:r>
            <a:endParaRPr lang="en-US" altLang="zh-CN" sz="1600" dirty="0"/>
          </a:p>
          <a:p>
            <a:pPr eaLnBrk="0" hangingPunct="0">
              <a:defRPr/>
            </a:pPr>
            <a:r>
              <a:rPr lang="en-US" altLang="zh-CN" sz="1600" dirty="0"/>
              <a:t>1</a:t>
            </a:r>
            <a:r>
              <a:rPr lang="zh-CN" altLang="en-US" sz="1600" dirty="0"/>
              <a:t>） 你是否也遇到过类似的事情？</a:t>
            </a:r>
            <a:endParaRPr lang="en-US" altLang="zh-CN" sz="1600" dirty="0"/>
          </a:p>
          <a:p>
            <a:pPr eaLnBrk="0" hangingPunct="0">
              <a:defRPr/>
            </a:pPr>
            <a:r>
              <a:rPr lang="en-US" altLang="zh-CN" sz="1600" dirty="0"/>
              <a:t>2</a:t>
            </a:r>
            <a:r>
              <a:rPr lang="zh-CN" altLang="en-US" sz="1600" dirty="0"/>
              <a:t>）面对一些“爱 的冲突”，你认为应该如何去化解？</a:t>
            </a:r>
            <a:endParaRPr lang="en-US" altLang="zh-CN" sz="1600" dirty="0"/>
          </a:p>
        </p:txBody>
      </p:sp>
      <p:sp>
        <p:nvSpPr>
          <p:cNvPr id="6" name="文本框 2"/>
          <p:cNvSpPr txBox="1">
            <a:spLocks noChangeArrowheads="1"/>
          </p:cNvSpPr>
          <p:nvPr/>
        </p:nvSpPr>
        <p:spPr bwMode="auto">
          <a:xfrm>
            <a:off x="3255963" y="2220913"/>
            <a:ext cx="2736850" cy="10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dirty="0" smtClean="0"/>
              <a:t>片段</a:t>
            </a:r>
            <a:r>
              <a:rPr lang="zh-CN" altLang="en-US" sz="2000" dirty="0"/>
              <a:t>二：玲玲和同学聊 天时，妈妈总是</a:t>
            </a:r>
            <a:r>
              <a:rPr lang="zh-CN" altLang="en-US" sz="2000" dirty="0" smtClean="0"/>
              <a:t>很关注</a:t>
            </a:r>
            <a:r>
              <a:rPr lang="zh-CN" altLang="en-US" sz="2000" dirty="0"/>
              <a:t>，甚至还躲</a:t>
            </a:r>
            <a:r>
              <a:rPr lang="zh-CN" altLang="en-US" sz="2000" dirty="0" smtClean="0"/>
              <a:t>在一边</a:t>
            </a:r>
            <a:r>
              <a:rPr lang="zh-CN" altLang="en-US" sz="2000" dirty="0"/>
              <a:t>偷听。</a:t>
            </a:r>
          </a:p>
        </p:txBody>
      </p:sp>
      <p:sp>
        <p:nvSpPr>
          <p:cNvPr id="7" name="文本框 2"/>
          <p:cNvSpPr txBox="1">
            <a:spLocks noChangeArrowheads="1"/>
          </p:cNvSpPr>
          <p:nvPr/>
        </p:nvSpPr>
        <p:spPr bwMode="auto">
          <a:xfrm>
            <a:off x="6624638" y="2833688"/>
            <a:ext cx="2516187" cy="10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dirty="0" smtClean="0"/>
              <a:t>片段</a:t>
            </a:r>
            <a:r>
              <a:rPr lang="zh-CN" altLang="en-US" sz="2000" dirty="0"/>
              <a:t>三：妈妈对小樱总 是千叮万嘱，事事 不放心。</a:t>
            </a:r>
          </a:p>
        </p:txBody>
      </p:sp>
      <p:pic>
        <p:nvPicPr>
          <p:cNvPr id="22535" name="图片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00" y="879475"/>
            <a:ext cx="2436813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6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49638" y="319088"/>
            <a:ext cx="253365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7" name="图片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35763" y="679450"/>
            <a:ext cx="1933575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946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  <p:bldP spid="19461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1" name="组合 6147"/>
          <p:cNvGrpSpPr>
            <a:grpSpLocks/>
          </p:cNvGrpSpPr>
          <p:nvPr/>
        </p:nvGrpSpPr>
        <p:grpSpPr bwMode="auto">
          <a:xfrm>
            <a:off x="325438" y="334963"/>
            <a:ext cx="3987800" cy="798512"/>
            <a:chOff x="0" y="0"/>
            <a:chExt cx="6282" cy="1256"/>
          </a:xfrm>
        </p:grpSpPr>
        <p:sp>
          <p:nvSpPr>
            <p:cNvPr id="23557" name="矩形 7"/>
            <p:cNvSpPr>
              <a:spLocks/>
            </p:cNvSpPr>
            <p:nvPr/>
          </p:nvSpPr>
          <p:spPr bwMode="auto">
            <a:xfrm>
              <a:off x="882" y="0"/>
              <a:ext cx="2634" cy="1200"/>
            </a:xfrm>
            <a:custGeom>
              <a:avLst/>
              <a:gdLst>
                <a:gd name="T0" fmla="*/ 0 w 2520280"/>
                <a:gd name="T1" fmla="*/ 0 h 1872208"/>
                <a:gd name="T2" fmla="*/ 0 w 2520280"/>
                <a:gd name="T3" fmla="*/ 0 h 1872208"/>
                <a:gd name="T4" fmla="*/ 0 w 2520280"/>
                <a:gd name="T5" fmla="*/ 0 h 1872208"/>
                <a:gd name="T6" fmla="*/ 0 w 2520280"/>
                <a:gd name="T7" fmla="*/ 0 h 1872208"/>
                <a:gd name="T8" fmla="*/ 0 w 2520280"/>
                <a:gd name="T9" fmla="*/ 0 h 1872208"/>
                <a:gd name="T10" fmla="*/ 0 w 2520280"/>
                <a:gd name="T11" fmla="*/ 0 h 187220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20280"/>
                <a:gd name="T19" fmla="*/ 0 h 1872208"/>
                <a:gd name="T20" fmla="*/ 2520280 w 2520280"/>
                <a:gd name="T21" fmla="*/ 1872208 h 187220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58" name="任意多边形 16"/>
            <p:cNvSpPr>
              <a:spLocks/>
            </p:cNvSpPr>
            <p:nvPr/>
          </p:nvSpPr>
          <p:spPr bwMode="auto">
            <a:xfrm>
              <a:off x="0" y="454"/>
              <a:ext cx="826" cy="760"/>
            </a:xfrm>
            <a:custGeom>
              <a:avLst/>
              <a:gdLst>
                <a:gd name="T0" fmla="*/ 0 w 696310"/>
                <a:gd name="T1" fmla="*/ 0 h 696310"/>
                <a:gd name="T2" fmla="*/ 0 w 696310"/>
                <a:gd name="T3" fmla="*/ 0 h 696310"/>
                <a:gd name="T4" fmla="*/ 0 w 696310"/>
                <a:gd name="T5" fmla="*/ 0 h 696310"/>
                <a:gd name="T6" fmla="*/ 0 w 696310"/>
                <a:gd name="T7" fmla="*/ 0 h 696310"/>
                <a:gd name="T8" fmla="*/ 0 w 696310"/>
                <a:gd name="T9" fmla="*/ 0 h 696310"/>
                <a:gd name="T10" fmla="*/ 0 w 696310"/>
                <a:gd name="T11" fmla="*/ 0 h 696310"/>
                <a:gd name="T12" fmla="*/ 0 w 696310"/>
                <a:gd name="T13" fmla="*/ 0 h 6963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6310"/>
                <a:gd name="T22" fmla="*/ 0 h 696310"/>
                <a:gd name="T23" fmla="*/ 696310 w 696310"/>
                <a:gd name="T24" fmla="*/ 696310 h 6963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59" name="矩形 17"/>
            <p:cNvSpPr>
              <a:spLocks noChangeArrowheads="1"/>
            </p:cNvSpPr>
            <p:nvPr/>
          </p:nvSpPr>
          <p:spPr bwMode="auto"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0" tIns="215900" rIns="179705" bIns="0" anchor="ctr"/>
            <a:lstStyle/>
            <a:p>
              <a:pPr algn="ctr"/>
              <a:endParaRPr lang="zh-CN" altLang="en-US" sz="400">
                <a:solidFill>
                  <a:srgbClr val="FFFFFF"/>
                </a:solidFill>
              </a:endParaRPr>
            </a:p>
          </p:txBody>
        </p:sp>
        <p:sp>
          <p:nvSpPr>
            <p:cNvPr id="2" name="文本框 6151"/>
            <p:cNvSpPr txBox="1">
              <a:spLocks noChangeArrowheads="1"/>
            </p:cNvSpPr>
            <p:nvPr/>
          </p:nvSpPr>
          <p:spPr bwMode="auto">
            <a:xfrm>
              <a:off x="878" y="432"/>
              <a:ext cx="5404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 smtClean="0">
                  <a:solidFill>
                    <a:schemeClr val="accent2">
                      <a:lumMod val="75000"/>
                    </a:schemeClr>
                  </a:solidFill>
                </a:rPr>
                <a:t>长大的我，和谐的家</a:t>
              </a:r>
            </a:p>
          </p:txBody>
        </p:sp>
      </p:grpSp>
      <p:sp>
        <p:nvSpPr>
          <p:cNvPr id="23554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2063750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/>
                <a:cs typeface="方正姚体"/>
              </a:rPr>
              <a:t>学海导航</a:t>
            </a:r>
            <a:endParaRPr lang="en-US" altLang="zh-CN" sz="2000" b="1">
              <a:solidFill>
                <a:srgbClr val="006666"/>
              </a:solidFill>
              <a:ea typeface="方正姚体"/>
              <a:cs typeface="方正姚体"/>
            </a:endParaRPr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350838" y="1844675"/>
            <a:ext cx="4597400" cy="440213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r>
              <a:rPr lang="zh-CN" altLang="en-US" sz="2000" dirty="0" smtClean="0"/>
              <a:t>        每个人</a:t>
            </a:r>
            <a:r>
              <a:rPr lang="zh-CN" altLang="en-US" sz="2000" dirty="0"/>
              <a:t>都有一个家。虽然每个家庭所处的地域、</a:t>
            </a:r>
            <a:r>
              <a:rPr lang="zh-CN" altLang="en-US" sz="2000" dirty="0" smtClean="0"/>
              <a:t>经济</a:t>
            </a:r>
            <a:r>
              <a:rPr lang="zh-CN" altLang="en-US" sz="2000" dirty="0"/>
              <a:t>状况等各有不同，但都有着相同的功能。</a:t>
            </a:r>
          </a:p>
          <a:p>
            <a:pPr eaLnBrk="0" hangingPunct="0">
              <a:defRPr/>
            </a:pPr>
            <a:r>
              <a:rPr lang="zh-CN" altLang="en-US" sz="2000" dirty="0" smtClean="0"/>
              <a:t>       家庭</a:t>
            </a:r>
            <a:r>
              <a:rPr lang="zh-CN" altLang="en-US" sz="2000" dirty="0"/>
              <a:t>是社会的基本细胞，人们在家庭中生育子女</a:t>
            </a:r>
            <a:r>
              <a:rPr lang="zh-CN" altLang="en-US" sz="2000" dirty="0" smtClean="0"/>
              <a:t>，抚养</a:t>
            </a:r>
            <a:r>
              <a:rPr lang="zh-CN" altLang="en-US" sz="2000" dirty="0"/>
              <a:t>后代，赡养长辈，人类社会才得以繁衍。家庭是我 们的生活场所，父母长辈的劳动为家人提供衣食住行</a:t>
            </a:r>
            <a:r>
              <a:rPr lang="zh-CN" altLang="en-US" sz="2000" dirty="0" smtClean="0"/>
              <a:t>、子女</a:t>
            </a:r>
            <a:r>
              <a:rPr lang="zh-CN" altLang="en-US" sz="2000" dirty="0"/>
              <a:t>教育等所需的物质财富。家庭是我们的感情归宿， 让我们获得精神安慰，亲情温暖，让我们在遇到挫折时 有所依托。家庭是父母教育子女的场所，父母是孩子的 第一任老师，教会我们掌握最基本的生活技能，辨别是 非对错，把长大的我们送进社会。</a:t>
            </a:r>
          </a:p>
        </p:txBody>
      </p:sp>
      <p:pic>
        <p:nvPicPr>
          <p:cNvPr id="23556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7400" y="2060575"/>
            <a:ext cx="2916238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7" name="组合 6147"/>
          <p:cNvGrpSpPr>
            <a:grpSpLocks/>
          </p:cNvGrpSpPr>
          <p:nvPr/>
        </p:nvGrpSpPr>
        <p:grpSpPr bwMode="auto">
          <a:xfrm>
            <a:off x="325438" y="334963"/>
            <a:ext cx="3987800" cy="798512"/>
            <a:chOff x="0" y="0"/>
            <a:chExt cx="6282" cy="1256"/>
          </a:xfrm>
        </p:grpSpPr>
        <p:sp>
          <p:nvSpPr>
            <p:cNvPr id="24581" name="矩形 7"/>
            <p:cNvSpPr>
              <a:spLocks/>
            </p:cNvSpPr>
            <p:nvPr/>
          </p:nvSpPr>
          <p:spPr bwMode="auto">
            <a:xfrm>
              <a:off x="882" y="0"/>
              <a:ext cx="2634" cy="1200"/>
            </a:xfrm>
            <a:custGeom>
              <a:avLst/>
              <a:gdLst>
                <a:gd name="T0" fmla="*/ 0 w 2520280"/>
                <a:gd name="T1" fmla="*/ 0 h 1872208"/>
                <a:gd name="T2" fmla="*/ 0 w 2520280"/>
                <a:gd name="T3" fmla="*/ 0 h 1872208"/>
                <a:gd name="T4" fmla="*/ 0 w 2520280"/>
                <a:gd name="T5" fmla="*/ 0 h 1872208"/>
                <a:gd name="T6" fmla="*/ 0 w 2520280"/>
                <a:gd name="T7" fmla="*/ 0 h 1872208"/>
                <a:gd name="T8" fmla="*/ 0 w 2520280"/>
                <a:gd name="T9" fmla="*/ 0 h 1872208"/>
                <a:gd name="T10" fmla="*/ 0 w 2520280"/>
                <a:gd name="T11" fmla="*/ 0 h 187220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20280"/>
                <a:gd name="T19" fmla="*/ 0 h 1872208"/>
                <a:gd name="T20" fmla="*/ 2520280 w 2520280"/>
                <a:gd name="T21" fmla="*/ 1872208 h 187220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2" name="任意多边形 16"/>
            <p:cNvSpPr>
              <a:spLocks/>
            </p:cNvSpPr>
            <p:nvPr/>
          </p:nvSpPr>
          <p:spPr bwMode="auto">
            <a:xfrm>
              <a:off x="0" y="454"/>
              <a:ext cx="826" cy="760"/>
            </a:xfrm>
            <a:custGeom>
              <a:avLst/>
              <a:gdLst>
                <a:gd name="T0" fmla="*/ 0 w 696310"/>
                <a:gd name="T1" fmla="*/ 0 h 696310"/>
                <a:gd name="T2" fmla="*/ 0 w 696310"/>
                <a:gd name="T3" fmla="*/ 0 h 696310"/>
                <a:gd name="T4" fmla="*/ 0 w 696310"/>
                <a:gd name="T5" fmla="*/ 0 h 696310"/>
                <a:gd name="T6" fmla="*/ 0 w 696310"/>
                <a:gd name="T7" fmla="*/ 0 h 696310"/>
                <a:gd name="T8" fmla="*/ 0 w 696310"/>
                <a:gd name="T9" fmla="*/ 0 h 696310"/>
                <a:gd name="T10" fmla="*/ 0 w 696310"/>
                <a:gd name="T11" fmla="*/ 0 h 696310"/>
                <a:gd name="T12" fmla="*/ 0 w 696310"/>
                <a:gd name="T13" fmla="*/ 0 h 6963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6310"/>
                <a:gd name="T22" fmla="*/ 0 h 696310"/>
                <a:gd name="T23" fmla="*/ 696310 w 696310"/>
                <a:gd name="T24" fmla="*/ 696310 h 6963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3" name="矩形 17"/>
            <p:cNvSpPr>
              <a:spLocks noChangeArrowheads="1"/>
            </p:cNvSpPr>
            <p:nvPr/>
          </p:nvSpPr>
          <p:spPr bwMode="auto"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0" tIns="215900" rIns="179705" bIns="0" anchor="ctr"/>
            <a:lstStyle/>
            <a:p>
              <a:pPr algn="ctr"/>
              <a:endParaRPr lang="zh-CN" altLang="en-US" sz="400">
                <a:solidFill>
                  <a:srgbClr val="FFFFFF"/>
                </a:solidFill>
              </a:endParaRPr>
            </a:p>
          </p:txBody>
        </p:sp>
        <p:sp>
          <p:nvSpPr>
            <p:cNvPr id="2" name="文本框 6151"/>
            <p:cNvSpPr txBox="1">
              <a:spLocks noChangeArrowheads="1"/>
            </p:cNvSpPr>
            <p:nvPr/>
          </p:nvSpPr>
          <p:spPr bwMode="auto">
            <a:xfrm>
              <a:off x="878" y="432"/>
              <a:ext cx="5404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chemeClr val="accent2">
                      <a:lumMod val="75000"/>
                    </a:schemeClr>
                  </a:solidFill>
                </a:rPr>
                <a:t>长大的我，和谐的家</a:t>
              </a:r>
            </a:p>
          </p:txBody>
        </p:sp>
      </p:grpSp>
      <p:sp>
        <p:nvSpPr>
          <p:cNvPr id="24578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2063750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/>
                <a:cs typeface="方正姚体"/>
              </a:rPr>
              <a:t>学海导航</a:t>
            </a:r>
            <a:endParaRPr lang="en-US" altLang="zh-CN" sz="2000" b="1">
              <a:solidFill>
                <a:srgbClr val="006666"/>
              </a:solidFill>
              <a:ea typeface="方正姚体"/>
              <a:cs typeface="方正姚体"/>
            </a:endParaRPr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4716463" y="1773238"/>
            <a:ext cx="4103687" cy="347821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r>
              <a:rPr lang="zh-CN" altLang="en-US" sz="2000" dirty="0" smtClean="0"/>
              <a:t>      拥有</a:t>
            </a:r>
            <a:r>
              <a:rPr lang="zh-CN" altLang="en-US" sz="2000" dirty="0"/>
              <a:t>一个幸福温暖的家，是每个家庭成员共同的</a:t>
            </a:r>
            <a:r>
              <a:rPr lang="zh-CN" altLang="en-US" sz="2000" dirty="0" smtClean="0"/>
              <a:t>期待</a:t>
            </a:r>
            <a:r>
              <a:rPr lang="zh-CN" altLang="en-US" sz="2000" dirty="0"/>
              <a:t>。父母对子女的疼爱，是一种天然的情感。这种爱是 无私的，无论父母能力大小，财富多寡，他们都</a:t>
            </a:r>
            <a:r>
              <a:rPr lang="zh-CN" altLang="en-US" sz="2000" dirty="0" smtClean="0"/>
              <a:t>竭尽全力</a:t>
            </a:r>
            <a:r>
              <a:rPr lang="zh-CN" altLang="en-US" sz="2000" dirty="0"/>
              <a:t>给予子女他们所能给予的。</a:t>
            </a:r>
            <a:r>
              <a:rPr lang="zh-CN" altLang="en-US" sz="2000" dirty="0" smtClean="0"/>
              <a:t>父母疼爱子</a:t>
            </a:r>
            <a:r>
              <a:rPr lang="zh-CN" altLang="en-US" sz="2000" dirty="0"/>
              <a:t>女 </a:t>
            </a:r>
            <a:r>
              <a:rPr lang="zh-CN" altLang="en-US" sz="2000" dirty="0" smtClean="0"/>
              <a:t>的方式不尽相同 </a:t>
            </a:r>
            <a:r>
              <a:rPr lang="zh-CN" altLang="en-US" sz="2000" dirty="0"/>
              <a:t>， 但希望子女一生平安幸福是他们 共同的期待。父母不仅赋予</a:t>
            </a:r>
            <a:r>
              <a:rPr lang="zh-CN" altLang="en-US" sz="2000" dirty="0" smtClean="0"/>
              <a:t>我们生命</a:t>
            </a:r>
            <a:r>
              <a:rPr lang="zh-CN" altLang="en-US" sz="2000" dirty="0"/>
              <a:t>，还含辛茹苦地养育我们</a:t>
            </a:r>
            <a:r>
              <a:rPr lang="zh-CN" altLang="en-US" sz="2000" dirty="0" smtClean="0"/>
              <a:t>成人</a:t>
            </a:r>
            <a:r>
              <a:rPr lang="zh-CN" altLang="en-US" sz="2000" dirty="0"/>
              <a:t>，这份恩情我们应该永远</a:t>
            </a:r>
            <a:r>
              <a:rPr lang="zh-CN" altLang="en-US" sz="2000" dirty="0" smtClean="0"/>
              <a:t>铭记于</a:t>
            </a:r>
            <a:r>
              <a:rPr lang="zh-CN" altLang="en-US" sz="2000" dirty="0"/>
              <a:t>心。</a:t>
            </a:r>
          </a:p>
        </p:txBody>
      </p:sp>
      <p:pic>
        <p:nvPicPr>
          <p:cNvPr id="24580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7375" y="1938338"/>
            <a:ext cx="3500438" cy="331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1" name="组合 6147"/>
          <p:cNvGrpSpPr>
            <a:grpSpLocks/>
          </p:cNvGrpSpPr>
          <p:nvPr/>
        </p:nvGrpSpPr>
        <p:grpSpPr bwMode="auto">
          <a:xfrm>
            <a:off x="325438" y="334963"/>
            <a:ext cx="3987800" cy="798512"/>
            <a:chOff x="0" y="0"/>
            <a:chExt cx="6282" cy="1256"/>
          </a:xfrm>
        </p:grpSpPr>
        <p:sp>
          <p:nvSpPr>
            <p:cNvPr id="25605" name="矩形 7"/>
            <p:cNvSpPr>
              <a:spLocks/>
            </p:cNvSpPr>
            <p:nvPr/>
          </p:nvSpPr>
          <p:spPr bwMode="auto">
            <a:xfrm>
              <a:off x="882" y="0"/>
              <a:ext cx="2634" cy="1200"/>
            </a:xfrm>
            <a:custGeom>
              <a:avLst/>
              <a:gdLst>
                <a:gd name="T0" fmla="*/ 0 w 2520280"/>
                <a:gd name="T1" fmla="*/ 0 h 1872208"/>
                <a:gd name="T2" fmla="*/ 0 w 2520280"/>
                <a:gd name="T3" fmla="*/ 0 h 1872208"/>
                <a:gd name="T4" fmla="*/ 0 w 2520280"/>
                <a:gd name="T5" fmla="*/ 0 h 1872208"/>
                <a:gd name="T6" fmla="*/ 0 w 2520280"/>
                <a:gd name="T7" fmla="*/ 0 h 1872208"/>
                <a:gd name="T8" fmla="*/ 0 w 2520280"/>
                <a:gd name="T9" fmla="*/ 0 h 1872208"/>
                <a:gd name="T10" fmla="*/ 0 w 2520280"/>
                <a:gd name="T11" fmla="*/ 0 h 187220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20280"/>
                <a:gd name="T19" fmla="*/ 0 h 1872208"/>
                <a:gd name="T20" fmla="*/ 2520280 w 2520280"/>
                <a:gd name="T21" fmla="*/ 1872208 h 187220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06" name="任意多边形 16"/>
            <p:cNvSpPr>
              <a:spLocks/>
            </p:cNvSpPr>
            <p:nvPr/>
          </p:nvSpPr>
          <p:spPr bwMode="auto">
            <a:xfrm>
              <a:off x="0" y="454"/>
              <a:ext cx="826" cy="760"/>
            </a:xfrm>
            <a:custGeom>
              <a:avLst/>
              <a:gdLst>
                <a:gd name="T0" fmla="*/ 0 w 696310"/>
                <a:gd name="T1" fmla="*/ 0 h 696310"/>
                <a:gd name="T2" fmla="*/ 0 w 696310"/>
                <a:gd name="T3" fmla="*/ 0 h 696310"/>
                <a:gd name="T4" fmla="*/ 0 w 696310"/>
                <a:gd name="T5" fmla="*/ 0 h 696310"/>
                <a:gd name="T6" fmla="*/ 0 w 696310"/>
                <a:gd name="T7" fmla="*/ 0 h 696310"/>
                <a:gd name="T8" fmla="*/ 0 w 696310"/>
                <a:gd name="T9" fmla="*/ 0 h 696310"/>
                <a:gd name="T10" fmla="*/ 0 w 696310"/>
                <a:gd name="T11" fmla="*/ 0 h 696310"/>
                <a:gd name="T12" fmla="*/ 0 w 696310"/>
                <a:gd name="T13" fmla="*/ 0 h 6963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6310"/>
                <a:gd name="T22" fmla="*/ 0 h 696310"/>
                <a:gd name="T23" fmla="*/ 696310 w 696310"/>
                <a:gd name="T24" fmla="*/ 696310 h 6963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07" name="矩形 17"/>
            <p:cNvSpPr>
              <a:spLocks noChangeArrowheads="1"/>
            </p:cNvSpPr>
            <p:nvPr/>
          </p:nvSpPr>
          <p:spPr bwMode="auto"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0" tIns="215900" rIns="179705" bIns="0" anchor="ctr"/>
            <a:lstStyle/>
            <a:p>
              <a:pPr algn="ctr"/>
              <a:endParaRPr lang="zh-CN" altLang="en-US" sz="400">
                <a:solidFill>
                  <a:srgbClr val="FFFFFF"/>
                </a:solidFill>
              </a:endParaRPr>
            </a:p>
          </p:txBody>
        </p:sp>
        <p:sp>
          <p:nvSpPr>
            <p:cNvPr id="2" name="文本框 6151"/>
            <p:cNvSpPr txBox="1">
              <a:spLocks noChangeArrowheads="1"/>
            </p:cNvSpPr>
            <p:nvPr/>
          </p:nvSpPr>
          <p:spPr bwMode="auto">
            <a:xfrm>
              <a:off x="878" y="432"/>
              <a:ext cx="5404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chemeClr val="accent2">
                      <a:lumMod val="75000"/>
                    </a:schemeClr>
                  </a:solidFill>
                </a:rPr>
                <a:t>长大的我，和谐的家</a:t>
              </a:r>
            </a:p>
          </p:txBody>
        </p:sp>
      </p:grpSp>
      <p:sp>
        <p:nvSpPr>
          <p:cNvPr id="25602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2063750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/>
                <a:cs typeface="方正姚体"/>
              </a:rPr>
              <a:t>学海导航</a:t>
            </a:r>
            <a:endParaRPr lang="en-US" altLang="zh-CN" sz="2000" b="1">
              <a:solidFill>
                <a:srgbClr val="006666"/>
              </a:solidFill>
              <a:ea typeface="方正姚体"/>
              <a:cs typeface="方正姚体"/>
            </a:endParaRPr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1476375" y="1308100"/>
            <a:ext cx="6076950" cy="26765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r>
              <a:rPr lang="zh-CN" altLang="en-US" dirty="0" smtClean="0"/>
              <a:t>       孝敬</a:t>
            </a:r>
            <a:r>
              <a:rPr lang="zh-CN" altLang="en-US" dirty="0"/>
              <a:t>父母长辈是中华民族 的传统美德，也是社会的基本道德要求。对于未成年人而言，孝敬父母主要表现为对父母的体谅、关心，尽可能帮助</a:t>
            </a:r>
            <a:r>
              <a:rPr lang="zh-CN" altLang="en-US" dirty="0" smtClean="0"/>
              <a:t>父母</a:t>
            </a:r>
            <a:r>
              <a:rPr lang="zh-CN" altLang="en-US" dirty="0"/>
              <a:t>，为他们分忧；积极上进，让父母放心。当我们长大 成人之后，就要承担赡养扶助父母的义务。这不仅是道 德要求，也是法律规定。</a:t>
            </a:r>
          </a:p>
        </p:txBody>
      </p:sp>
      <p:pic>
        <p:nvPicPr>
          <p:cNvPr id="25604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60575" y="4724400"/>
            <a:ext cx="4906963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5" name="组合 6147"/>
          <p:cNvGrpSpPr>
            <a:grpSpLocks/>
          </p:cNvGrpSpPr>
          <p:nvPr/>
        </p:nvGrpSpPr>
        <p:grpSpPr bwMode="auto">
          <a:xfrm>
            <a:off x="325438" y="334963"/>
            <a:ext cx="3987800" cy="1228725"/>
            <a:chOff x="0" y="0"/>
            <a:chExt cx="6282" cy="1936"/>
          </a:xfrm>
        </p:grpSpPr>
        <p:sp>
          <p:nvSpPr>
            <p:cNvPr id="26629" name="矩形 7"/>
            <p:cNvSpPr>
              <a:spLocks/>
            </p:cNvSpPr>
            <p:nvPr/>
          </p:nvSpPr>
          <p:spPr bwMode="auto">
            <a:xfrm>
              <a:off x="882" y="0"/>
              <a:ext cx="2634" cy="1200"/>
            </a:xfrm>
            <a:custGeom>
              <a:avLst/>
              <a:gdLst>
                <a:gd name="T0" fmla="*/ 0 w 2520280"/>
                <a:gd name="T1" fmla="*/ 0 h 1872208"/>
                <a:gd name="T2" fmla="*/ 0 w 2520280"/>
                <a:gd name="T3" fmla="*/ 0 h 1872208"/>
                <a:gd name="T4" fmla="*/ 0 w 2520280"/>
                <a:gd name="T5" fmla="*/ 0 h 1872208"/>
                <a:gd name="T6" fmla="*/ 0 w 2520280"/>
                <a:gd name="T7" fmla="*/ 0 h 1872208"/>
                <a:gd name="T8" fmla="*/ 0 w 2520280"/>
                <a:gd name="T9" fmla="*/ 0 h 1872208"/>
                <a:gd name="T10" fmla="*/ 0 w 2520280"/>
                <a:gd name="T11" fmla="*/ 0 h 187220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20280"/>
                <a:gd name="T19" fmla="*/ 0 h 1872208"/>
                <a:gd name="T20" fmla="*/ 2520280 w 2520280"/>
                <a:gd name="T21" fmla="*/ 1872208 h 187220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0" name="任意多边形 16"/>
            <p:cNvSpPr>
              <a:spLocks/>
            </p:cNvSpPr>
            <p:nvPr/>
          </p:nvSpPr>
          <p:spPr bwMode="auto">
            <a:xfrm>
              <a:off x="0" y="454"/>
              <a:ext cx="826" cy="760"/>
            </a:xfrm>
            <a:custGeom>
              <a:avLst/>
              <a:gdLst>
                <a:gd name="T0" fmla="*/ 0 w 696310"/>
                <a:gd name="T1" fmla="*/ 0 h 696310"/>
                <a:gd name="T2" fmla="*/ 0 w 696310"/>
                <a:gd name="T3" fmla="*/ 0 h 696310"/>
                <a:gd name="T4" fmla="*/ 0 w 696310"/>
                <a:gd name="T5" fmla="*/ 0 h 696310"/>
                <a:gd name="T6" fmla="*/ 0 w 696310"/>
                <a:gd name="T7" fmla="*/ 0 h 696310"/>
                <a:gd name="T8" fmla="*/ 0 w 696310"/>
                <a:gd name="T9" fmla="*/ 0 h 696310"/>
                <a:gd name="T10" fmla="*/ 0 w 696310"/>
                <a:gd name="T11" fmla="*/ 0 h 696310"/>
                <a:gd name="T12" fmla="*/ 0 w 696310"/>
                <a:gd name="T13" fmla="*/ 0 h 6963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6310"/>
                <a:gd name="T22" fmla="*/ 0 h 696310"/>
                <a:gd name="T23" fmla="*/ 696310 w 696310"/>
                <a:gd name="T24" fmla="*/ 696310 h 6963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1" name="矩形 17"/>
            <p:cNvSpPr>
              <a:spLocks noChangeArrowheads="1"/>
            </p:cNvSpPr>
            <p:nvPr/>
          </p:nvSpPr>
          <p:spPr bwMode="auto"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0" tIns="215900" rIns="179705" bIns="0" anchor="ctr"/>
            <a:lstStyle/>
            <a:p>
              <a:pPr algn="ctr"/>
              <a:endParaRPr lang="zh-CN" altLang="en-US" sz="400">
                <a:solidFill>
                  <a:srgbClr val="FFFFFF"/>
                </a:solidFill>
              </a:endParaRPr>
            </a:p>
          </p:txBody>
        </p:sp>
        <p:sp>
          <p:nvSpPr>
            <p:cNvPr id="2" name="文本框 6151"/>
            <p:cNvSpPr txBox="1">
              <a:spLocks noChangeArrowheads="1"/>
            </p:cNvSpPr>
            <p:nvPr/>
          </p:nvSpPr>
          <p:spPr bwMode="auto">
            <a:xfrm>
              <a:off x="878" y="433"/>
              <a:ext cx="5404" cy="1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chemeClr val="accent2">
                      <a:lumMod val="75000"/>
                    </a:schemeClr>
                  </a:solidFill>
                </a:rPr>
                <a:t>长大的我，和谐的家</a:t>
              </a:r>
            </a:p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z="28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</p:grpSp>
      <p:sp>
        <p:nvSpPr>
          <p:cNvPr id="26626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2063750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/>
                <a:cs typeface="方正姚体"/>
              </a:rPr>
              <a:t>学海导航</a:t>
            </a:r>
            <a:endParaRPr lang="en-US" altLang="zh-CN" sz="2000" b="1">
              <a:solidFill>
                <a:srgbClr val="006666"/>
              </a:solidFill>
              <a:ea typeface="方正姚体"/>
              <a:cs typeface="方正姚体"/>
            </a:endParaRPr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488950" y="1989138"/>
            <a:ext cx="3816350" cy="37846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r>
              <a:rPr lang="zh-CN" altLang="en-US" sz="2000" dirty="0" smtClean="0"/>
              <a:t>       我国</a:t>
            </a:r>
            <a:r>
              <a:rPr lang="zh-CN" altLang="en-US" sz="2000" dirty="0"/>
              <a:t>法律对家庭关系、家庭生活给予保护，规定</a:t>
            </a:r>
            <a:r>
              <a:rPr lang="zh-CN" altLang="en-US" sz="2000" dirty="0" smtClean="0"/>
              <a:t>了父母</a:t>
            </a:r>
            <a:r>
              <a:rPr lang="zh-CN" altLang="en-US" sz="2000" dirty="0"/>
              <a:t>对未成年子女的抚养教育义务，成年子女对父母</a:t>
            </a:r>
            <a:r>
              <a:rPr lang="zh-CN" altLang="en-US" sz="2000" dirty="0" smtClean="0"/>
              <a:t>的赡养</a:t>
            </a:r>
            <a:r>
              <a:rPr lang="zh-CN" altLang="en-US" sz="2000" dirty="0"/>
              <a:t>扶助义务，家庭成员对老年人要关心照料，禁止</a:t>
            </a:r>
            <a:r>
              <a:rPr lang="zh-CN" altLang="en-US" sz="2000" dirty="0" smtClean="0"/>
              <a:t>任何</a:t>
            </a:r>
            <a:r>
              <a:rPr lang="zh-CN" altLang="en-US" sz="2000" dirty="0"/>
              <a:t>形式的家庭暴力，等等。在家庭生活中如违反了有关 法律规定，要承担一定的法律责任</a:t>
            </a:r>
            <a:r>
              <a:rPr lang="zh-CN" altLang="en-US" sz="2000" dirty="0" smtClean="0"/>
              <a:t>。</a:t>
            </a:r>
            <a:endParaRPr lang="en-US" altLang="zh-CN" sz="2000" dirty="0" smtClean="0"/>
          </a:p>
          <a:p>
            <a:pPr eaLnBrk="0" hangingPunct="0">
              <a:defRPr/>
            </a:pPr>
            <a:r>
              <a:rPr lang="zh-CN" altLang="en-US" sz="2000" dirty="0" smtClean="0"/>
              <a:t>       有</a:t>
            </a:r>
            <a:r>
              <a:rPr lang="zh-CN" altLang="en-US" sz="2000" dirty="0"/>
              <a:t>美好道德的滋养，有国家法律的保护，我们与</a:t>
            </a:r>
            <a:r>
              <a:rPr lang="zh-CN" altLang="en-US" sz="2000" dirty="0" smtClean="0"/>
              <a:t>家庭</a:t>
            </a:r>
            <a:r>
              <a:rPr lang="zh-CN" altLang="en-US" sz="2000" dirty="0"/>
              <a:t>成员互敬互爱，共同努力，必将营造一个幸福和谐</a:t>
            </a:r>
            <a:r>
              <a:rPr lang="zh-CN" altLang="en-US" sz="2000" dirty="0" smtClean="0"/>
              <a:t>的家庭</a:t>
            </a:r>
            <a:r>
              <a:rPr lang="zh-CN" altLang="en-US" sz="2000" dirty="0"/>
              <a:t>。</a:t>
            </a:r>
          </a:p>
        </p:txBody>
      </p:sp>
      <p:pic>
        <p:nvPicPr>
          <p:cNvPr id="26628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64163" y="1773238"/>
            <a:ext cx="3114675" cy="379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7B7"/>
      </a:accent6>
      <a:hlink>
        <a:srgbClr val="FF5050"/>
      </a:hlink>
      <a:folHlink>
        <a:srgbClr val="FF99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5479</Words>
  <Application/>
  <PresentationFormat>全屏显示(4:3)</PresentationFormat>
  <Paragraphs>187</Paragraphs>
  <Slides>39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15</vt:i4>
      </vt:variant>
      <vt:variant>
        <vt:lpstr>幻灯片标题</vt:lpstr>
      </vt:variant>
      <vt:variant>
        <vt:i4>39</vt:i4>
      </vt:variant>
    </vt:vector>
  </HeadingPairs>
  <TitlesOfParts>
    <vt:vector size="63" baseType="lpstr">
      <vt:lpstr>Arial</vt:lpstr>
      <vt:lpstr>宋体</vt:lpstr>
      <vt:lpstr>微软雅黑</vt:lpstr>
      <vt:lpstr>Calibri</vt:lpstr>
      <vt:lpstr>隶书</vt:lpstr>
      <vt:lpstr>Times New Roman</vt:lpstr>
      <vt:lpstr>方正姚体</vt:lpstr>
      <vt:lpstr>+mn-ea</vt:lpstr>
      <vt:lpstr>楷体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Microsoft</cp:lastModifiedBy>
  <cp:revision/>
  <dcterms:created xsi:type="dcterms:W3CDTF">2015-07-09T08:14:00Z</dcterms:created>
  <dcterms:modified xsi:type="dcterms:W3CDTF">2017-06-27T12:41:51Z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