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7" r:id="rId3"/>
    <p:sldId id="331" r:id="rId4"/>
    <p:sldId id="329" r:id="rId5"/>
    <p:sldId id="333" r:id="rId6"/>
    <p:sldId id="346" r:id="rId7"/>
    <p:sldId id="345" r:id="rId9"/>
    <p:sldId id="334" r:id="rId10"/>
    <p:sldId id="335" r:id="rId11"/>
    <p:sldId id="336" r:id="rId12"/>
    <p:sldId id="338" r:id="rId13"/>
    <p:sldId id="341" r:id="rId14"/>
    <p:sldId id="342" r:id="rId15"/>
    <p:sldId id="339" r:id="rId16"/>
    <p:sldId id="34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幼圆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6600"/>
    <a:srgbClr val="6EAA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846" y="432"/>
      </p:cViewPr>
      <p:guideLst>
        <p:guide orient="horz" pos="212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097" descr="3546576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75" y="0"/>
            <a:ext cx="9197975" cy="692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67625" y="333375"/>
            <a:ext cx="12969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bg1"/>
                </a:solidFill>
                <a:ea typeface="幼圆"/>
              </a:rPr>
              <a:t>爱</a:t>
            </a:r>
            <a:endParaRPr lang="zh-CN" altLang="en-US">
              <a:solidFill>
                <a:schemeClr val="bg1"/>
              </a:solidFill>
              <a:ea typeface="幼圆"/>
            </a:endParaRPr>
          </a:p>
        </p:txBody>
      </p:sp>
      <p:sp>
        <p:nvSpPr>
          <p:cNvPr id="2" name="标题 1"/>
          <p:cNvSpPr/>
          <p:nvPr/>
        </p:nvSpPr>
        <p:spPr bwMode="auto">
          <a:xfrm>
            <a:off x="2476500" y="3482975"/>
            <a:ext cx="4210050" cy="1581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defTabSz="685800">
              <a:lnSpc>
                <a:spcPct val="110000"/>
              </a:lnSpc>
            </a:pPr>
            <a:r>
              <a:rPr lang="zh-CN" altLang="en-US" sz="4400">
                <a:solidFill>
                  <a:schemeClr val="bg1"/>
                </a:solidFill>
                <a:latin typeface="Trebuchet MS" panose="020B0603020202020204" pitchFamily="34" charset="0"/>
                <a:ea typeface="方正姚体"/>
                <a:cs typeface="方正姚体"/>
              </a:rPr>
              <a:t> </a:t>
            </a:r>
            <a:r>
              <a:rPr lang="zh-CN" altLang="en-US" sz="4400">
                <a:solidFill>
                  <a:srgbClr val="FF6600"/>
                </a:solidFill>
                <a:latin typeface="Trebuchet MS" panose="020B0603020202020204" pitchFamily="34" charset="0"/>
                <a:ea typeface="方正姚体"/>
                <a:cs typeface="方正姚体"/>
              </a:rPr>
              <a:t>化解“爱的冲突”</a:t>
            </a:r>
            <a:endParaRPr lang="zh-CN" altLang="en-US" sz="440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ooopen_sy_120952868872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2173737" y="2700668"/>
            <a:ext cx="4551754" cy="3284909"/>
          </a:xfrm>
          <a:effectLst>
            <a:softEdge rad="112500"/>
          </a:effectLst>
        </p:spPr>
      </p:pic>
      <p:sp>
        <p:nvSpPr>
          <p:cNvPr id="25602" name="标题 1"/>
          <p:cNvSpPr txBox="1"/>
          <p:nvPr/>
        </p:nvSpPr>
        <p:spPr bwMode="auto"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defTabSz="685800" eaLnBrk="0" hangingPunct="0">
              <a:lnSpc>
                <a:spcPct val="90000"/>
              </a:lnSpc>
            </a:pPr>
            <a:r>
              <a:rPr lang="zh-CN" altLang="en-US" sz="2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爱的理解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2762536" y="1379759"/>
            <a:ext cx="3618928" cy="92750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eaLnBrk="0" hangingPunct="0">
              <a:defRPr/>
            </a:pPr>
            <a:r>
              <a:rPr lang="zh-CN" altLang="en-US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理解</a:t>
            </a:r>
            <a:r>
              <a:rPr lang="en-US" altLang="zh-CN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lang="zh-CN" altLang="en-US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沟通</a:t>
            </a:r>
            <a:endParaRPr lang="zh-CN" altLang="en-US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/>
        </p:nvSpPr>
        <p:spPr bwMode="auto">
          <a:xfrm>
            <a:off x="488950" y="2030413"/>
            <a:ext cx="8134350" cy="3636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35280" indent="-271780" algn="just" defTabSz="685800" eaLnBrk="0" hangingPunct="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1500" b="1">
                <a:solidFill>
                  <a:srgbClr val="6EAA2E"/>
                </a:solidFill>
                <a:latin typeface="幼圆"/>
                <a:ea typeface="幼圆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下列几项你做到了吗？做到了打√，没做到打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×。</a:t>
            </a:r>
            <a:endParaRPr lang="zh-CN" altLang="en-US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335280" indent="-271780" algn="just" defTabSz="685800" eaLnBrk="0" hangingPunct="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en-US" altLang="zh-CN" sz="2400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时刻记住父母的良苦用心，发生矛盾时不闹对立</a:t>
            </a:r>
            <a:r>
              <a:rPr lang="zh-CN" altLang="en-US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（）</a:t>
            </a:r>
            <a:endParaRPr lang="zh-CN" altLang="zh-CN" sz="24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2.经常与父母谈心，让他们了解自己的学校生活</a:t>
            </a:r>
            <a:r>
              <a:rPr lang="zh-CN" altLang="en-US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（）</a:t>
            </a:r>
            <a:endParaRPr lang="zh-CN" altLang="zh-CN" sz="24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en-US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做了错事主动检讨，不逃避责任 </a:t>
            </a:r>
            <a:r>
              <a:rPr lang="zh-CN" altLang="en-US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（）</a:t>
            </a:r>
            <a:endParaRPr lang="en-US" altLang="zh-CN" sz="24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en-US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对父母作出承诺说到做到，在父母面前建立信用</a:t>
            </a:r>
            <a:r>
              <a:rPr lang="zh-CN" altLang="en-US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（）</a:t>
            </a:r>
            <a:endParaRPr lang="zh-CN" altLang="zh-CN" sz="24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en-US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.了解父母的工作，体谅他们的难处和面对的压力</a:t>
            </a:r>
            <a:r>
              <a:rPr lang="zh-CN" altLang="en-US" sz="2400" b="1">
                <a:solidFill>
                  <a:srgbClr val="6EAA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（）</a:t>
            </a:r>
            <a:endParaRPr lang="zh-CN" altLang="zh-CN" sz="24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zh-CN" altLang="zh-CN" sz="1500" b="1">
              <a:solidFill>
                <a:srgbClr val="6EAA2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35280" indent="-271780" algn="just" defTabSz="685800" eaLnBrk="0" hangingPunct="0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endParaRPr lang="zh-CN" altLang="en-US" sz="2800">
              <a:solidFill>
                <a:srgbClr val="6EAA2E"/>
              </a:solidFill>
              <a:latin typeface="幼圆"/>
              <a:ea typeface="幼圆"/>
            </a:endParaRPr>
          </a:p>
        </p:txBody>
      </p:sp>
      <p:sp>
        <p:nvSpPr>
          <p:cNvPr id="26626" name="标题 1"/>
          <p:cNvSpPr txBox="1"/>
          <p:nvPr/>
        </p:nvSpPr>
        <p:spPr bwMode="auto">
          <a:xfrm>
            <a:off x="2967038" y="787400"/>
            <a:ext cx="3454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defTabSz="685800" eaLnBrk="0" hangingPunct="0"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我们为父母做过什么？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4"/>
          <p:cNvSpPr txBox="1"/>
          <p:nvPr/>
        </p:nvSpPr>
        <p:spPr bwMode="auto">
          <a:xfrm>
            <a:off x="379413" y="196850"/>
            <a:ext cx="8291512" cy="700088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defTabSz="685800" eaLnBrk="0" hangingPunct="0">
              <a:lnSpc>
                <a:spcPct val="9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爱的回报</a:t>
            </a:r>
            <a:endParaRPr lang="zh-CN" altLang="en-US" sz="2400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>
                <a:latin typeface="+mj-ea"/>
                <a:ea typeface="+mj-ea"/>
              </a:rPr>
              <a:t>爱的回报</a:t>
            </a:r>
            <a:endParaRPr lang="zh-CN" altLang="zh-CN" dirty="0">
              <a:latin typeface="+mj-ea"/>
              <a:ea typeface="+mj-ea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833438" y="2090738"/>
            <a:ext cx="7194550" cy="454342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smtClean="0">
                <a:latin typeface="幼圆"/>
                <a:ea typeface="幼圆"/>
              </a:rPr>
              <a:t>亲爱的爸爸妈妈：</a:t>
            </a:r>
            <a:endParaRPr lang="zh-CN" altLang="en-US" sz="2800" b="1" smtClean="0">
              <a:latin typeface="幼圆"/>
              <a:ea typeface="幼圆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smtClean="0">
                <a:latin typeface="幼圆"/>
                <a:ea typeface="幼圆"/>
              </a:rPr>
              <a:t>    你们好！此刻提笔有好多话要对你们说。感谢你们把我们带到这个世界上来，感谢你们的养育之恩。我以前不懂事，老惹你们生气，让你们担心。为此，我感到深深的惭愧。在今后我会：</a:t>
            </a:r>
            <a:endParaRPr lang="en-US" altLang="zh-CN" sz="2800" b="1" smtClean="0">
              <a:latin typeface="幼圆"/>
              <a:ea typeface="幼圆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9550" y="5018088"/>
            <a:ext cx="3933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063625" y="5572125"/>
            <a:ext cx="6878638" cy="206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052513" y="6145213"/>
            <a:ext cx="6858000" cy="11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TextBox 26"/>
          <p:cNvSpPr txBox="1">
            <a:spLocks noChangeArrowheads="1"/>
          </p:cNvSpPr>
          <p:nvPr/>
        </p:nvSpPr>
        <p:spPr bwMode="auto">
          <a:xfrm>
            <a:off x="2700338" y="1350963"/>
            <a:ext cx="4210050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幼圆"/>
                <a:ea typeface="幼圆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幼圆"/>
                <a:ea typeface="幼圆"/>
              </a:rPr>
              <a:t>给爸爸妈妈的一封信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smtClean="0"/>
              <a:t>爱的回报</a:t>
            </a:r>
            <a:endParaRPr lang="zh-CN" altLang="en-US" sz="2800" smtClean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9588" y="2605088"/>
            <a:ext cx="4062412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从现在起做一个孝顺父母的人！让我们与父母心连着心，带着理解和沟通的翅膀，化解“爱的冲突”，让爱天天住我家！</a:t>
            </a:r>
            <a:endParaRPr lang="zh-CN" altLang="en-US" sz="24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6" name="图片 7" descr="2457331_093907589000_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49813" y="2211388"/>
            <a:ext cx="38830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9698" name="内容占位符 3" descr="2010110606550808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358313" cy="6858000"/>
          </a:xfrm>
        </p:spPr>
      </p:pic>
      <p:sp>
        <p:nvSpPr>
          <p:cNvPr id="5" name="矩形 4"/>
          <p:cNvSpPr/>
          <p:nvPr/>
        </p:nvSpPr>
        <p:spPr>
          <a:xfrm>
            <a:off x="2097328" y="2828835"/>
            <a:ext cx="494934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幼圆" panose="02010509060101010101" pitchFamily="49" charset="-122"/>
                <a:cs typeface="+mn-cs"/>
              </a:rPr>
              <a:t>谢谢</a:t>
            </a:r>
            <a:endParaRPr lang="zh-CN" altLang="en-US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WordArt 3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16573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9525">
                <a:noFill/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808163" y="1828800"/>
            <a:ext cx="5251450" cy="868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defTabSz="685800" eaLnBrk="0" hangingPunct="0">
              <a:lnSpc>
                <a:spcPct val="90000"/>
              </a:lnSpc>
              <a:defRPr/>
            </a:pP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在成长过程中：</a:t>
            </a:r>
            <a:endParaRPr lang="en-US" altLang="zh-CN" sz="2800" b="1" dirty="0" smtClean="0">
              <a:solidFill>
                <a:schemeClr val="accent1"/>
              </a:solidFill>
              <a:latin typeface="+mj-ea"/>
              <a:ea typeface="+mj-ea"/>
              <a:cs typeface="+mj-cs"/>
            </a:endParaRPr>
          </a:p>
          <a:p>
            <a:pPr defTabSz="685800" eaLnBrk="0" hangingPunct="0">
              <a:lnSpc>
                <a:spcPct val="90000"/>
              </a:lnSpc>
              <a:defRPr/>
            </a:pP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       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父母为你做过哪些事情？</a:t>
            </a:r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  <a:cs typeface="+mj-cs"/>
            </a:endParaRPr>
          </a:p>
        </p:txBody>
      </p:sp>
      <p:grpSp>
        <p:nvGrpSpPr>
          <p:cNvPr id="18435" name="Group 7"/>
          <p:cNvGrpSpPr>
            <a:grpSpLocks noChangeAspect="1"/>
          </p:cNvGrpSpPr>
          <p:nvPr/>
        </p:nvGrpSpPr>
        <p:grpSpPr bwMode="auto">
          <a:xfrm>
            <a:off x="17463" y="3284538"/>
            <a:ext cx="9126537" cy="3192462"/>
            <a:chOff x="-11" y="-7"/>
            <a:chExt cx="5749" cy="931"/>
          </a:xfrm>
        </p:grpSpPr>
        <p:pic>
          <p:nvPicPr>
            <p:cNvPr id="13318" name="Picture 8" descr="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11" y="-7"/>
              <a:ext cx="1418" cy="914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</p:pic>
        <p:pic>
          <p:nvPicPr>
            <p:cNvPr id="13319" name="Picture 9" descr="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6" y="0"/>
              <a:ext cx="1633" cy="924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</p:pic>
        <p:pic>
          <p:nvPicPr>
            <p:cNvPr id="13320" name="Picture 10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13" y="11"/>
              <a:ext cx="1542" cy="890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</p:pic>
        <p:pic>
          <p:nvPicPr>
            <p:cNvPr id="13321" name="Picture 11" descr="xi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42" y="0"/>
              <a:ext cx="1496" cy="890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</p:pic>
      </p:grpSp>
      <p:sp>
        <p:nvSpPr>
          <p:cNvPr id="1843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爱的回忆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自我介绍</a:t>
            </a:r>
            <a:endParaRPr lang="zh-CN" altLang="en-US" smtClean="0"/>
          </a:p>
        </p:txBody>
      </p:sp>
      <p:pic>
        <p:nvPicPr>
          <p:cNvPr id="2052" name="Picture 4" descr="http://ent.k618.cn/gdxw/201608/W02016080452795488747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602495">
            <a:off x="2394011" y="1268615"/>
            <a:ext cx="4355976" cy="31068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2057400" y="4848225"/>
            <a:ext cx="5033963" cy="177641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</a:rPr>
              <a:t>       </a:t>
            </a:r>
            <a:r>
              <a:rPr lang="zh-CN" altLang="zh-CN" sz="2000" b="1" dirty="0">
                <a:latin typeface="+mn-ea"/>
              </a:rPr>
              <a:t>大家好，我叫方朵朵，也是一名初中生，来自一个三口之家。</a:t>
            </a:r>
            <a:r>
              <a:rPr lang="zh-CN" altLang="en-US" sz="2000" b="1" dirty="0">
                <a:latin typeface="+mn-ea"/>
              </a:rPr>
              <a:t>小时候，我们家总是充满欢声笑语，爸爸妈妈很爱我，我觉得自己很幸福。</a:t>
            </a:r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nt.k618.cn/gdxw/201608/W02016080452795488747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51578" y="1371588"/>
            <a:ext cx="3674794" cy="2764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0482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爱的冲突</a:t>
            </a:r>
            <a:endParaRPr lang="zh-CN" altLang="en-US" smtClean="0"/>
          </a:p>
        </p:txBody>
      </p:sp>
      <p:sp>
        <p:nvSpPr>
          <p:cNvPr id="5" name="圆角矩形标注 4"/>
          <p:cNvSpPr/>
          <p:nvPr/>
        </p:nvSpPr>
        <p:spPr>
          <a:xfrm>
            <a:off x="2138363" y="4433888"/>
            <a:ext cx="5262562" cy="2254250"/>
          </a:xfrm>
          <a:prstGeom prst="wedgeRoundRectCallout">
            <a:avLst>
              <a:gd name="adj1" fmla="val 26699"/>
              <a:gd name="adj2" fmla="val -6563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92D050"/>
                </a:solidFill>
                <a:latin typeface="+mj-ea"/>
                <a:ea typeface="+mj-ea"/>
                <a:sym typeface="+mn-ea"/>
              </a:rPr>
              <a:t>       哎！真怀恋小时候和睦的家庭氛围。不知为什么？自从进入初中后，我和父母总因一些小事发生冲突。我觉得爸爸妈妈不爱我了！</a:t>
            </a:r>
            <a:endParaRPr lang="zh-CN" altLang="en-US" sz="2400" b="1" dirty="0">
              <a:solidFill>
                <a:srgbClr val="92D05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我和父母</a:t>
            </a:r>
            <a:b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b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altLang="zh-CN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爱的冲突</a:t>
            </a:r>
            <a:r>
              <a:rPr lang="en-US" altLang="zh-CN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endParaRPr lang="en-US" altLang="zh-CN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 flipH="1" flipV="1">
            <a:off x="6106160" y="4037330"/>
            <a:ext cx="315595" cy="173990"/>
          </a:xfrm>
        </p:spPr>
        <p:txBody>
          <a:bodyPr>
            <a:normAutofit fontScale="25000"/>
          </a:bodyPr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321969" y="4920488"/>
            <a:ext cx="5144891" cy="467211"/>
          </a:xfrm>
        </p:spPr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67180" y="5662930"/>
            <a:ext cx="6009640" cy="286385"/>
          </a:xfrm>
        </p:spPr>
        <p:txBody>
          <a:bodyPr>
            <a:normAutofit fontScale="90000"/>
          </a:bodyPr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思考：</a:t>
            </a:r>
            <a:b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、为什么会产生“爱的冲突”？它带来的影响是什么？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、如何去化解“爱的冲突”？具体该怎么去做？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b="1" dirty="0">
                <a:solidFill>
                  <a:schemeClr val="accent4"/>
                </a:solidFill>
                <a:sym typeface="+mn-ea"/>
              </a:rPr>
              <a:t>   </a:t>
            </a:r>
            <a:br>
              <a:rPr lang="zh-CN" altLang="en-US" b="1" dirty="0">
                <a:solidFill>
                  <a:schemeClr val="accent4"/>
                </a:solidFill>
              </a:rPr>
            </a:br>
            <a:endParaRPr lang="zh-CN" altLang="en-US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2313" y="1484313"/>
            <a:ext cx="947737" cy="546100"/>
          </a:xfrm>
        </p:spPr>
        <p:txBody>
          <a:bodyPr/>
          <a:lstStyle/>
          <a:p>
            <a:pPr marL="335280">
              <a:buFont typeface="Wingdings" panose="05000000000000000000" pitchFamily="2" charset="2"/>
              <a:buNone/>
            </a:pPr>
            <a:r>
              <a:rPr lang="zh-CN" altLang="en-US" sz="2400" b="1" smtClean="0">
                <a:latin typeface="幼圆"/>
                <a:ea typeface="幼圆"/>
              </a:rPr>
              <a:t>我们</a:t>
            </a:r>
            <a:endParaRPr lang="en-US" altLang="zh-CN" sz="2400" smtClean="0">
              <a:latin typeface="幼圆"/>
              <a:ea typeface="幼圆"/>
            </a:endParaRPr>
          </a:p>
          <a:p>
            <a:pPr marL="335280"/>
            <a:endParaRPr lang="zh-CN" altLang="en-US" sz="2400" smtClean="0">
              <a:latin typeface="幼圆"/>
              <a:ea typeface="幼圆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56796" y="5029201"/>
            <a:ext cx="5613179" cy="1477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内容占位符 2"/>
          <p:cNvSpPr txBox="1"/>
          <p:nvPr/>
        </p:nvSpPr>
        <p:spPr bwMode="auto">
          <a:xfrm>
            <a:off x="7610475" y="1517650"/>
            <a:ext cx="927100" cy="53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35280" indent="-271780" algn="just" defTabSz="685800" eaLnBrk="0" hangingPunct="0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6EAA2E"/>
                </a:solidFill>
                <a:latin typeface="幼圆"/>
                <a:ea typeface="幼圆"/>
              </a:rPr>
              <a:t>父母   </a:t>
            </a:r>
            <a:endParaRPr lang="en-US" altLang="zh-CN" sz="2400" b="1">
              <a:solidFill>
                <a:srgbClr val="6EAA2E"/>
              </a:solidFill>
              <a:latin typeface="幼圆"/>
              <a:ea typeface="幼圆"/>
            </a:endParaRPr>
          </a:p>
        </p:txBody>
      </p:sp>
      <p:sp>
        <p:nvSpPr>
          <p:cNvPr id="21508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smtClean="0"/>
              <a:t>爱的冲突</a:t>
            </a:r>
            <a:endParaRPr lang="zh-CN" altLang="en-US" sz="2800" smtClean="0"/>
          </a:p>
        </p:txBody>
      </p:sp>
      <p:sp>
        <p:nvSpPr>
          <p:cNvPr id="10" name="任意多边形 9"/>
          <p:cNvSpPr/>
          <p:nvPr/>
        </p:nvSpPr>
        <p:spPr bwMode="auto">
          <a:xfrm>
            <a:off x="690563" y="1201738"/>
            <a:ext cx="2616200" cy="3409950"/>
          </a:xfrm>
          <a:custGeom>
            <a:avLst/>
            <a:gdLst>
              <a:gd name="connsiteX0" fmla="*/ 0 w 2177677"/>
              <a:gd name="connsiteY0" fmla="*/ 1415490 h 2177677"/>
              <a:gd name="connsiteX1" fmla="*/ 544419 w 2177677"/>
              <a:gd name="connsiteY1" fmla="*/ 1415490 h 2177677"/>
              <a:gd name="connsiteX2" fmla="*/ 544419 w 2177677"/>
              <a:gd name="connsiteY2" fmla="*/ 0 h 2177677"/>
              <a:gd name="connsiteX3" fmla="*/ 1633258 w 2177677"/>
              <a:gd name="connsiteY3" fmla="*/ 0 h 2177677"/>
              <a:gd name="connsiteX4" fmla="*/ 1633258 w 2177677"/>
              <a:gd name="connsiteY4" fmla="*/ 1415490 h 2177677"/>
              <a:gd name="connsiteX5" fmla="*/ 2177677 w 2177677"/>
              <a:gd name="connsiteY5" fmla="*/ 1415490 h 2177677"/>
              <a:gd name="connsiteX6" fmla="*/ 1088839 w 2177677"/>
              <a:gd name="connsiteY6" fmla="*/ 2177677 h 2177677"/>
              <a:gd name="connsiteX7" fmla="*/ 0 w 2177677"/>
              <a:gd name="connsiteY7" fmla="*/ 1415490 h 217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677" h="2177677">
                <a:moveTo>
                  <a:pt x="1415490" y="2177677"/>
                </a:moveTo>
                <a:lnTo>
                  <a:pt x="1415490" y="1633258"/>
                </a:lnTo>
                <a:lnTo>
                  <a:pt x="0" y="1633258"/>
                </a:lnTo>
                <a:lnTo>
                  <a:pt x="0" y="544419"/>
                </a:lnTo>
                <a:lnTo>
                  <a:pt x="1415490" y="544419"/>
                </a:lnTo>
                <a:lnTo>
                  <a:pt x="1415490" y="0"/>
                </a:lnTo>
                <a:lnTo>
                  <a:pt x="2177677" y="1088838"/>
                </a:lnTo>
                <a:lnTo>
                  <a:pt x="1415490" y="217767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57" tIns="589670" rIns="467175" bIns="589671" spcCol="1270" anchor="ctr"/>
          <a:lstStyle/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渐渐成熟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视野开阔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能力增强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有独立性</a:t>
            </a:r>
            <a:endParaRPr lang="zh-CN" altLang="en-US" sz="2200" b="1" dirty="0"/>
          </a:p>
        </p:txBody>
      </p:sp>
      <p:sp>
        <p:nvSpPr>
          <p:cNvPr id="12" name="任意多边形 11"/>
          <p:cNvSpPr/>
          <p:nvPr/>
        </p:nvSpPr>
        <p:spPr bwMode="auto">
          <a:xfrm flipH="1">
            <a:off x="5946775" y="1236663"/>
            <a:ext cx="2581275" cy="3411537"/>
          </a:xfrm>
          <a:custGeom>
            <a:avLst/>
            <a:gdLst>
              <a:gd name="connsiteX0" fmla="*/ 0 w 2177677"/>
              <a:gd name="connsiteY0" fmla="*/ 1415490 h 2177677"/>
              <a:gd name="connsiteX1" fmla="*/ 544419 w 2177677"/>
              <a:gd name="connsiteY1" fmla="*/ 1415490 h 2177677"/>
              <a:gd name="connsiteX2" fmla="*/ 544419 w 2177677"/>
              <a:gd name="connsiteY2" fmla="*/ 0 h 2177677"/>
              <a:gd name="connsiteX3" fmla="*/ 1633258 w 2177677"/>
              <a:gd name="connsiteY3" fmla="*/ 0 h 2177677"/>
              <a:gd name="connsiteX4" fmla="*/ 1633258 w 2177677"/>
              <a:gd name="connsiteY4" fmla="*/ 1415490 h 2177677"/>
              <a:gd name="connsiteX5" fmla="*/ 2177677 w 2177677"/>
              <a:gd name="connsiteY5" fmla="*/ 1415490 h 2177677"/>
              <a:gd name="connsiteX6" fmla="*/ 1088839 w 2177677"/>
              <a:gd name="connsiteY6" fmla="*/ 2177677 h 2177677"/>
              <a:gd name="connsiteX7" fmla="*/ 0 w 2177677"/>
              <a:gd name="connsiteY7" fmla="*/ 1415490 h 217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677" h="2177677">
                <a:moveTo>
                  <a:pt x="1415490" y="2177677"/>
                </a:moveTo>
                <a:lnTo>
                  <a:pt x="1415490" y="1633258"/>
                </a:lnTo>
                <a:lnTo>
                  <a:pt x="0" y="1633258"/>
                </a:lnTo>
                <a:lnTo>
                  <a:pt x="0" y="544419"/>
                </a:lnTo>
                <a:lnTo>
                  <a:pt x="1415490" y="544419"/>
                </a:lnTo>
                <a:lnTo>
                  <a:pt x="1415490" y="0"/>
                </a:lnTo>
                <a:lnTo>
                  <a:pt x="2177677" y="1088838"/>
                </a:lnTo>
                <a:lnTo>
                  <a:pt x="1415490" y="217767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57" tIns="589670" rIns="467175" bIns="589671" spcCol="1270" anchor="ctr"/>
          <a:lstStyle/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过高期待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过多干涉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过分关心</a:t>
            </a:r>
            <a:endParaRPr lang="zh-CN" altLang="en-US" sz="2200" b="1" dirty="0"/>
          </a:p>
          <a:p>
            <a:pPr algn="ctr" defTabSz="113284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2200" b="1" dirty="0"/>
              <a:t>过多指责</a:t>
            </a:r>
            <a:endParaRPr lang="zh-CN" altLang="en-US" sz="2200" b="1" dirty="0"/>
          </a:p>
        </p:txBody>
      </p:sp>
      <p:sp>
        <p:nvSpPr>
          <p:cNvPr id="9" name="圆角矩形 8"/>
          <p:cNvSpPr/>
          <p:nvPr/>
        </p:nvSpPr>
        <p:spPr>
          <a:xfrm>
            <a:off x="3594100" y="2455863"/>
            <a:ext cx="2105025" cy="1095375"/>
          </a:xfrm>
          <a:prstGeom prst="roundRect">
            <a:avLst/>
          </a:prstGeom>
          <a:noFill/>
          <a:ln w="19050">
            <a:solidFill>
              <a:srgbClr val="6EAA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2800" b="1" dirty="0">
                <a:solidFill>
                  <a:srgbClr val="FF0000"/>
                </a:solidFill>
              </a:rPr>
              <a:t>爱的冲突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0" grpId="0" animBg="1"/>
      <p:bldP spid="1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1925" y="1781175"/>
            <a:ext cx="8820150" cy="4292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eaLnBrk="0" hangingPunct="0">
              <a:lnSpc>
                <a:spcPct val="150000"/>
              </a:lnSpc>
              <a:defRPr/>
            </a:pPr>
            <a:r>
              <a:rPr lang="en-US" altLang="zh-CN" b="1" dirty="0" smtClean="0">
                <a:latin typeface="+mj-ea"/>
                <a:ea typeface="+mj-ea"/>
                <a:cs typeface="+mn-cs"/>
              </a:rPr>
              <a:t>       </a:t>
            </a:r>
            <a:r>
              <a:rPr lang="zh-CN" altLang="en-US" b="1" dirty="0" smtClean="0">
                <a:latin typeface="+mj-ea"/>
                <a:ea typeface="+mj-ea"/>
                <a:cs typeface="+mn-cs"/>
              </a:rPr>
              <a:t>孩子</a:t>
            </a:r>
            <a:r>
              <a:rPr lang="zh-CN" altLang="en-US" b="1" dirty="0">
                <a:latin typeface="+mj-ea"/>
                <a:ea typeface="+mj-ea"/>
                <a:cs typeface="+mn-cs"/>
              </a:rPr>
              <a:t>，不知为何，最近我们常常会为一些小事而争吵。今天我们又吵起来了，看着你那样生气把我们赶出门，我的心都揪起来了。孩子，每当与你争吵的时候，我的心都在轻轻颤抖。我一次又一次问自己：是不是到了非吵不可的时候？不这样我还有没有其它的办法？只有当所有的努力都归于失败，孩子，我才会选择这样做</a:t>
            </a:r>
            <a:r>
              <a:rPr lang="en-US" altLang="zh-CN" b="1" dirty="0">
                <a:latin typeface="+mj-ea"/>
                <a:ea typeface="+mj-ea"/>
                <a:cs typeface="+mn-cs"/>
              </a:rPr>
              <a:t>……</a:t>
            </a:r>
            <a:r>
              <a:rPr lang="zh-CN" altLang="en-US" b="1" dirty="0">
                <a:latin typeface="+mj-ea"/>
                <a:ea typeface="+mj-ea"/>
                <a:cs typeface="+mn-cs"/>
              </a:rPr>
              <a:t>每一次骂过你之后，我都要深深地自责。假如惩罚我自身可以使你明白我的用心，孩子，我宁愿自罚，哪怕它将苛烈</a:t>
            </a:r>
            <a:r>
              <a:rPr lang="en-US" altLang="zh-CN" b="1" dirty="0">
                <a:latin typeface="+mj-ea"/>
                <a:ea typeface="+mj-ea"/>
                <a:cs typeface="+mn-cs"/>
              </a:rPr>
              <a:t>10</a:t>
            </a:r>
            <a:r>
              <a:rPr lang="zh-CN" altLang="en-US" b="1" dirty="0">
                <a:latin typeface="+mj-ea"/>
                <a:ea typeface="+mj-ea"/>
                <a:cs typeface="+mn-cs"/>
              </a:rPr>
              <a:t>倍。每争吵一次，我都感到很累，重要的不是身累，而是心累</a:t>
            </a:r>
            <a:r>
              <a:rPr lang="en-US" altLang="zh-CN" b="1" dirty="0" smtClean="0">
                <a:latin typeface="+mj-ea"/>
                <a:ea typeface="+mj-ea"/>
                <a:cs typeface="+mn-cs"/>
              </a:rPr>
              <a:t>……</a:t>
            </a:r>
            <a:endParaRPr lang="en-US" altLang="zh-CN" b="1" dirty="0">
              <a:latin typeface="+mj-ea"/>
              <a:ea typeface="+mj-ea"/>
              <a:cs typeface="+mn-cs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b="1" dirty="0" smtClean="0">
                <a:latin typeface="+mj-ea"/>
                <a:ea typeface="+mj-ea"/>
                <a:cs typeface="+mn-cs"/>
              </a:rPr>
              <a:t>        </a:t>
            </a:r>
            <a:r>
              <a:rPr lang="zh-CN" altLang="en-US" b="1" dirty="0" smtClean="0">
                <a:latin typeface="+mj-ea"/>
                <a:ea typeface="+mj-ea"/>
                <a:cs typeface="+mn-cs"/>
              </a:rPr>
              <a:t>孩子</a:t>
            </a:r>
            <a:r>
              <a:rPr lang="zh-CN" altLang="en-US" b="1" dirty="0">
                <a:latin typeface="+mj-ea"/>
                <a:ea typeface="+mj-ea"/>
                <a:cs typeface="+mn-cs"/>
              </a:rPr>
              <a:t>，听了你的话，我告诉自己不要再管你。其实我又何尝不知道你已经长大了。可是，做父母的这颗心却总是让我无法如此“潇洒”</a:t>
            </a:r>
            <a:r>
              <a:rPr lang="en-US" altLang="zh-CN" b="1" dirty="0">
                <a:latin typeface="+mj-ea"/>
                <a:ea typeface="+mj-ea"/>
                <a:cs typeface="+mn-cs"/>
              </a:rPr>
              <a:t>……</a:t>
            </a:r>
            <a:r>
              <a:rPr lang="zh-CN" altLang="en-US" b="1" dirty="0">
                <a:latin typeface="+mj-ea"/>
                <a:ea typeface="+mj-ea"/>
                <a:cs typeface="+mn-cs"/>
              </a:rPr>
              <a:t>孩子，管你与骂你都是爱，你可懂得？</a:t>
            </a:r>
            <a:endParaRPr lang="zh-CN" altLang="en-US" b="1" dirty="0">
              <a:latin typeface="+mj-ea"/>
              <a:ea typeface="+mj-ea"/>
              <a:cs typeface="+mn-cs"/>
            </a:endParaRPr>
          </a:p>
        </p:txBody>
      </p:sp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2867025" y="1060450"/>
            <a:ext cx="3027363" cy="5762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b="1" kern="10">
                <a:ln w="6600">
                  <a:solidFill>
                    <a:schemeClr val="accent2"/>
                  </a:solidFill>
                  <a:round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妈妈的心里话</a:t>
            </a:r>
            <a:endParaRPr lang="zh-CN" altLang="en-US" b="1" kern="10">
              <a:ln w="6600">
                <a:solidFill>
                  <a:schemeClr val="accent2"/>
                </a:solidFill>
                <a:round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标题 1"/>
          <p:cNvSpPr>
            <a:spLocks noGrp="1"/>
          </p:cNvSpPr>
          <p:nvPr>
            <p:ph type="title"/>
          </p:nvPr>
        </p:nvSpPr>
        <p:spPr>
          <a:xfrm>
            <a:off x="525463" y="130175"/>
            <a:ext cx="1792287" cy="700088"/>
          </a:xfrm>
        </p:spPr>
        <p:txBody>
          <a:bodyPr/>
          <a:lstStyle/>
          <a:p>
            <a:r>
              <a:rPr lang="zh-CN" altLang="en-US" sz="2800" smtClean="0"/>
              <a:t>爱的冲突</a:t>
            </a:r>
            <a:endParaRPr lang="zh-CN" alt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nt.k618.cn/gdxw/201608/W02016080452795488747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662163">
            <a:off x="2533860" y="1428567"/>
            <a:ext cx="3902103" cy="2916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爱的理解</a:t>
            </a:r>
            <a:endParaRPr lang="zh-CN" altLang="en-US" smtClean="0"/>
          </a:p>
        </p:txBody>
      </p:sp>
      <p:sp>
        <p:nvSpPr>
          <p:cNvPr id="5" name="圆角矩形标注 4"/>
          <p:cNvSpPr/>
          <p:nvPr/>
        </p:nvSpPr>
        <p:spPr>
          <a:xfrm>
            <a:off x="1892300" y="5081588"/>
            <a:ext cx="6167438" cy="1500187"/>
          </a:xfrm>
          <a:prstGeom prst="wedgeRoundRectCallout">
            <a:avLst>
              <a:gd name="adj1" fmla="val 18053"/>
              <a:gd name="adj2" fmla="val -82548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92D050"/>
                </a:solidFill>
                <a:sym typeface="+mn-ea"/>
              </a:rPr>
              <a:t>           </a:t>
            </a:r>
            <a:r>
              <a:rPr lang="zh-CN" altLang="en-US" sz="2400" b="1" dirty="0">
                <a:solidFill>
                  <a:srgbClr val="92D050"/>
                </a:solidFill>
                <a:latin typeface="+mj-ea"/>
                <a:ea typeface="+mj-ea"/>
                <a:sym typeface="+mn-ea"/>
              </a:rPr>
              <a:t>听了妈妈的心里话，我终于的明白了父母的良苦用心。此时此刻，我感到很后悔。可是，我该怎么化解与妈妈的矛盾呢？</a:t>
            </a:r>
            <a:endParaRPr lang="zh-CN" altLang="en-US" sz="2400" b="1" dirty="0">
              <a:solidFill>
                <a:srgbClr val="92D05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5440d1bb4cc05</Template>
  <TotalTime>0</TotalTime>
  <Words>1039</Words>
  <Application/>
  <PresentationFormat>全屏显示(4:3)</PresentationFormat>
  <Paragraphs>81</Paragraphs>
  <Slides>14</Slides>
  <Notes>0</Notes>
  <HiddenSlides>0</HiddenSlides>
  <MMClips>10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幼圆</vt:lpstr>
      <vt:lpstr>微软雅黑</vt:lpstr>
      <vt:lpstr>Arial Black</vt:lpstr>
      <vt:lpstr>幼圆</vt:lpstr>
      <vt:lpstr>Trebuchet MS</vt:lpstr>
      <vt:lpstr>方正姚体</vt:lpstr>
      <vt:lpstr>黑体</vt:lpstr>
      <vt:lpstr>叶根友毛笔行书2.0版</vt:lpstr>
      <vt:lpstr>Malgun Gothic</vt:lpstr>
      <vt:lpstr>Tiger</vt:lpstr>
      <vt:lpstr>幼圆</vt:lpstr>
      <vt:lpstr>Calibri Light</vt:lpstr>
      <vt:lpstr>自定义设计方案</vt:lpstr>
      <vt:lpstr>PowerPoint 演示文稿</vt:lpstr>
      <vt:lpstr>爱的回忆</vt:lpstr>
      <vt:lpstr>自我介绍</vt:lpstr>
      <vt:lpstr>爱的冲突</vt:lpstr>
      <vt:lpstr>我和父母  “爱的冲突”</vt:lpstr>
      <vt:lpstr>思考：    1、为什么会产生“爱的冲突”？它带来的影响是什么？    2、如何去化解“爱的冲突”？具体该怎么去做？     </vt:lpstr>
      <vt:lpstr>爱的冲突</vt:lpstr>
      <vt:lpstr>爱的冲突</vt:lpstr>
      <vt:lpstr>爱的理解</vt:lpstr>
      <vt:lpstr>PowerPoint 演示文稿</vt:lpstr>
      <vt:lpstr>PowerPoint 演示文稿</vt:lpstr>
      <vt:lpstr>爱的回报</vt:lpstr>
      <vt:lpstr>爱的回报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2014-11-07T07:34:00Z</dcterms:created>
  <dcterms:modified xsi:type="dcterms:W3CDTF">2017-05-24T09:49:29Z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2052-10.1.0.6479</vt:lpwstr>
  </property>
</Properties>
</file>