
<file path=[Content_Types].xml><?xml version="1.0" encoding="utf-8"?>
<Types xmlns="http://schemas.openxmlformats.org/package/2006/content-types">
  <Default Extension="jpeg" ContentType="image/jpe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329" r:id="rId3"/>
    <p:sldId id="282" r:id="rId4"/>
    <p:sldId id="300" r:id="rId5"/>
    <p:sldId id="275" r:id="rId7"/>
    <p:sldId id="330" r:id="rId8"/>
    <p:sldId id="331" r:id="rId9"/>
    <p:sldId id="332" r:id="rId10"/>
    <p:sldId id="339" r:id="rId11"/>
    <p:sldId id="333" r:id="rId12"/>
    <p:sldId id="334" r:id="rId13"/>
    <p:sldId id="335" r:id="rId14"/>
    <p:sldId id="336" r:id="rId15"/>
    <p:sldId id="337" r:id="rId16"/>
    <p:sldId id="340" r:id="rId17"/>
    <p:sldId id="306" r:id="rId18"/>
    <p:sldId id="345" r:id="rId19"/>
    <p:sldId id="341" r:id="rId20"/>
    <p:sldId id="285" r:id="rId21"/>
    <p:sldId id="309" r:id="rId22"/>
    <p:sldId id="342" r:id="rId23"/>
    <p:sldId id="343" r:id="rId24"/>
    <p:sldId id="344" r:id="rId25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00FF"/>
    <a:srgbClr val="FF9900"/>
    <a:srgbClr val="FFFF66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913"/>
    <p:restoredTop sz="94660"/>
  </p:normalViewPr>
  <p:slideViewPr>
    <p:cSldViewPr showGuides="1">
      <p:cViewPr varScale="1">
        <p:scale>
          <a:sx n="104" d="100"/>
          <a:sy n="104" d="100"/>
        </p:scale>
        <p:origin x="-1176" y="-78"/>
      </p:cViewPr>
      <p:guideLst>
        <p:guide orient="horz" pos="2167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6" name="Rectangle 4"/>
          <p:cNvSpPr>
            <a:spLocks noRo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24579" name="Rectangle 2"/>
          <p:cNvSpPr>
            <a:spLocks noRot="1" noTextEdit="1"/>
          </p:cNvSpPr>
          <p:nvPr>
            <p:ph type="sldImg"/>
          </p:nvPr>
        </p:nvSpPr>
        <p:spPr/>
      </p:sp>
      <p:sp>
        <p:nvSpPr>
          <p:cNvPr id="24580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r>
              <a:rPr lang="en-US" altLang="zh-CN"/>
              <a:t>C</a:t>
            </a:r>
            <a:r>
              <a:rPr lang="zh-CN" altLang="en-US"/>
              <a:t>：你是一个受欢迎的人吗？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  <p:sp>
        <p:nvSpPr>
          <p:cNvPr id="5120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51204" name="Rectangle 3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</p:spPr>
        <p:txBody>
          <a:bodyPr wrap="square" lIns="91440" tIns="45720" rIns="91440" bIns="45720" anchor="t"/>
          <a:p>
            <a:pPr lvl="0" eaLnBrk="1" hangingPunct="1"/>
            <a:endParaRPr lang="zh-CN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/>
            </a:fld>
            <a:endParaRPr lang="en-US" altLang="zh-CN" sz="14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13.png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2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2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-457200" y="551815"/>
            <a:ext cx="7772400" cy="1470025"/>
          </a:xfrm>
        </p:spPr>
        <p:txBody>
          <a:bodyPr/>
          <a:p>
            <a:r>
              <a:rPr lang="zh-CN" altLang="en-US"/>
              <a:t>第二单元  学会交往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8505" y="2983230"/>
            <a:ext cx="51269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2.2</a:t>
            </a:r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文明交往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4" name="Rectangle 6"/>
          <p:cNvSpPr/>
          <p:nvPr/>
        </p:nvSpPr>
        <p:spPr>
          <a:xfrm>
            <a:off x="6588125" y="188913"/>
            <a:ext cx="2555875" cy="93662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5" name="Rectangle 7"/>
          <p:cNvSpPr/>
          <p:nvPr/>
        </p:nvSpPr>
        <p:spPr>
          <a:xfrm>
            <a:off x="323850" y="1412875"/>
            <a:ext cx="935038" cy="1223963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3316" name="图片 10" descr="QQ截图20130822171433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438" y="214313"/>
            <a:ext cx="6234112" cy="62976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Text Box 6"/>
          <p:cNvSpPr txBox="1"/>
          <p:nvPr/>
        </p:nvSpPr>
        <p:spPr>
          <a:xfrm>
            <a:off x="0" y="692150"/>
            <a:ext cx="1547813" cy="366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4339" name="图片 9" descr="QQ截图20130822171355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438" y="0"/>
            <a:ext cx="7094537" cy="62150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矩形 10"/>
          <p:cNvSpPr/>
          <p:nvPr/>
        </p:nvSpPr>
        <p:spPr>
          <a:xfrm>
            <a:off x="7286625" y="3714750"/>
            <a:ext cx="1214438" cy="21431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图片 1" descr="QQ截图20130822170809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428625"/>
            <a:ext cx="7424738" cy="600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/>
          <p:cNvSpPr/>
          <p:nvPr/>
        </p:nvSpPr>
        <p:spPr>
          <a:xfrm>
            <a:off x="357188" y="1071563"/>
            <a:ext cx="1285875" cy="1285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285750" y="252413"/>
            <a:ext cx="7786688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>
                <a:solidFill>
                  <a:srgbClr val="FF66CC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        通过学习，你觉得“礼貌与言行”中的四幅漫画正确的做法是怎样的？</a:t>
            </a:r>
            <a:endParaRPr lang="zh-CN" altLang="en-US" sz="2400">
              <a:solidFill>
                <a:srgbClr val="FF66CC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  <p:sp>
        <p:nvSpPr>
          <p:cNvPr id="17411" name="Text Box 3"/>
          <p:cNvSpPr txBox="1"/>
          <p:nvPr/>
        </p:nvSpPr>
        <p:spPr>
          <a:xfrm>
            <a:off x="304800" y="1090613"/>
            <a:ext cx="48006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第一幅漫画：不让座，还恶语相向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2" name="Text Box 4"/>
          <p:cNvSpPr txBox="1"/>
          <p:nvPr/>
        </p:nvSpPr>
        <p:spPr>
          <a:xfrm>
            <a:off x="304800" y="2081213"/>
            <a:ext cx="7910513" cy="4619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第二幅漫画：同学向你提问，你不但不回答，还嘲笑他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3" name="Text Box 5"/>
          <p:cNvSpPr txBox="1"/>
          <p:nvPr/>
        </p:nvSpPr>
        <p:spPr>
          <a:xfrm>
            <a:off x="304800" y="3605213"/>
            <a:ext cx="65532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第三幅漫画：对妈妈的关心不领情，只顾自己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4" name="Text Box 6"/>
          <p:cNvSpPr txBox="1"/>
          <p:nvPr/>
        </p:nvSpPr>
        <p:spPr>
          <a:xfrm>
            <a:off x="304800" y="5053013"/>
            <a:ext cx="77724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</a:rPr>
              <a:t>第四幅漫画：在教室里脱衣服，很不礼貌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5" name="AutoShape 7"/>
          <p:cNvSpPr/>
          <p:nvPr/>
        </p:nvSpPr>
        <p:spPr>
          <a:xfrm>
            <a:off x="5105400" y="1090613"/>
            <a:ext cx="609600" cy="485775"/>
          </a:xfrm>
          <a:prstGeom prst="rightArrow">
            <a:avLst>
              <a:gd name="adj1" fmla="val 26148"/>
              <a:gd name="adj2" fmla="val 4611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6" name="Text Box 8"/>
          <p:cNvSpPr txBox="1"/>
          <p:nvPr/>
        </p:nvSpPr>
        <p:spPr>
          <a:xfrm>
            <a:off x="5867400" y="1014413"/>
            <a:ext cx="23622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老奶奶，您请坐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7" name="AutoShape 9"/>
          <p:cNvSpPr/>
          <p:nvPr/>
        </p:nvSpPr>
        <p:spPr>
          <a:xfrm>
            <a:off x="3581400" y="2767013"/>
            <a:ext cx="609600" cy="485775"/>
          </a:xfrm>
          <a:prstGeom prst="rightArrow">
            <a:avLst>
              <a:gd name="adj1" fmla="val 23527"/>
              <a:gd name="adj2" fmla="val 382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18" name="Text Box 10"/>
          <p:cNvSpPr txBox="1"/>
          <p:nvPr/>
        </p:nvSpPr>
        <p:spPr>
          <a:xfrm>
            <a:off x="4343400" y="2843213"/>
            <a:ext cx="3014663" cy="461962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耐心帮同学解答问题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19" name="AutoShape 11"/>
          <p:cNvSpPr/>
          <p:nvPr/>
        </p:nvSpPr>
        <p:spPr>
          <a:xfrm>
            <a:off x="762000" y="4291013"/>
            <a:ext cx="609600" cy="485775"/>
          </a:xfrm>
          <a:prstGeom prst="rightArrow">
            <a:avLst>
              <a:gd name="adj1" fmla="val 23527"/>
              <a:gd name="adj2" fmla="val 382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0" name="Text Box 12"/>
          <p:cNvSpPr txBox="1"/>
          <p:nvPr/>
        </p:nvSpPr>
        <p:spPr>
          <a:xfrm>
            <a:off x="1428750" y="6000750"/>
            <a:ext cx="35814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做事情要考虑别人的感受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421" name="AutoShape 13"/>
          <p:cNvSpPr/>
          <p:nvPr/>
        </p:nvSpPr>
        <p:spPr>
          <a:xfrm>
            <a:off x="457200" y="5967413"/>
            <a:ext cx="609600" cy="485775"/>
          </a:xfrm>
          <a:prstGeom prst="rightArrow">
            <a:avLst>
              <a:gd name="adj1" fmla="val 23527"/>
              <a:gd name="adj2" fmla="val 38233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422" name="Text Box 14"/>
          <p:cNvSpPr txBox="1"/>
          <p:nvPr/>
        </p:nvSpPr>
        <p:spPr>
          <a:xfrm>
            <a:off x="1714500" y="4286250"/>
            <a:ext cx="3352800" cy="457200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谢谢妈妈，我马上来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17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17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  <p:bldP spid="17412" grpId="0"/>
      <p:bldP spid="17413" grpId="0"/>
      <p:bldP spid="17414" grpId="0"/>
      <p:bldP spid="17415" grpId="0" bldLvl="0" animBg="1"/>
      <p:bldP spid="17416" grpId="0" bldLvl="0" animBg="1"/>
      <p:bldP spid="17417" grpId="0" bldLvl="0" animBg="1"/>
      <p:bldP spid="17418" grpId="0" bldLvl="0" animBg="1"/>
      <p:bldP spid="17419" grpId="0" bldLvl="0" animBg="1"/>
      <p:bldP spid="17420" grpId="0" bldLvl="0" animBg="1"/>
      <p:bldP spid="17421" grpId="0" bldLvl="0" animBg="1"/>
      <p:bldP spid="1742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982218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16610" y="83248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思考：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-170180" y="1946910"/>
            <a:ext cx="936498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怎样才能做到文明交往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3439795"/>
            <a:ext cx="9364980" cy="338328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尊重他人，注重细节，</a:t>
            </a:r>
            <a:endParaRPr lang="zh-CN" altLang="en-US" sz="72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pPr algn="ctr"/>
            <a:r>
              <a:rPr lang="zh-CN" altLang="en-US" sz="72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态度亲和，仪表大方，</a:t>
            </a:r>
            <a:endParaRPr lang="zh-CN" altLang="en-US" sz="72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pPr algn="ctr"/>
            <a:r>
              <a:rPr lang="zh-CN" altLang="en-US" sz="72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语言文明，举止端庄。</a:t>
            </a:r>
            <a:endParaRPr lang="zh-CN" altLang="en-US" sz="72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3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14338" name="Picture 2" descr="wall_e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Picture 3" descr="graph_6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32588" y="4875213"/>
            <a:ext cx="2411412" cy="19827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4517" name="Text Box 5"/>
          <p:cNvSpPr txBox="1"/>
          <p:nvPr/>
        </p:nvSpPr>
        <p:spPr>
          <a:xfrm>
            <a:off x="468313" y="2997200"/>
            <a:ext cx="792003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latin typeface="Times New Roman" panose="02020603050405020304" pitchFamily="18" charset="0"/>
                <a:ea typeface="华文行楷" panose="02010800040101010101" pitchFamily="2" charset="-122"/>
              </a:rPr>
              <a:t>        </a:t>
            </a:r>
            <a:endParaRPr lang="zh-CN" altLang="en-US" sz="36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sp>
        <p:nvSpPr>
          <p:cNvPr id="64518" name="Text Box 6"/>
          <p:cNvSpPr txBox="1"/>
          <p:nvPr/>
        </p:nvSpPr>
        <p:spPr>
          <a:xfrm>
            <a:off x="468313" y="4221163"/>
            <a:ext cx="7926387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>
                <a:latin typeface="Times New Roman" panose="02020603050405020304" pitchFamily="18" charset="0"/>
                <a:ea typeface="华文行楷" panose="02010800040101010101" pitchFamily="2" charset="-122"/>
              </a:rPr>
              <a:t>        </a:t>
            </a:r>
            <a:endParaRPr lang="zh-CN" altLang="en-US" sz="3600">
              <a:latin typeface="Times New Roman" panose="02020603050405020304" pitchFamily="18" charset="0"/>
              <a:ea typeface="华文行楷" panose="02010800040101010101" pitchFamily="2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8630" y="173990"/>
            <a:ext cx="4851400" cy="31057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6745" y="3769995"/>
            <a:ext cx="5817235" cy="20116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我国著名漫画家、《三毛流浪记》的作 者张乐平有一幅《三毛叫妈》的漫画，画一 位贵妇人牵着一条哈巴狗走过大街，见三毛 衣衫褴褛，要三毛对着她牵的狗叫一声“爹 ”，就给他30元大洋。这真是岂有此理！三 毛却十分顺从地对着那条哈巴狗叫了一声“ 爹！”于是，贵妇人傲慢地拿出30元给了三 毛。就在这时，三毛又朝这贵妇人一跪，说 了一句：“谢谢你，妈妈！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00115" y="861060"/>
            <a:ext cx="295529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从《三毛叫妈》这幅漫画 中，你领悟到什么道理？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5812790" y="1995805"/>
            <a:ext cx="322326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不尊重别人的人也得不到 别人的尊重，想侮辱别人 的人自取其辱。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78510" y="1783080"/>
            <a:ext cx="776097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交往的</a:t>
            </a:r>
            <a:r>
              <a:rPr lang="en-US" altLang="zh-CN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“</a:t>
            </a:r>
            <a:r>
              <a:rPr lang="zh-CN" altLang="en-US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金钥匙</a:t>
            </a:r>
            <a:r>
              <a:rPr lang="en-US" altLang="zh-CN" sz="88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”</a:t>
            </a:r>
            <a:endParaRPr lang="en-US" altLang="zh-CN" sz="88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9105" y="1347470"/>
            <a:ext cx="8225790" cy="49682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 </a:t>
            </a:r>
            <a:r>
              <a:rPr lang="zh-CN" altLang="en-US" sz="3200">
                <a:solidFill>
                  <a:srgbClr val="FF0000"/>
                </a:solidFill>
              </a:rPr>
              <a:t>不同的场合对我们的举止有不同的礼仪要求。</a:t>
            </a:r>
            <a:r>
              <a:rPr lang="zh-CN" altLang="en-US" sz="3200"/>
              <a:t>正规的场合需要一些比较正式的礼仪，在公共场所需要遵守一些公认文明规则，而日常生活中的人际交往则要养成讲文明、懂礼貌的习惯。</a:t>
            </a:r>
            <a:endParaRPr lang="zh-CN" altLang="en-US" sz="3200"/>
          </a:p>
          <a:p>
            <a:r>
              <a:rPr lang="zh-CN" altLang="en-US" sz="3200"/>
              <a:t> </a:t>
            </a:r>
            <a:r>
              <a:rPr lang="zh-CN" altLang="en-US" sz="3200">
                <a:solidFill>
                  <a:srgbClr val="FF0000"/>
                </a:solidFill>
              </a:rPr>
              <a:t>文明交往的艺术归根结底是学会做人。</a:t>
            </a:r>
            <a:r>
              <a:rPr lang="zh-CN" altLang="en-US" sz="3200"/>
              <a:t>培养良好的品德、人格，文明礼貌的言行举止就会从内到外地表现出来。如果仅仅学习了礼貌的表面形式，却没有良好的品德人格作为基础，表面的形式也就会失去光彩。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36866" name="Picture 2" descr="图片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71450"/>
            <a:ext cx="9144000" cy="702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Rectangle 3"/>
          <p:cNvSpPr>
            <a:spLocks noGrp="1"/>
          </p:cNvSpPr>
          <p:nvPr>
            <p:ph type="ctrTitle"/>
          </p:nvPr>
        </p:nvSpPr>
        <p:spPr>
          <a:xfrm>
            <a:off x="684213" y="1484313"/>
            <a:ext cx="7772400" cy="1470025"/>
          </a:xfrm>
        </p:spPr>
        <p:txBody>
          <a:bodyPr vert="horz" wrap="square" lIns="91440" tIns="45720" rIns="91440" bIns="45720" anchor="ctr"/>
          <a:p>
            <a:pPr eaLnBrk="1" hangingPunct="1"/>
            <a:br>
              <a:rPr lang="en-US" altLang="zh-CN" kern="1200"/>
            </a:br>
            <a:endParaRPr lang="en-US" altLang="zh-CN" kern="1200"/>
          </a:p>
        </p:txBody>
      </p:sp>
      <p:sp>
        <p:nvSpPr>
          <p:cNvPr id="36868" name="Rectangle 4"/>
          <p:cNvSpPr>
            <a:spLocks noGrp="1"/>
          </p:cNvSpPr>
          <p:nvPr>
            <p:ph type="subTitle" idx="1"/>
          </p:nvPr>
        </p:nvSpPr>
        <p:spPr>
          <a:xfrm>
            <a:off x="684213" y="1187450"/>
            <a:ext cx="7127875" cy="3384550"/>
          </a:xfrm>
        </p:spPr>
        <p:txBody>
          <a:bodyPr vert="horz" wrap="square" lIns="91440" tIns="45720" rIns="91440" bIns="45720" anchor="t"/>
          <a:p>
            <a:pPr eaLnBrk="1" hangingPunct="1">
              <a:buNone/>
            </a:pPr>
            <a:r>
              <a:rPr lang="zh-CN" altLang="en-US" sz="2800" b="1" kern="1200">
                <a:solidFill>
                  <a:srgbClr val="0000FF"/>
                </a:solidFill>
                <a:latin typeface="+mj-ea"/>
                <a:ea typeface="+mj-ea"/>
                <a:cs typeface="+mn-cs"/>
              </a:rPr>
              <a:t>初一学生小胡，性格内向，身体瘦弱， 平时总是一人独来独往。一天放学后回家 的路上，俩个高年级学生强搜其口袋，企 图抢钱，这时候，一位高个子青年出现了， 打跑了那俩个高年级学生。小张十分感激， 把这个高个子青年视为“恩人”，于是交 上这位“朋友”。以后在学校里谁欺负自 己，小胡就告诉高个子青年，让他去教训 他们。后来，高个子青年在一个商店里偷 了一批照相机，要求小张帮忙藏匿起来， 小张竟然答应了。</a:t>
            </a:r>
            <a:endParaRPr lang="zh-CN" altLang="en-US" sz="2800" b="1" kern="1200">
              <a:solidFill>
                <a:srgbClr val="0000FF"/>
              </a:solidFill>
              <a:latin typeface="+mj-ea"/>
              <a:ea typeface="+mj-ea"/>
              <a:cs typeface="+mn-cs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4530" y="-127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案例一：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868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53035" y="121920"/>
            <a:ext cx="385572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案例二：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4690" y="1432560"/>
            <a:ext cx="6941185" cy="3992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/>
              <a:t>小波非常聪明，对一切新鲜事物充满好奇 ，是班级网络游戏的高段位选手，但他无 心学习，每天背着书包上学，满脑子装的 都是游戏。他不屑与周围同学发展友谊， 却在网上结交了很多对游戏感兴趣的朋友 。有一天，一网友向他发出邀请，又一起 上网通宵打游戏 ……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1027430" y="5688965"/>
            <a:ext cx="750506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与人交往时，我们还需要注意什么？</a:t>
            </a:r>
            <a:endParaRPr lang="zh-CN" altLang="en-US" sz="32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5122" name="WordArt 2"/>
          <p:cNvSpPr>
            <a:spLocks noTextEdit="1"/>
          </p:cNvSpPr>
          <p:nvPr/>
        </p:nvSpPr>
        <p:spPr>
          <a:xfrm>
            <a:off x="634048" y="140335"/>
            <a:ext cx="3505200" cy="12255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1333"/>
                <a:gd name="adj2" fmla="val 472"/>
              </a:avLst>
            </a:prstTxWarp>
            <a:normAutofit/>
          </a:bodyPr>
          <a:p>
            <a:pPr algn="ctr" eaLnBrk="0" hangingPunct="0"/>
            <a:r>
              <a:rPr lang="zh-CN" altLang="zh-CN" sz="3600" spc="-360">
                <a:ln w="12700" cap="flat" cmpd="sng">
                  <a:solidFill>
                    <a:srgbClr val="000099"/>
                  </a:solidFill>
                  <a:prstDash val="solid"/>
                  <a:miter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狼孩的故事</a:t>
            </a:r>
            <a:endParaRPr lang="zh-CN" altLang="zh-CN" sz="3600" spc="-360">
              <a:ln w="12700" cap="flat" cmpd="sng">
                <a:solidFill>
                  <a:srgbClr val="000099"/>
                </a:solidFill>
                <a:prstDash val="solid"/>
                <a:miter/>
                <a:headEnd type="none" w="med" len="med"/>
                <a:tailEnd type="none" w="med" len="med"/>
              </a:ln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4" name="Text Box 5"/>
          <p:cNvSpPr txBox="1"/>
          <p:nvPr/>
        </p:nvSpPr>
        <p:spPr>
          <a:xfrm>
            <a:off x="1258888" y="4614863"/>
            <a:ext cx="4249737" cy="3667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endParaRPr lang="zh-CN" altLang="zh-CN" b="1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71550" y="1518285"/>
            <a:ext cx="7200900" cy="3657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在印度发现两个狼哺育的女孩。 两人回到人类世界后， 她们不会 说话，像狼一样嚎叫 。不会用手， 也不会直立行走，只能两膝爬行。 她们惧怕人，15岁时的智力水平 相当于3岁半的儿童。</a:t>
            </a:r>
            <a:endParaRPr lang="zh-CN" altLang="en-US" sz="3600"/>
          </a:p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388620" y="4818380"/>
            <a:ext cx="8366125" cy="1463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  <a:p>
            <a:r>
              <a:rPr lang="zh-CN" altLang="en-US" sz="3600"/>
              <a:t>1、是什么造成了狼孩与我们的不同？</a:t>
            </a:r>
            <a:endParaRPr lang="zh-CN" altLang="en-US" sz="3600"/>
          </a:p>
          <a:p>
            <a:r>
              <a:rPr lang="zh-CN" altLang="en-US" sz="3600"/>
              <a:t> 2、缺乏交往使狼孩产生了哪些后果？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18870" y="1783080"/>
            <a:ext cx="7420610" cy="31394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/>
              <a:t>文明交往，还需要一把识别善恶的标尺。 对于某些虚伪、欺诈、不怀好意的人， 要学会拒绝和远离。保护自己，不受诱 惑，也是文明交往的重要方面。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540" y="1424940"/>
            <a:ext cx="8605520" cy="3749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最难忍受的孤独莫过于缺少真正的友谊。 人生最美好的东西，就是他同别人的友谊。 赠人玫瑰，手有余香。 礼貌使人类共处的金钥匙。 礼貌是最容易做到的事，也是最珍贵的东西 。 ? 良言一句三冬暖，恶语伤人六月寒。</a:t>
            </a:r>
            <a:endParaRPr lang="zh-CN" altLang="en-US" sz="400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 </a:t>
            </a:r>
            <a:endParaRPr lang="zh-CN" altLang="en-US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515" y="1006475"/>
            <a:ext cx="7760970" cy="4480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/>
              <a:t>2.2</a:t>
            </a:r>
            <a:r>
              <a:rPr lang="zh-CN" altLang="en-US" sz="4000"/>
              <a:t>文明交往</a:t>
            </a:r>
            <a:endParaRPr lang="zh-CN" altLang="en-US" sz="4000"/>
          </a:p>
          <a:p>
            <a:r>
              <a:rPr lang="zh-CN" altLang="en-US" sz="4000"/>
              <a:t>一、社会交往礼为先</a:t>
            </a:r>
            <a:endParaRPr lang="zh-CN" altLang="en-US" sz="4000"/>
          </a:p>
          <a:p>
            <a:r>
              <a:rPr lang="en-US" altLang="zh-CN" sz="2800"/>
              <a:t>1</a:t>
            </a:r>
            <a:r>
              <a:rPr lang="zh-CN" altLang="en-US" sz="2800"/>
              <a:t>、交往的必要性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、礼貌的重要性</a:t>
            </a:r>
            <a:endParaRPr lang="zh-CN" altLang="en-US" sz="2800"/>
          </a:p>
          <a:p>
            <a:r>
              <a:rPr lang="en-US" altLang="zh-CN" sz="2800"/>
              <a:t>3.</a:t>
            </a:r>
            <a:r>
              <a:rPr lang="zh-CN" altLang="en-US" sz="2800"/>
              <a:t>礼貌在社会交往中的重要意义和作用</a:t>
            </a:r>
            <a:endParaRPr lang="zh-CN" altLang="en-US" sz="2800"/>
          </a:p>
          <a:p>
            <a:r>
              <a:rPr lang="zh-CN" altLang="en-US" sz="4000"/>
              <a:t>二、文明交往我能行</a:t>
            </a:r>
            <a:endParaRPr lang="zh-CN" altLang="en-US" sz="4000"/>
          </a:p>
          <a:p>
            <a:r>
              <a:rPr lang="en-US" altLang="zh-CN" sz="2800"/>
              <a:t>1.</a:t>
            </a:r>
            <a:r>
              <a:rPr lang="zh-CN" altLang="en-US" sz="2800"/>
              <a:t>文明交往对中学生个人言行举止等方面的具体要求</a:t>
            </a:r>
            <a:endParaRPr lang="zh-CN" altLang="en-US" sz="2800"/>
          </a:p>
          <a:p>
            <a:r>
              <a:rPr lang="en-US" altLang="zh-CN" sz="2800"/>
              <a:t>2</a:t>
            </a:r>
            <a:r>
              <a:rPr lang="zh-CN" altLang="en-US" sz="2800"/>
              <a:t>、文明交往对中学生社会层次的要求</a:t>
            </a:r>
            <a:endParaRPr lang="zh-CN" altLang="en-US" sz="28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pic>
        <p:nvPicPr>
          <p:cNvPr id="6146" name="Picture 2" descr="280747"/>
          <p:cNvPicPr>
            <a:picLocks noChangeAspect="1"/>
          </p:cNvPicPr>
          <p:nvPr/>
        </p:nvPicPr>
        <p:blipFill>
          <a:blip r:embed="rId2">
            <a:lum contrast="12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7" name="WordArt 3"/>
          <p:cNvSpPr>
            <a:spLocks noTextEdit="1"/>
          </p:cNvSpPr>
          <p:nvPr/>
        </p:nvSpPr>
        <p:spPr>
          <a:xfrm>
            <a:off x="1219200" y="609600"/>
            <a:ext cx="3886200" cy="12192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p>
            <a:pPr algn="ctr" eaLnBrk="0" hangingPunct="0"/>
            <a:r>
              <a:rPr lang="zh-CN" altLang="en-US" sz="3600"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想象空间</a:t>
            </a:r>
            <a:endParaRPr lang="zh-CN" altLang="en-US" sz="3600"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  <a:tileRect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148" name="Rectangle 4"/>
          <p:cNvSpPr/>
          <p:nvPr/>
        </p:nvSpPr>
        <p:spPr>
          <a:xfrm>
            <a:off x="457200" y="2276475"/>
            <a:ext cx="7924800" cy="19208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r>
              <a:rPr lang="zh-CN" altLang="en-US" sz="40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请充分发挥想象力，如果一个人从小与世隔绝，没有人与他说话、交流，那会发生怎样的情景。</a:t>
            </a:r>
            <a:endParaRPr lang="zh-CN" altLang="en-US" sz="40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5" name="Rectangle 5"/>
          <p:cNvSpPr/>
          <p:nvPr/>
        </p:nvSpPr>
        <p:spPr>
          <a:xfrm>
            <a:off x="500063" y="4495800"/>
            <a:ext cx="8215312" cy="1128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A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人与人之间需有哪方面的交流 （ 比如说你）？</a:t>
            </a:r>
            <a:endParaRPr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6326" name="Rectangle 6"/>
          <p:cNvSpPr/>
          <p:nvPr/>
        </p:nvSpPr>
        <p:spPr>
          <a:xfrm>
            <a:off x="512763" y="5643563"/>
            <a:ext cx="734536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B</a:t>
            </a:r>
            <a:r>
              <a:rPr lang="zh-CN" altLang="en-US" sz="36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r>
              <a:rPr lang="zh-CN" altLang="en-US" sz="3200" b="1">
                <a:solidFill>
                  <a:srgbClr val="FFFF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通过交往我们能获得什么呢？</a:t>
            </a:r>
            <a:endParaRPr lang="zh-CN" altLang="en-US" sz="3200" b="1">
              <a:solidFill>
                <a:srgbClr val="FFFF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/>
      <p:bldP spid="5632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7170" name="Text Box 2"/>
          <p:cNvSpPr txBox="1">
            <a:spLocks noChangeArrowheads="1"/>
          </p:cNvSpPr>
          <p:nvPr/>
        </p:nvSpPr>
        <p:spPr bwMode="auto">
          <a:xfrm>
            <a:off x="533400" y="1981200"/>
            <a:ext cx="8305800" cy="35067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假如没有和父母之间的交往，我可能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+mn-ea"/>
                <a:cs typeface="+mn-cs"/>
              </a:rPr>
              <a:t>……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+mn-ea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假如没有和老师之间的交往，我可能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假如没有和同学之间的交往，我可能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假如没有和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r>
              <a:rPr kumimoji="1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之间的交往，我可能</a:t>
            </a:r>
            <a:r>
              <a:rPr kumimoji="1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+mn-ea"/>
                <a:ea typeface="宋体" panose="02010600030101010101" pitchFamily="2" charset="-122"/>
                <a:cs typeface="+mn-cs"/>
              </a:rPr>
              <a:t>……</a:t>
            </a: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171" name="WordArt 3"/>
          <p:cNvSpPr>
            <a:spLocks noTextEdit="1"/>
          </p:cNvSpPr>
          <p:nvPr/>
        </p:nvSpPr>
        <p:spPr>
          <a:xfrm>
            <a:off x="827088" y="260350"/>
            <a:ext cx="2286000" cy="1400175"/>
          </a:xfrm>
          <a:prstGeom prst="rect">
            <a:avLst/>
          </a:prstGeom>
        </p:spPr>
        <p:txBody>
          <a:bodyPr wrap="none" fromWordArt="1">
            <a:prstTxWarp prst="textCurveDown">
              <a:avLst>
                <a:gd name="adj" fmla="val 43426"/>
              </a:avLst>
            </a:prstTxWarp>
            <a:normAutofit/>
          </a:bodyPr>
          <a:p>
            <a:pPr algn="ctr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你能想象吗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2" name="WordArt 4"/>
          <p:cNvSpPr>
            <a:spLocks noTextEdit="1"/>
          </p:cNvSpPr>
          <p:nvPr/>
        </p:nvSpPr>
        <p:spPr>
          <a:xfrm>
            <a:off x="3635375" y="692150"/>
            <a:ext cx="228600" cy="838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0690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3" name="WordArt 5"/>
          <p:cNvSpPr>
            <a:spLocks noTextEdit="1"/>
          </p:cNvSpPr>
          <p:nvPr/>
        </p:nvSpPr>
        <p:spPr>
          <a:xfrm>
            <a:off x="3203575" y="836613"/>
            <a:ext cx="3048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36981"/>
              </a:avLst>
            </a:prstTxWarp>
            <a:normAutofit/>
          </a:bodyPr>
          <a:p>
            <a:pPr algn="ctr"/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？</a:t>
            </a:r>
            <a:endParaRPr lang="zh-CN" altLang="en-US" sz="3600">
              <a:ln w="9525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174" name="Text Box 6"/>
          <p:cNvSpPr txBox="1"/>
          <p:nvPr/>
        </p:nvSpPr>
        <p:spPr>
          <a:xfrm>
            <a:off x="2057400" y="5181600"/>
            <a:ext cx="56388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看，你会面临怎样的境况？</a:t>
            </a:r>
            <a:endParaRPr lang="zh-CN" altLang="en-US" sz="32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        </a:t>
            </a:r>
            <a:endParaRPr lang="zh-CN" altLang="en-US" sz="20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175" name="Rectangle 8"/>
          <p:cNvSpPr/>
          <p:nvPr/>
        </p:nvSpPr>
        <p:spPr>
          <a:xfrm>
            <a:off x="2916238" y="5734050"/>
            <a:ext cx="3255962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（写一写、说一说）</a:t>
            </a:r>
            <a:endParaRPr lang="zh-CN" altLang="en-US" sz="28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pPr lvl="0" eaLnBrk="1" hangingPunct="1"/>
            <a:r>
              <a:rPr lang="zh-CN" altLang="en-US" sz="5400" b="1" i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社会交往的重要性</a:t>
            </a:r>
            <a:endParaRPr lang="zh-CN" altLang="en-US" sz="5400" b="1" i="1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  <a:p>
            <a:pPr lvl="0" eaLnBrk="1" hangingPunct="1"/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  <a:sym typeface="+mn-ea"/>
              </a:rPr>
              <a:t>交往是社会生活中必不可少的活动。通 过与他人的交往，我们获得了知识与信息、 信任与友谊、肯定与关爱。在交往中，我们 找到自己在社会生活中的位置，产生归属感 和安全感，获得满足感和幸福感。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  <a:p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eaLnBrk="1" hangingPunct="1"/>
            <a:r>
              <a:rPr lang="zh-CN" altLang="en-US" sz="36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古事今说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147" name="Rectangle 3"/>
          <p:cNvSpPr>
            <a:spLocks noGrp="1"/>
          </p:cNvSpPr>
          <p:nvPr>
            <p:ph type="body" sz="half" idx="1"/>
          </p:nvPr>
        </p:nvSpPr>
        <p:spPr>
          <a:xfrm>
            <a:off x="144463" y="1423988"/>
            <a:ext cx="5003800" cy="4525962"/>
          </a:xfrm>
        </p:spPr>
        <p:txBody>
          <a:bodyPr vert="horz" wrap="square" lIns="91440" tIns="45720" rIns="91440" bIns="45720" anchor="t"/>
          <a:p>
            <a:pPr eaLnBrk="1" hangingPunct="1">
              <a:lnSpc>
                <a:spcPct val="90000"/>
              </a:lnSpc>
            </a:pPr>
            <a:r>
              <a:rPr lang="zh-CN" altLang="en-US" sz="2800" b="1" kern="1200"/>
              <a:t>古时候，一位少年迷失方向，途中十字路口偶遇一老翁，甚为高兴，于是问道：“喂！杏花村怎么走？”老翁不语。少年便大声问：“喂！听到吗？耳朵聋了？”老翁脱口而出“无礼</a:t>
            </a:r>
            <a:r>
              <a:rPr lang="zh-CN" altLang="en-US" sz="2800" b="1" kern="1200">
                <a:solidFill>
                  <a:srgbClr val="FF66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（五里）</a:t>
            </a:r>
            <a:r>
              <a:rPr lang="zh-CN" altLang="en-US" sz="2800" b="1" kern="120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1" kern="1200"/>
              <a:t>。”少年便沿着老翁指的方向足足走了五里</a:t>
            </a:r>
            <a:r>
              <a:rPr lang="en-US" altLang="zh-CN" sz="2800" b="1" kern="1200">
                <a:latin typeface="宋体" panose="02010600030101010101" pitchFamily="2" charset="-122"/>
              </a:rPr>
              <a:t>……</a:t>
            </a:r>
            <a:endParaRPr lang="en-US" altLang="zh-CN" sz="2800" b="1" kern="1200">
              <a:latin typeface="宋体" panose="02010600030101010101" pitchFamily="2" charset="-122"/>
            </a:endParaRPr>
          </a:p>
          <a:p>
            <a:pPr eaLnBrk="1" hangingPunct="1">
              <a:lnSpc>
                <a:spcPct val="90000"/>
              </a:lnSpc>
            </a:pPr>
            <a:r>
              <a:rPr lang="zh-CN" altLang="en-US" sz="2800" b="1" kern="1200"/>
              <a:t>小组讨论：这个故事给你什么启示？</a:t>
            </a:r>
            <a:endParaRPr lang="zh-CN" altLang="en-US" sz="2800" b="1" kern="1200"/>
          </a:p>
        </p:txBody>
      </p:sp>
      <p:pic>
        <p:nvPicPr>
          <p:cNvPr id="6148" name="Picture 4" descr="BJ_034"/>
          <p:cNvPicPr>
            <a:picLocks noGrp="1" noChangeAspect="1"/>
          </p:cNvPicPr>
          <p:nvPr>
            <p:ph sz="half" idx="2"/>
          </p:nvPr>
        </p:nvPicPr>
        <p:blipFill>
          <a:blip r:embed="rId1"/>
          <a:srcRect/>
          <a:stretch>
            <a:fillRect/>
          </a:stretch>
        </p:blipFill>
        <p:spPr>
          <a:xfrm>
            <a:off x="5110163" y="1196975"/>
            <a:ext cx="4033837" cy="2792413"/>
          </a:xfrm>
        </p:spPr>
      </p:pic>
      <p:sp>
        <p:nvSpPr>
          <p:cNvPr id="2" name="文本框 1"/>
          <p:cNvSpPr txBox="1"/>
          <p:nvPr/>
        </p:nvSpPr>
        <p:spPr>
          <a:xfrm>
            <a:off x="5508625" y="4358640"/>
            <a:ext cx="3408680" cy="22860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 i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+mn-ea"/>
                <a:sym typeface="+mn-ea"/>
              </a:rPr>
              <a:t>礼貌是社会交往的“通行证”，是人们在 交往中应该共同遵守的一种道德规范，是谦 虚恭敬的态度和言行，是尊重他人的表现。</a:t>
            </a:r>
            <a:endParaRPr lang="zh-CN" altLang="en-US" sz="2400" b="1" i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+mn-ea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10058400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r>
              <a:rPr lang="zh-CN" altLang="en-US" sz="2400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在交往中，礼貌的行为能够显示一个 人良好的文化内涵和修养，能够增添 一个人的风采和魅力。礼貌能够使人们愿意交往，愉快交往。每个人礼貌与否，不仅关系到自身的生活和发展，更会影响社会风气，甚至影响国家和民族的形象。</a:t>
            </a:r>
            <a:endParaRPr lang="zh-CN" altLang="en-US" sz="2400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35" y="3523615"/>
            <a:ext cx="3348355" cy="30791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3485" y="3523615"/>
            <a:ext cx="3815080" cy="28708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未标题-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76225"/>
            <a:ext cx="9684385" cy="7410450"/>
          </a:xfrm>
          <a:prstGeom prst="rect">
            <a:avLst/>
          </a:prstGeom>
        </p:spPr>
      </p:pic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953135" y="1284605"/>
            <a:ext cx="7586345" cy="4882515"/>
          </a:xfrm>
        </p:spPr>
        <p:txBody>
          <a:bodyPr/>
          <a:p>
            <a:r>
              <a:rPr lang="zh-CN" altLang="en-US" b="1" i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ea"/>
                <a:sym typeface="+mn-ea"/>
              </a:rPr>
              <a:t> </a:t>
            </a:r>
            <a:endParaRPr lang="zh-CN" altLang="en-US" b="1" i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n-ea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53135" y="128460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探究园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26515" y="296227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细节处处见文明</a:t>
            </a:r>
            <a:endParaRPr lang="zh-CN" altLang="en-US" sz="72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4"/>
          <p:cNvSpPr/>
          <p:nvPr/>
        </p:nvSpPr>
        <p:spPr>
          <a:xfrm>
            <a:off x="5580063" y="0"/>
            <a:ext cx="792162" cy="765175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1" name="图片 10" descr="QQ截图20130822171418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5875" y="214313"/>
            <a:ext cx="6515100" cy="58578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2017</Words>
  <Application/>
  <PresentationFormat>全屏显示(4:3)</PresentationFormat>
  <Paragraphs>140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4" baseType="lpstr">
      <vt:lpstr>Arial</vt:lpstr>
      <vt:lpstr>宋体</vt:lpstr>
      <vt:lpstr>Wingdings</vt:lpstr>
      <vt:lpstr>黑体</vt:lpstr>
      <vt:lpstr>楷体_GB2312</vt:lpstr>
      <vt:lpstr>Times New Roman</vt:lpstr>
      <vt:lpstr>隶书</vt:lpstr>
      <vt:lpstr>华文行楷</vt:lpstr>
      <vt:lpstr>微软雅黑</vt:lpstr>
      <vt:lpstr>新宋体</vt:lpstr>
      <vt:lpstr>Arial Unicode MS</vt:lpstr>
      <vt:lpstr>默认设计模板</vt:lpstr>
      <vt:lpstr>第二单元  学会交往</vt:lpstr>
      <vt:lpstr>PowerPoint 演示文稿</vt:lpstr>
      <vt:lpstr>PowerPoint 演示文稿</vt:lpstr>
      <vt:lpstr>PowerPoint 演示文稿</vt:lpstr>
      <vt:lpstr>PowerPoint 演示文稿</vt:lpstr>
      <vt:lpstr>古事今说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</vt:lpstr>
      <vt:lpstr>PowerPoint 演示文稿</vt:lpstr>
      <vt:lpstr>PowerPoint 演示文稿</vt:lpstr>
      <vt:lpstr>PowerPoint 演示文稿</vt:lpstr>
      <vt:lpstr>PowerPoint 演示文稿</vt:lpstr>
    </vt:vector>
  </TitlesOfParts>
  <Company>广东教育出版社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>heyingxiu</cp:lastModifiedBy>
  <cp:revision/>
  <dcterms:created xsi:type="dcterms:W3CDTF">2008-11-07T09:19:00Z</dcterms:created>
  <dcterms:modified xsi:type="dcterms:W3CDTF">2016-10-26T06:25:14Z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2052-10.1.0.6029</vt:lpwstr>
  </property>
</Properties>
</file>