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91" r:id="rId1"/>
  </p:sldMasterIdLst>
  <p:notesMasterIdLst>
    <p:notesMasterId r:id="rId21"/>
  </p:notesMasterIdLst>
  <p:handoutMasterIdLst>
    <p:handoutMasterId r:id="rId22"/>
  </p:handoutMasterIdLst>
  <p:sldIdLst>
    <p:sldId id="354" r:id="rId2"/>
    <p:sldId id="358" r:id="rId3"/>
    <p:sldId id="359" r:id="rId4"/>
    <p:sldId id="378" r:id="rId5"/>
    <p:sldId id="370" r:id="rId6"/>
    <p:sldId id="369" r:id="rId7"/>
    <p:sldId id="372" r:id="rId8"/>
    <p:sldId id="373" r:id="rId9"/>
    <p:sldId id="374" r:id="rId10"/>
    <p:sldId id="360" r:id="rId11"/>
    <p:sldId id="377" r:id="rId12"/>
    <p:sldId id="361" r:id="rId13"/>
    <p:sldId id="362" r:id="rId14"/>
    <p:sldId id="364" r:id="rId15"/>
    <p:sldId id="365" r:id="rId16"/>
    <p:sldId id="366" r:id="rId17"/>
    <p:sldId id="356" r:id="rId18"/>
    <p:sldId id="363" r:id="rId19"/>
    <p:sldId id="367" r:id="rId2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8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70683" autoAdjust="0"/>
  </p:normalViewPr>
  <p:slideViewPr>
    <p:cSldViewPr snapToGrid="0">
      <p:cViewPr varScale="1">
        <p:scale>
          <a:sx n="52" d="100"/>
          <a:sy n="52" d="100"/>
        </p:scale>
        <p:origin x="65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E3E354-FC5D-416E-9911-53EFD4C46485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7F511-BFF1-465A-B066-7D35A6B466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0568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786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005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谣言，二次伤害；误导群众，干扰调查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8783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谣言止于智者</a:t>
            </a:r>
          </a:p>
        </p:txBody>
      </p:sp>
    </p:spTree>
    <p:extLst>
      <p:ext uri="{BB962C8B-B14F-4D97-AF65-F5344CB8AC3E}">
        <p14:creationId xmlns:p14="http://schemas.microsoft.com/office/powerpoint/2010/main" val="38520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同学网上做兼职被骗</a:t>
            </a:r>
            <a:r>
              <a:rPr lang="en-US" altLang="zh-CN" dirty="0" smtClean="0"/>
              <a:t>800</a:t>
            </a:r>
            <a:r>
              <a:rPr lang="zh-CN" altLang="en-US" dirty="0" smtClean="0"/>
              <a:t>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0261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键盘侠、喷子（好的和坏的）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4749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爱国与否，不能以言论判断</a:t>
            </a:r>
            <a:endParaRPr lang="en-US" altLang="zh-CN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评判道德，需要理性对待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说到道德绑架，不禁又让人想起网民逼迫内地首富马云为天津灾区捐款的事情，究竟为何会发生道德绑架的事件呢？</a:t>
            </a:r>
          </a:p>
          <a:p>
            <a:pPr fontAlgn="base"/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所谓的“道德绑架”，是在用圣人的标准要求普通人，用美德来要求道德义务，一旦别人没有达到所谓的“道德标准”，就会被冠以“缺德”的恶名。那些“逼捐”和“逼爱国”的道德绑架者曲解了道德和爱国的本质，将自己臆想的道德准则强加在别人身上，别人达不到便施压、指责，甚至谩骂。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虽然范玮琪、赵薇和马云都是名人，收入水平和社会地位都相对较高，但他们本质上和我们一样都是普通公民，既不是英雄也不是圣人，他们所得到的财富和美誉是通过他们自身的努力而被社会认可的，但他们未必在任何方面都要做到身先士卒。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zh-CN" alt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欲判他人，应先三省吾身</a:t>
            </a:r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zh-CN" alt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奉劝那些道德绑架者在开口指责他人言行之前，先反省一下自身，若自己的言行都不符合道德标准，如何能够以德服人？在网络时代我们也应该继承发扬这一优良传统，不断提高自身修养，网络上能够多一些以德感人的事迹，少一些道德绑架的现象，让更多人以平和的心态散播出他们的正能量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0397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绿色上网，营造健康文明的绿色空间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74903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6897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107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2327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8202" y="255122"/>
            <a:ext cx="10515598" cy="5322609"/>
          </a:xfrm>
        </p:spPr>
        <p:txBody>
          <a:bodyPr>
            <a:normAutofit/>
          </a:bodyPr>
          <a:lstStyle>
            <a:lvl1pPr marL="0" indent="0">
              <a:spcAft>
                <a:spcPts val="22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393700" indent="0">
              <a:spcAft>
                <a:spcPts val="220"/>
              </a:spcAft>
              <a:buFontTx/>
              <a:buNone/>
              <a:defRPr sz="2000">
                <a:solidFill>
                  <a:schemeClr val="tx1"/>
                </a:solidFill>
              </a:defRPr>
            </a:lvl2pPr>
            <a:lvl3pPr marL="661035" indent="0">
              <a:spcAft>
                <a:spcPts val="220"/>
              </a:spcAft>
              <a:buFontTx/>
              <a:buNone/>
              <a:defRPr sz="1800">
                <a:solidFill>
                  <a:schemeClr val="tx1"/>
                </a:solidFill>
              </a:defRPr>
            </a:lvl3pPr>
            <a:lvl4pPr marL="851535" indent="0">
              <a:spcAft>
                <a:spcPts val="220"/>
              </a:spcAft>
              <a:buFontTx/>
              <a:buNone/>
              <a:defRPr sz="1800">
                <a:solidFill>
                  <a:schemeClr val="tx1"/>
                </a:solidFill>
              </a:defRPr>
            </a:lvl4pPr>
            <a:lvl5pPr marL="1054735" indent="0">
              <a:spcAft>
                <a:spcPts val="220"/>
              </a:spcAft>
              <a:buFontTx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5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FF5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sp>
        <p:nvSpPr>
          <p:cNvPr id="9" name="矩形 8"/>
          <p:cNvSpPr/>
          <p:nvPr/>
        </p:nvSpPr>
        <p:spPr>
          <a:xfrm>
            <a:off x="0" y="1703019"/>
            <a:ext cx="3870384" cy="60929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7299" y="1705675"/>
            <a:ext cx="3784699" cy="61544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688" y="801687"/>
            <a:ext cx="2402678" cy="24796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629" y="801687"/>
            <a:ext cx="2402678" cy="24796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281362"/>
            <a:ext cx="9144000" cy="1676646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158704"/>
            <a:ext cx="9144000" cy="58029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>
            <a:off x="1058430" y="1683262"/>
            <a:ext cx="10183507" cy="2058646"/>
          </a:xfrm>
          <a:custGeom>
            <a:avLst/>
            <a:gdLst>
              <a:gd name="connsiteX0" fmla="*/ 1112071 w 4901184"/>
              <a:gd name="connsiteY0" fmla="*/ 0 h 1801368"/>
              <a:gd name="connsiteX1" fmla="*/ 4901184 w 4901184"/>
              <a:gd name="connsiteY1" fmla="*/ 0 h 1801368"/>
              <a:gd name="connsiteX2" fmla="*/ 4901184 w 4901184"/>
              <a:gd name="connsiteY2" fmla="*/ 1008251 h 1801368"/>
              <a:gd name="connsiteX3" fmla="*/ 3799357 w 4901184"/>
              <a:gd name="connsiteY3" fmla="*/ 1801368 h 1801368"/>
              <a:gd name="connsiteX4" fmla="*/ 0 w 4901184"/>
              <a:gd name="connsiteY4" fmla="*/ 1801368 h 1801368"/>
              <a:gd name="connsiteX5" fmla="*/ 0 w 4901184"/>
              <a:gd name="connsiteY5" fmla="*/ 800490 h 18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1184" h="1801368">
                <a:moveTo>
                  <a:pt x="1112071" y="0"/>
                </a:moveTo>
                <a:lnTo>
                  <a:pt x="4901184" y="0"/>
                </a:lnTo>
                <a:lnTo>
                  <a:pt x="4901184" y="1008251"/>
                </a:lnTo>
                <a:lnTo>
                  <a:pt x="3799357" y="1801368"/>
                </a:lnTo>
                <a:lnTo>
                  <a:pt x="0" y="1801368"/>
                </a:lnTo>
                <a:lnTo>
                  <a:pt x="0" y="800490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760" kern="0">
              <a:solidFill>
                <a:prstClr val="white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 flipH="1">
            <a:off x="12700" y="1266093"/>
            <a:ext cx="4370956" cy="1733978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 flipH="1">
            <a:off x="7821042" y="2446865"/>
            <a:ext cx="4370959" cy="1733978"/>
          </a:xfrm>
          <a:prstGeom prst="line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9862" y="2672861"/>
            <a:ext cx="7367953" cy="1069047"/>
          </a:xfrm>
        </p:spPr>
        <p:txBody>
          <a:bodyPr anchor="ctr" anchorCtr="0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49416" y="3928118"/>
            <a:ext cx="6893169" cy="57739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65738" y="1969477"/>
            <a:ext cx="4654062" cy="420748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99738" y="1969477"/>
            <a:ext cx="4654062" cy="420748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64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39581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288961"/>
            <a:ext cx="5157787" cy="325019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39581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288961"/>
            <a:ext cx="5183188" cy="325019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>
            <a:off x="-4059" y="2180492"/>
            <a:ext cx="1831675" cy="2099331"/>
          </a:xfrm>
          <a:custGeom>
            <a:avLst/>
            <a:gdLst>
              <a:gd name="connsiteX0" fmla="*/ 906780 w 1226820"/>
              <a:gd name="connsiteY0" fmla="*/ 0 h 2926080"/>
              <a:gd name="connsiteX1" fmla="*/ 1226820 w 1226820"/>
              <a:gd name="connsiteY1" fmla="*/ 2926080 h 2926080"/>
              <a:gd name="connsiteX2" fmla="*/ 22860 w 1226820"/>
              <a:gd name="connsiteY2" fmla="*/ 2049780 h 2926080"/>
              <a:gd name="connsiteX3" fmla="*/ 0 w 1226820"/>
              <a:gd name="connsiteY3" fmla="*/ 1036320 h 2926080"/>
              <a:gd name="connsiteX4" fmla="*/ 906780 w 1226820"/>
              <a:gd name="connsiteY4" fmla="*/ 0 h 2926080"/>
              <a:gd name="connsiteX0-1" fmla="*/ 929640 w 1226820"/>
              <a:gd name="connsiteY0-2" fmla="*/ 0 h 2948940"/>
              <a:gd name="connsiteX1-3" fmla="*/ 1226820 w 1226820"/>
              <a:gd name="connsiteY1-4" fmla="*/ 2948940 h 2948940"/>
              <a:gd name="connsiteX2-5" fmla="*/ 22860 w 1226820"/>
              <a:gd name="connsiteY2-6" fmla="*/ 2072640 h 2948940"/>
              <a:gd name="connsiteX3-7" fmla="*/ 0 w 1226820"/>
              <a:gd name="connsiteY3-8" fmla="*/ 1059180 h 2948940"/>
              <a:gd name="connsiteX4-9" fmla="*/ 929640 w 1226820"/>
              <a:gd name="connsiteY4-10" fmla="*/ 0 h 2948940"/>
              <a:gd name="connsiteX0-11" fmla="*/ 906780 w 1203960"/>
              <a:gd name="connsiteY0-12" fmla="*/ 0 h 2948940"/>
              <a:gd name="connsiteX1-13" fmla="*/ 1203960 w 1203960"/>
              <a:gd name="connsiteY1-14" fmla="*/ 2948940 h 2948940"/>
              <a:gd name="connsiteX2-15" fmla="*/ 0 w 1203960"/>
              <a:gd name="connsiteY2-16" fmla="*/ 2072640 h 2948940"/>
              <a:gd name="connsiteX3-17" fmla="*/ 30480 w 1203960"/>
              <a:gd name="connsiteY3-18" fmla="*/ 1135380 h 2948940"/>
              <a:gd name="connsiteX4-19" fmla="*/ 906780 w 1203960"/>
              <a:gd name="connsiteY4-20" fmla="*/ 0 h 2948940"/>
              <a:gd name="connsiteX0-21" fmla="*/ 900430 w 1203960"/>
              <a:gd name="connsiteY0-22" fmla="*/ 0 h 2936240"/>
              <a:gd name="connsiteX1-23" fmla="*/ 1203960 w 1203960"/>
              <a:gd name="connsiteY1-24" fmla="*/ 2936240 h 2936240"/>
              <a:gd name="connsiteX2-25" fmla="*/ 0 w 1203960"/>
              <a:gd name="connsiteY2-26" fmla="*/ 2059940 h 2936240"/>
              <a:gd name="connsiteX3-27" fmla="*/ 30480 w 1203960"/>
              <a:gd name="connsiteY3-28" fmla="*/ 1122680 h 2936240"/>
              <a:gd name="connsiteX4-29" fmla="*/ 900430 w 1203960"/>
              <a:gd name="connsiteY4-30" fmla="*/ 0 h 2936240"/>
              <a:gd name="connsiteX0-31" fmla="*/ 900430 w 1203960"/>
              <a:gd name="connsiteY0-32" fmla="*/ 0 h 2948940"/>
              <a:gd name="connsiteX1-33" fmla="*/ 1203960 w 1203960"/>
              <a:gd name="connsiteY1-34" fmla="*/ 2948940 h 2948940"/>
              <a:gd name="connsiteX2-35" fmla="*/ 0 w 1203960"/>
              <a:gd name="connsiteY2-36" fmla="*/ 2072640 h 2948940"/>
              <a:gd name="connsiteX3-37" fmla="*/ 30480 w 1203960"/>
              <a:gd name="connsiteY3-38" fmla="*/ 1135380 h 2948940"/>
              <a:gd name="connsiteX4-39" fmla="*/ 900430 w 1203960"/>
              <a:gd name="connsiteY4-40" fmla="*/ 0 h 2948940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</a:cxnLst>
            <a:rect l="l" t="t" r="r" b="b"/>
            <a:pathLst>
              <a:path w="1203960" h="2948940">
                <a:moveTo>
                  <a:pt x="900430" y="0"/>
                </a:moveTo>
                <a:lnTo>
                  <a:pt x="1203960" y="2948940"/>
                </a:lnTo>
                <a:lnTo>
                  <a:pt x="0" y="2072640"/>
                </a:lnTo>
                <a:lnTo>
                  <a:pt x="30480" y="1135380"/>
                </a:lnTo>
                <a:lnTo>
                  <a:pt x="90043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035">
              <a:solidFill>
                <a:srgbClr val="FFFF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-3" y="2680977"/>
            <a:ext cx="12192003" cy="12079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035">
              <a:solidFill>
                <a:srgbClr val="FFFFFF"/>
              </a:solidFill>
            </a:endParaRPr>
          </a:p>
        </p:txBody>
      </p:sp>
      <p:sp>
        <p:nvSpPr>
          <p:cNvPr id="12" name="任意多边形 11"/>
          <p:cNvSpPr/>
          <p:nvPr>
            <p:custDataLst>
              <p:tags r:id="rId3"/>
            </p:custDataLst>
          </p:nvPr>
        </p:nvSpPr>
        <p:spPr>
          <a:xfrm>
            <a:off x="10738612" y="3888904"/>
            <a:ext cx="1454111" cy="428794"/>
          </a:xfrm>
          <a:custGeom>
            <a:avLst/>
            <a:gdLst>
              <a:gd name="connsiteX0" fmla="*/ 1706880 w 1706880"/>
              <a:gd name="connsiteY0" fmla="*/ 7620 h 601980"/>
              <a:gd name="connsiteX1" fmla="*/ 121920 w 1706880"/>
              <a:gd name="connsiteY1" fmla="*/ 0 h 601980"/>
              <a:gd name="connsiteX2" fmla="*/ 0 w 1706880"/>
              <a:gd name="connsiteY2" fmla="*/ 601980 h 601980"/>
              <a:gd name="connsiteX3" fmla="*/ 1706880 w 1706880"/>
              <a:gd name="connsiteY3" fmla="*/ 7620 h 601980"/>
              <a:gd name="connsiteX0-1" fmla="*/ 1706880 w 1706880"/>
              <a:gd name="connsiteY0-2" fmla="*/ 0 h 601980"/>
              <a:gd name="connsiteX1-3" fmla="*/ 121920 w 1706880"/>
              <a:gd name="connsiteY1-4" fmla="*/ 0 h 601980"/>
              <a:gd name="connsiteX2-5" fmla="*/ 0 w 1706880"/>
              <a:gd name="connsiteY2-6" fmla="*/ 601980 h 601980"/>
              <a:gd name="connsiteX3-7" fmla="*/ 1706880 w 1706880"/>
              <a:gd name="connsiteY3-8" fmla="*/ 0 h 6019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06880" h="601980">
                <a:moveTo>
                  <a:pt x="1706880" y="0"/>
                </a:moveTo>
                <a:lnTo>
                  <a:pt x="121920" y="0"/>
                </a:lnTo>
                <a:lnTo>
                  <a:pt x="0" y="601980"/>
                </a:lnTo>
                <a:lnTo>
                  <a:pt x="170688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035">
              <a:solidFill>
                <a:srgbClr val="FFFFFF"/>
              </a:solidFill>
            </a:endParaRPr>
          </a:p>
        </p:txBody>
      </p:sp>
      <p:sp>
        <p:nvSpPr>
          <p:cNvPr id="13" name="任意多边形 12"/>
          <p:cNvSpPr/>
          <p:nvPr>
            <p:custDataLst>
              <p:tags r:id="rId4"/>
            </p:custDataLst>
          </p:nvPr>
        </p:nvSpPr>
        <p:spPr>
          <a:xfrm rot="21290535">
            <a:off x="10725086" y="4001176"/>
            <a:ext cx="1447348" cy="500485"/>
          </a:xfrm>
          <a:custGeom>
            <a:avLst/>
            <a:gdLst>
              <a:gd name="connsiteX0" fmla="*/ 1021080 w 1432560"/>
              <a:gd name="connsiteY0" fmla="*/ 0 h 617220"/>
              <a:gd name="connsiteX1" fmla="*/ 1432560 w 1432560"/>
              <a:gd name="connsiteY1" fmla="*/ 617220 h 617220"/>
              <a:gd name="connsiteX2" fmla="*/ 0 w 1432560"/>
              <a:gd name="connsiteY2" fmla="*/ 358140 h 617220"/>
              <a:gd name="connsiteX3" fmla="*/ 1021080 w 1432560"/>
              <a:gd name="connsiteY3" fmla="*/ 0 h 617220"/>
              <a:gd name="connsiteX0-1" fmla="*/ 1021080 w 1170934"/>
              <a:gd name="connsiteY0-2" fmla="*/ 0 h 702180"/>
              <a:gd name="connsiteX1-3" fmla="*/ 1170934 w 1170934"/>
              <a:gd name="connsiteY1-4" fmla="*/ 702180 h 702180"/>
              <a:gd name="connsiteX2-5" fmla="*/ 0 w 1170934"/>
              <a:gd name="connsiteY2-6" fmla="*/ 358140 h 702180"/>
              <a:gd name="connsiteX3-7" fmla="*/ 1021080 w 1170934"/>
              <a:gd name="connsiteY3-8" fmla="*/ 0 h 702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170934" h="702180">
                <a:moveTo>
                  <a:pt x="1021080" y="0"/>
                </a:moveTo>
                <a:lnTo>
                  <a:pt x="1170934" y="702180"/>
                </a:lnTo>
                <a:lnTo>
                  <a:pt x="0" y="358140"/>
                </a:lnTo>
                <a:lnTo>
                  <a:pt x="102108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035">
              <a:solidFill>
                <a:srgbClr val="FFFFFF"/>
              </a:solidFill>
            </a:endParaRPr>
          </a:p>
        </p:txBody>
      </p:sp>
      <p:sp>
        <p:nvSpPr>
          <p:cNvPr id="15" name="任意多边形 14"/>
          <p:cNvSpPr/>
          <p:nvPr>
            <p:custDataLst>
              <p:tags r:id="rId5"/>
            </p:custDataLst>
          </p:nvPr>
        </p:nvSpPr>
        <p:spPr>
          <a:xfrm>
            <a:off x="1342226" y="2174203"/>
            <a:ext cx="6811174" cy="2105620"/>
          </a:xfrm>
          <a:custGeom>
            <a:avLst/>
            <a:gdLst>
              <a:gd name="connsiteX0" fmla="*/ 0 w 4450080"/>
              <a:gd name="connsiteY0" fmla="*/ 0 h 2941320"/>
              <a:gd name="connsiteX1" fmla="*/ 304800 w 4450080"/>
              <a:gd name="connsiteY1" fmla="*/ 2941320 h 2941320"/>
              <a:gd name="connsiteX2" fmla="*/ 4236720 w 4450080"/>
              <a:gd name="connsiteY2" fmla="*/ 2735580 h 2941320"/>
              <a:gd name="connsiteX3" fmla="*/ 4450080 w 4450080"/>
              <a:gd name="connsiteY3" fmla="*/ 381000 h 2941320"/>
              <a:gd name="connsiteX4" fmla="*/ 0 w 4450080"/>
              <a:gd name="connsiteY4" fmla="*/ 0 h 2941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50080" h="2941320">
                <a:moveTo>
                  <a:pt x="0" y="0"/>
                </a:moveTo>
                <a:lnTo>
                  <a:pt x="304800" y="2941320"/>
                </a:lnTo>
                <a:lnTo>
                  <a:pt x="4236720" y="2735580"/>
                </a:lnTo>
                <a:lnTo>
                  <a:pt x="4450080" y="381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en-US" altLang="zh-CN" sz="40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9120" y="2476047"/>
            <a:ext cx="6037385" cy="1617785"/>
          </a:xfrm>
        </p:spPr>
        <p:txBody>
          <a:bodyPr>
            <a:normAutofit/>
          </a:bodyPr>
          <a:lstStyle>
            <a:lvl1pPr algn="ctr"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FFFF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75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C83C4-A236-483F-94E1-16AFA86FAD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8863-1879-49C9-9D7E-0C23B4A06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570" b="22219"/>
          <a:stretch>
            <a:fillRect/>
          </a:stretch>
        </p:blipFill>
        <p:spPr>
          <a:xfrm>
            <a:off x="-6065" y="3931439"/>
            <a:ext cx="2371894" cy="292656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864000"/>
          </a:xfrm>
          <a:prstGeom prst="rect">
            <a:avLst/>
          </a:prstGeom>
        </p:spPr>
        <p:txBody>
          <a:bodyPr vert="horz" lIns="68400" tIns="32400" rIns="68400" bIns="3240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89185"/>
            <a:ext cx="10515600" cy="4191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FC83C4-A236-483F-94E1-16AFA86FAD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E8863-1879-49C9-9D7E-0C23B4A06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&#24464;&#29577;&#29577;&#34987;&#39575;&#26696;%20&#23244;&#29359;&#36824;&#21407;&#20316;&#26696;&#32454;&#33410;%20160922_&#26631;&#28165;.mp4" TargetMode="Externa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>
            <p:custDataLst>
              <p:tags r:id="rId2"/>
            </p:custDataLst>
          </p:nvPr>
        </p:nvSpPr>
        <p:spPr>
          <a:xfrm>
            <a:off x="4405226" y="1762852"/>
            <a:ext cx="449258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400" b="1" spc="169" dirty="0" smtClean="0">
                <a:solidFill>
                  <a:prstClr val="white"/>
                </a:solidFill>
                <a:effectLst>
                  <a:outerShdw dist="25400" dir="2700000" algn="tl" rotWithShape="0">
                    <a:prstClr val="black">
                      <a:alpha val="29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icrosoft New Tai Lue" panose="020B0502040204020203" pitchFamily="34" charset="0"/>
              </a:rPr>
              <a:t>2.3</a:t>
            </a:r>
            <a:r>
              <a:rPr lang="zh-CN" altLang="en-US" sz="4400" b="1" spc="169" dirty="0" smtClean="0">
                <a:solidFill>
                  <a:prstClr val="white"/>
                </a:solidFill>
                <a:effectLst>
                  <a:outerShdw dist="25400" dir="2700000" algn="tl" rotWithShape="0">
                    <a:prstClr val="black">
                      <a:alpha val="29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icrosoft New Tai Lue" panose="020B0502040204020203" pitchFamily="34" charset="0"/>
              </a:rPr>
              <a:t>绿色上网</a:t>
            </a:r>
            <a:endParaRPr lang="zh-CN" altLang="en-US" sz="6600" b="1" spc="169" dirty="0">
              <a:solidFill>
                <a:prstClr val="white"/>
              </a:solidFill>
              <a:effectLst>
                <a:outerShdw dist="25400" dir="2700000" algn="tl" rotWithShape="0">
                  <a:prstClr val="black">
                    <a:alpha val="29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icrosoft New Tai Lue" panose="020B0502040204020203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374265" y="2672861"/>
            <a:ext cx="5523550" cy="1069047"/>
          </a:xfrm>
        </p:spPr>
        <p:txBody>
          <a:bodyPr wrap="square">
            <a:normAutofit/>
          </a:bodyPr>
          <a:lstStyle/>
          <a:p>
            <a:r>
              <a:rPr lang="zh-CN" altLang="en-US" dirty="0" smtClean="0"/>
              <a:t>绿色上网守规则</a:t>
            </a:r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678806" y="2672861"/>
            <a:ext cx="676140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109744" y="309085"/>
            <a:ext cx="59725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800" b="1" spc="169" dirty="0" smtClean="0">
                <a:solidFill>
                  <a:srgbClr val="8E8B00"/>
                </a:solidFill>
                <a:effectLst>
                  <a:outerShdw dist="25400" dir="2700000" algn="tl" rotWithShape="0">
                    <a:prstClr val="black">
                      <a:alpha val="29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Microsoft New Tai Lue" panose="020B0502040204020203" pitchFamily="34" charset="0"/>
              </a:rPr>
              <a:t>第二单元  学会交往</a:t>
            </a:r>
            <a:endParaRPr lang="zh-CN" altLang="en-US" sz="4800" b="1" spc="169" dirty="0">
              <a:solidFill>
                <a:srgbClr val="8E8B00"/>
              </a:solidFill>
              <a:effectLst>
                <a:outerShdw dist="25400" dir="2700000" algn="tl" rotWithShape="0">
                  <a:prstClr val="black">
                    <a:alpha val="29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Microsoft New Tai Lue" panose="020B0502040204020203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爆炸形 2 9">
            <a:hlinkClick r:id="rId2" action="ppaction://hlinksldjump"/>
          </p:cNvPr>
          <p:cNvSpPr/>
          <p:nvPr/>
        </p:nvSpPr>
        <p:spPr>
          <a:xfrm>
            <a:off x="376517" y="4224111"/>
            <a:ext cx="11621389" cy="1775012"/>
          </a:xfrm>
          <a:prstGeom prst="irregularSeal2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青少年应该怎样做</a:t>
            </a: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2397" y="1746381"/>
            <a:ext cx="2452916" cy="24777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742950" indent="-74295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3600" b="1" dirty="0" smtClean="0">
                <a:sym typeface="Arial" panose="020B0604020202020204" pitchFamily="34" charset="0"/>
              </a:rPr>
              <a:t> 虚拟</a:t>
            </a:r>
            <a:r>
              <a:rPr lang="zh-CN" altLang="en-US" sz="3600" b="1" dirty="0">
                <a:sym typeface="Arial" panose="020B0604020202020204" pitchFamily="34" charset="0"/>
              </a:rPr>
              <a:t>性</a:t>
            </a:r>
            <a:endParaRPr lang="en-US" altLang="zh-CN" sz="3600" b="1" dirty="0">
              <a:sym typeface="Arial" panose="020B0604020202020204" pitchFamily="34" charset="0"/>
            </a:endParaRPr>
          </a:p>
          <a:p>
            <a:pPr marL="742950" lvl="0" indent="-74295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3600" b="1" dirty="0" smtClean="0">
                <a:sym typeface="Arial" panose="020B0604020202020204" pitchFamily="34" charset="0"/>
              </a:rPr>
              <a:t> 隐蔽性</a:t>
            </a:r>
            <a:endParaRPr lang="en-US" altLang="zh-CN" sz="3600" b="1" dirty="0" smtClean="0">
              <a:sym typeface="Arial" panose="020B0604020202020204" pitchFamily="34" charset="0"/>
            </a:endParaRPr>
          </a:p>
          <a:p>
            <a:pPr marL="742950" lvl="0" indent="-74295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3600" b="1" dirty="0" smtClean="0">
                <a:sym typeface="Arial" panose="020B0604020202020204" pitchFamily="34" charset="0"/>
              </a:rPr>
              <a:t> 间接性</a:t>
            </a:r>
            <a:endParaRPr lang="en-US" altLang="zh-CN" sz="3600" b="1" dirty="0">
              <a:sym typeface="Arial" panose="020B0604020202020204" pitchFamily="3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034117" y="2716306"/>
            <a:ext cx="1640542" cy="53788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" action="ppaction://hlinkshowjump?jump=nextslide"/>
          </p:cNvPr>
          <p:cNvSpPr/>
          <p:nvPr/>
        </p:nvSpPr>
        <p:spPr>
          <a:xfrm>
            <a:off x="6392268" y="2508193"/>
            <a:ext cx="4493538" cy="95410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网络容易成为一些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不法分子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进行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违法犯罪活动的场所。</a:t>
            </a:r>
          </a:p>
        </p:txBody>
      </p:sp>
      <p:sp>
        <p:nvSpPr>
          <p:cNvPr id="7" name="矩形 6"/>
          <p:cNvSpPr/>
          <p:nvPr/>
        </p:nvSpPr>
        <p:spPr>
          <a:xfrm>
            <a:off x="817639" y="727125"/>
            <a:ext cx="32624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800" dirty="0">
                <a:solidFill>
                  <a:srgbClr val="474747"/>
                </a:solidFill>
              </a:rPr>
              <a:t>网络的特点</a:t>
            </a:r>
            <a:endParaRPr lang="en-US" altLang="zh-CN" sz="4800" dirty="0">
              <a:solidFill>
                <a:srgbClr val="4747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5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4400" y="1317447"/>
            <a:ext cx="726141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+mn-ea"/>
                <a:hlinkClick r:id="" action="ppaction://hlinkshowjump?jump=previousslide"/>
              </a:rPr>
              <a:t>山东徐玉玉诈骗案揭底</a:t>
            </a:r>
            <a:endParaRPr lang="en-US" altLang="zh-CN" sz="3600" b="1" dirty="0">
              <a:latin typeface="+mn-ea"/>
            </a:endParaRPr>
          </a:p>
          <a:p>
            <a:endParaRPr lang="en-US" altLang="zh-CN" sz="3200" dirty="0"/>
          </a:p>
          <a:p>
            <a:r>
              <a:rPr lang="en-US" altLang="zh-CN" sz="3200" dirty="0"/>
              <a:t>2016</a:t>
            </a:r>
            <a:r>
              <a:rPr lang="zh-CN" altLang="en-US" sz="3200" dirty="0"/>
              <a:t>年</a:t>
            </a:r>
            <a:r>
              <a:rPr lang="en-US" altLang="zh-CN" sz="3200" dirty="0"/>
              <a:t>8</a:t>
            </a:r>
            <a:r>
              <a:rPr lang="zh-CN" altLang="en-US" sz="3200" dirty="0"/>
              <a:t>月</a:t>
            </a:r>
            <a:r>
              <a:rPr lang="en-US" altLang="zh-CN" sz="3200" dirty="0"/>
              <a:t>19</a:t>
            </a:r>
            <a:r>
              <a:rPr lang="zh-CN" altLang="en-US" sz="3200" dirty="0"/>
              <a:t>日，一通诈骗</a:t>
            </a:r>
            <a:r>
              <a:rPr lang="zh-CN" altLang="en-US" sz="3200" dirty="0" smtClean="0"/>
              <a:t>电话，</a:t>
            </a:r>
            <a:r>
              <a:rPr lang="en-US" altLang="zh-CN" sz="3200" dirty="0" smtClean="0"/>
              <a:t>9900</a:t>
            </a:r>
            <a:r>
              <a:rPr lang="zh-CN" altLang="en-US" sz="3200" dirty="0"/>
              <a:t>元学费，</a:t>
            </a:r>
            <a:r>
              <a:rPr lang="zh-CN" altLang="en-US" sz="3200" dirty="0" smtClean="0"/>
              <a:t>山东临沂</a:t>
            </a:r>
            <a:r>
              <a:rPr lang="zh-CN" altLang="en-US" sz="3200" dirty="0"/>
              <a:t>被南京邮电大学录取的准大学生，即</a:t>
            </a:r>
            <a:r>
              <a:rPr lang="en-US" altLang="zh-CN" sz="3200" dirty="0"/>
              <a:t>18</a:t>
            </a:r>
            <a:r>
              <a:rPr lang="zh-CN" altLang="en-US" sz="3200" dirty="0"/>
              <a:t>岁的</a:t>
            </a:r>
            <a:r>
              <a:rPr lang="zh-CN" altLang="en-US" sz="3200" dirty="0" smtClean="0"/>
              <a:t>徐玉玉</a:t>
            </a:r>
            <a:r>
              <a:rPr lang="zh-CN" altLang="en-US" sz="3200" dirty="0"/>
              <a:t>去世了。然而这一诈骗却和网络诈骗紧紧地交织</a:t>
            </a:r>
            <a:r>
              <a:rPr lang="zh-CN" altLang="en-US" sz="3200" dirty="0" smtClean="0"/>
              <a:t>在一起</a:t>
            </a:r>
            <a:r>
              <a:rPr lang="en-US" altLang="zh-CN" sz="3200" dirty="0"/>
              <a:t>……</a:t>
            </a:r>
            <a:endParaRPr lang="zh-CN" altLang="en-US" sz="3200" dirty="0"/>
          </a:p>
        </p:txBody>
      </p:sp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812" y="1317447"/>
            <a:ext cx="3323875" cy="448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062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6824" y="848089"/>
            <a:ext cx="106231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lnSpc>
                <a:spcPct val="130000"/>
              </a:lnSpc>
              <a:buFont typeface="+mj-lt"/>
              <a:buAutoNum type="arabicPeriod" startAt="3"/>
            </a:pPr>
            <a:r>
              <a:rPr lang="zh-CN" altLang="en-US" sz="4000" b="1" dirty="0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</a:t>
            </a:r>
            <a:r>
              <a:rPr lang="zh-CN" altLang="en-US" sz="40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一方面要自觉遵守规则，文明利用网络；另一方面也需要</a:t>
            </a:r>
            <a:r>
              <a:rPr lang="zh-CN" altLang="en-US" sz="4000" b="1" u="sng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提高防范意识</a:t>
            </a:r>
            <a:r>
              <a:rPr lang="zh-CN" altLang="en-US" sz="40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我们对网上信息要增加分辨能力，避免轻信盲从；不轻易泄露个人资料，如姓名、家庭地址、信用卡密码等；不浏览黄色和暴力等不良网站；不随意答应陌生网友的要求；等等。</a:t>
            </a:r>
          </a:p>
        </p:txBody>
      </p:sp>
    </p:spTree>
    <p:extLst>
      <p:ext uri="{BB962C8B-B14F-4D97-AF65-F5344CB8AC3E}">
        <p14:creationId xmlns:p14="http://schemas.microsoft.com/office/powerpoint/2010/main" val="275824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1710" y="1276454"/>
            <a:ext cx="943087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chemeClr val="accent1"/>
                </a:solidFill>
                <a:latin typeface="+mn-ea"/>
              </a:rPr>
              <a:t>绿色上网守</a:t>
            </a:r>
            <a:r>
              <a:rPr lang="zh-CN" altLang="en-US" sz="4800" dirty="0" smtClean="0">
                <a:solidFill>
                  <a:schemeClr val="accent1"/>
                </a:solidFill>
                <a:latin typeface="+mn-ea"/>
              </a:rPr>
              <a:t>规则</a:t>
            </a:r>
            <a:endParaRPr lang="en-US" altLang="zh-CN" sz="4800" b="1" dirty="0" smtClean="0">
              <a:solidFill>
                <a:schemeClr val="accent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、上网要遵守法律</a:t>
            </a:r>
            <a:endParaRPr lang="en-US" altLang="zh-CN" sz="4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、上网要遵守道德规范</a:t>
            </a:r>
            <a:endParaRPr lang="en-US" altLang="zh-CN" sz="4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4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、提高防范意识，学会自我保护</a:t>
            </a:r>
          </a:p>
        </p:txBody>
      </p:sp>
      <p:sp>
        <p:nvSpPr>
          <p:cNvPr id="8" name="矩形 7"/>
          <p:cNvSpPr/>
          <p:nvPr/>
        </p:nvSpPr>
        <p:spPr>
          <a:xfrm>
            <a:off x="797422" y="0"/>
            <a:ext cx="1865095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latin typeface="+mn-ea"/>
              </a:rPr>
              <a:t>小结</a:t>
            </a:r>
            <a:endParaRPr lang="en-US" altLang="zh-CN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802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4782" y="1286750"/>
            <a:ext cx="10462437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．网络交往丰富了我们的生活。下列对网络交往的认识正确的是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A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．网络交往利大于弊，我们可以无节制地上网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B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．网络具有虚拟性，我们不必为自己的“网络言行”负责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C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．只有在网络交往中才能发挥自己的特长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D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．在网络交往中要增强自己的安全防范意识</a:t>
            </a:r>
          </a:p>
        </p:txBody>
      </p:sp>
      <p:sp>
        <p:nvSpPr>
          <p:cNvPr id="5" name="矩形 4"/>
          <p:cNvSpPr/>
          <p:nvPr/>
        </p:nvSpPr>
        <p:spPr>
          <a:xfrm>
            <a:off x="9431003" y="2033525"/>
            <a:ext cx="85151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</a:rPr>
              <a:t>D</a:t>
            </a:r>
            <a:endParaRPr lang="zh-CN" altLang="en-US" sz="72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775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4782" y="1286750"/>
            <a:ext cx="10462437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4782" y="1286750"/>
            <a:ext cx="1046243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．云南鲁甸“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8.03”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地震发生后，个别网民在网上散布谣言，谎报灾情，造成极坏影响，被当地公安机关查处。这警示我们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．网络世界没有言论自由   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．网络信息真假难辨，要远离网络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．网络交往不能隐瞒真实信息   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．网络交往要遵守道德、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14315" y="3003021"/>
            <a:ext cx="85151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</a:rPr>
              <a:t>D</a:t>
            </a:r>
            <a:endParaRPr lang="zh-CN" altLang="en-US" sz="72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199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4782" y="1286750"/>
            <a:ext cx="10462437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网络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具有两面性，有利也有弊。作为一个普通网民，我们应该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)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为了避免伤害，拒绝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上网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自觉抵制网上的不良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诱惑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正确认识网络，用其所长、避其所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自觉遵守道德和法律，文明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上网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A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．①②③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B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．②③④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C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．①②④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D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．①③④</a:t>
            </a:r>
          </a:p>
        </p:txBody>
      </p:sp>
      <p:sp>
        <p:nvSpPr>
          <p:cNvPr id="3" name="矩形 2"/>
          <p:cNvSpPr/>
          <p:nvPr/>
        </p:nvSpPr>
        <p:spPr>
          <a:xfrm>
            <a:off x="8793050" y="2994909"/>
            <a:ext cx="80021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6350" stA="53000" endA="300" endPos="35500" dir="5400000" sy="-90000" algn="bl" rotWithShape="0"/>
                </a:effectLst>
              </a:rPr>
              <a:t>B</a:t>
            </a:r>
            <a:endParaRPr lang="zh-CN" altLang="en-US" sz="72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8618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95300" y="0"/>
            <a:ext cx="1801333" cy="86400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dist" eaLnBrk="1" hangingPunct="1"/>
            <a:r>
              <a:rPr lang="zh-CN" altLang="en-US" dirty="0" smtClean="0">
                <a:solidFill>
                  <a:schemeClr val="bg1"/>
                </a:solidFill>
              </a:rPr>
              <a:t>简答题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1101969" y="1229125"/>
            <a:ext cx="9988062" cy="3840026"/>
          </a:xfrm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dirty="0"/>
              <a:t>在</a:t>
            </a:r>
            <a:r>
              <a:rPr lang="en-US" altLang="zh-CN" sz="2800" dirty="0"/>
              <a:t>2016</a:t>
            </a:r>
            <a:r>
              <a:rPr lang="zh-CN" altLang="zh-CN" sz="2800" dirty="0"/>
              <a:t>年全国“两会”上，全国政协委员、著名女高音歌唱家孙丽英等</a:t>
            </a:r>
            <a:r>
              <a:rPr lang="en-US" altLang="zh-CN" sz="2800" dirty="0"/>
              <a:t>28</a:t>
            </a:r>
            <a:r>
              <a:rPr lang="zh-CN" altLang="zh-CN" sz="2800" dirty="0"/>
              <a:t>名委员联合署名提交了《关于加强青少年网络安全教育培育中国好网民的提案》，加强青少年网络安全的校内外教育。提案建议将“网络安全教育”纳入国民教育体系下，提高教育部门的重视程度；同时，打造网络安全科普阵地，切实增强青少年网络安全防护能力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>
              <a:lnSpc>
                <a:spcPct val="120000"/>
              </a:lnSpc>
            </a:pPr>
            <a:r>
              <a:rPr lang="zh-CN" altLang="zh-CN" sz="2800" dirty="0" smtClean="0"/>
              <a:t>我们</a:t>
            </a:r>
            <a:r>
              <a:rPr lang="zh-CN" altLang="zh-CN" sz="2800" dirty="0"/>
              <a:t>青少年应该怎样趋利避害，正确利用网络资源？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2595980" y="1229125"/>
            <a:ext cx="7000040" cy="3835922"/>
          </a:xfrm>
        </p:spPr>
        <p:txBody>
          <a:bodyPr wrap="square" anchor="t" anchorCtr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800" dirty="0" smtClean="0"/>
              <a:t>示例：</a:t>
            </a:r>
            <a:endParaRPr lang="en-US" altLang="zh-CN" sz="28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2800" dirty="0" smtClean="0"/>
              <a:t>①</a:t>
            </a:r>
            <a:r>
              <a:rPr lang="zh-CN" altLang="zh-CN" sz="2800" dirty="0"/>
              <a:t>要善于网上学习，不浏览不良信息</a:t>
            </a:r>
            <a:r>
              <a:rPr lang="zh-CN" altLang="zh-CN" sz="2800" dirty="0" smtClean="0"/>
              <a:t>；</a:t>
            </a:r>
            <a:endParaRPr lang="en-US" altLang="zh-CN" sz="28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2800" dirty="0" smtClean="0"/>
              <a:t>②</a:t>
            </a:r>
            <a:r>
              <a:rPr lang="zh-CN" altLang="zh-CN" sz="2800" dirty="0"/>
              <a:t>要真诚友好交流，不侮辱欺诈他人</a:t>
            </a:r>
            <a:r>
              <a:rPr lang="zh-CN" altLang="zh-CN" sz="2800" dirty="0" smtClean="0"/>
              <a:t>；</a:t>
            </a:r>
            <a:endParaRPr lang="en-US" altLang="zh-CN" sz="28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2800" dirty="0" smtClean="0"/>
              <a:t>③</a:t>
            </a:r>
            <a:r>
              <a:rPr lang="zh-CN" altLang="zh-CN" sz="2800" dirty="0"/>
              <a:t>要增强自我保护意识，不随意约会网友</a:t>
            </a:r>
            <a:r>
              <a:rPr lang="zh-CN" altLang="zh-CN" sz="2800" dirty="0" smtClean="0"/>
              <a:t>；</a:t>
            </a:r>
            <a:endParaRPr lang="en-US" altLang="zh-CN" sz="28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2800" dirty="0" smtClean="0"/>
              <a:t>④</a:t>
            </a:r>
            <a:r>
              <a:rPr lang="zh-CN" altLang="zh-CN" sz="2800" dirty="0"/>
              <a:t>要维护网络安全，不破坏网络秩序</a:t>
            </a:r>
            <a:r>
              <a:rPr lang="zh-CN" altLang="zh-CN" sz="2800" dirty="0" smtClean="0"/>
              <a:t>；</a:t>
            </a:r>
            <a:endParaRPr lang="en-US" altLang="zh-CN" sz="28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zh-CN" sz="2800" dirty="0" smtClean="0"/>
              <a:t>⑤</a:t>
            </a:r>
            <a:r>
              <a:rPr lang="zh-CN" altLang="zh-CN" sz="2800" dirty="0"/>
              <a:t>要有益身心健康，不沉溺于虚拟时空。</a:t>
            </a:r>
          </a:p>
        </p:txBody>
      </p:sp>
      <p:sp>
        <p:nvSpPr>
          <p:cNvPr id="5" name="MH_PageTitle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95300" y="0"/>
            <a:ext cx="1801333" cy="86400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dist" eaLnBrk="1" hangingPunct="1"/>
            <a:r>
              <a:rPr lang="zh-CN" altLang="en-US" dirty="0" smtClean="0">
                <a:solidFill>
                  <a:schemeClr val="bg1"/>
                </a:solidFill>
              </a:rPr>
              <a:t>简答题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53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69042" y="1286750"/>
            <a:ext cx="7853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作业：完成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南方新课堂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本节课的习题！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484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9462" y="363261"/>
            <a:ext cx="10177671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网络世界宛如戴着面具的舞会，你看不到我，我见不着你。在虚拟世界，我们的思想纵横驰骋，甚至可以在网上自封将军，指挥千军万马。然而，我们是否可以摆脱任何约束，为所欲为呢？</a:t>
            </a:r>
          </a:p>
        </p:txBody>
      </p:sp>
      <p:sp>
        <p:nvSpPr>
          <p:cNvPr id="3" name="矩形 2"/>
          <p:cNvSpPr/>
          <p:nvPr/>
        </p:nvSpPr>
        <p:spPr>
          <a:xfrm>
            <a:off x="1936957" y="3198345"/>
            <a:ext cx="8424101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ahoma" panose="020B0604030504040204" pitchFamily="34" charset="0"/>
                <a:ea typeface="黑体" panose="02010609060101010101" pitchFamily="49" charset="-122"/>
              </a:rPr>
              <a:t>网络交往的“</a:t>
            </a: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自由</a:t>
            </a:r>
            <a:r>
              <a:rPr lang="zh-CN" altLang="en-US" sz="3200" b="1" dirty="0">
                <a:latin typeface="Tahoma" panose="020B0604030504040204" pitchFamily="34" charset="0"/>
                <a:ea typeface="黑体" panose="02010609060101010101" pitchFamily="49" charset="-122"/>
              </a:rPr>
              <a:t>”，这种自由有没有限度？</a:t>
            </a:r>
          </a:p>
        </p:txBody>
      </p:sp>
      <p:pic>
        <p:nvPicPr>
          <p:cNvPr id="4" name="Picture 4" descr="6-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BFB"/>
              </a:clrFrom>
              <a:clrTo>
                <a:srgbClr val="FC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173" y="4147221"/>
            <a:ext cx="2735263" cy="195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pic_1769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176" y="3715175"/>
            <a:ext cx="2901726" cy="308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6-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902" y="3783120"/>
            <a:ext cx="3839368" cy="246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742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7698" y="253548"/>
            <a:ext cx="10756604" cy="641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10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岁小学生拜师当黑客被骗</a:t>
            </a:r>
            <a:r>
              <a:rPr lang="en-US" altLang="zh-CN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13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万</a:t>
            </a:r>
            <a:endParaRPr lang="en-US" altLang="zh-CN" sz="3600" dirty="0" smtClean="0"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2015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月份，刘</a:t>
            </a:r>
            <a:r>
              <a:rPr lang="zh-CN" altLang="en-US" sz="28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某在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互联网上发布虚假信息，称可传授入侵他人电脑技术、包教包会外挂及用代码开通永久会员等。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岁的驻马店市学生小张浏览该信息后十分心动，通过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8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刘某取得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联系，并用其父手机通过“支付宝”给刘</a:t>
            </a:r>
            <a:r>
              <a:rPr lang="zh-CN" altLang="en-US" sz="28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某账户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支付款项。自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日至同年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日，刘</a:t>
            </a:r>
            <a:r>
              <a:rPr lang="zh-CN" altLang="en-US" sz="28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某通过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互联网多次向小张出售与其宣传不符的“网游外挂”等软件，骗取小张付款共计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133079.6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法院审理认为：被告人以非法占有为目的，利用互联网发布虚假信息多次骗取他人现金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万余元，数额巨大，其行为已构成诈骗罪。因已退赔被害人经济损失，可从轻处罚，以诈骗罪判处刘</a:t>
            </a:r>
            <a:r>
              <a:rPr lang="zh-CN" altLang="en-US" sz="28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某有期徒刑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三年，并处罚金人民币五千元。</a:t>
            </a:r>
            <a:endParaRPr lang="zh-CN" altLang="en-US" sz="2800" b="0" i="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907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6622" y="501134"/>
            <a:ext cx="91871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+mj-ea"/>
                <a:ea typeface="+mj-ea"/>
              </a:rPr>
              <a:t>常熟理工学院一女生坠楼身亡 初步排除他杀</a:t>
            </a:r>
            <a:endParaRPr lang="zh-CN" altLang="en-US" sz="3600" dirty="0">
              <a:latin typeface="+mj-ea"/>
              <a:ea typeface="+mj-ea"/>
            </a:endParaRPr>
          </a:p>
        </p:txBody>
      </p:sp>
      <p:pic>
        <p:nvPicPr>
          <p:cNvPr id="1026" name="Picture 2" descr="http://img1.gtimg.com/jiangsu/pics/hv1/84/68/2144/139431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05" y="1926673"/>
            <a:ext cx="4015265" cy="459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77120" y="1380481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每次突发事件后总会有好事者发布谣言</a:t>
            </a:r>
            <a:endParaRPr lang="zh-CN" altLang="en-US" sz="20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21954" y="1380481"/>
            <a:ext cx="6295775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传：“我市大义一百货店老板杨某杀人强奸”为不实信息，经常熟市公安局迅速侦查，查获造谣、传谣者陈某某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男，安徽人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，经初步审查，陈某某对自己因无聊编造谣言通过微信发布的违法行为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供认不讳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下一步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，警方将对陈某某依法进行处理。</a:t>
            </a:r>
          </a:p>
          <a:p>
            <a:pPr algn="just">
              <a:lnSpc>
                <a:spcPct val="13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你有权利保持沉默，但你在微博、朋友圈说的每一句话，都可能成为呈堂证供。</a:t>
            </a:r>
            <a:endParaRPr lang="zh-CN" altLang="en-US" sz="28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605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81" y="434381"/>
            <a:ext cx="5755819" cy="31421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964602"/>
            <a:ext cx="5651522" cy="34964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7689" y="2312349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“万能神药”板蓝根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350977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09953" y="436233"/>
            <a:ext cx="642206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b="1" dirty="0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上网</a:t>
            </a: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要遵守法律。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法律是国家制定或认可的必须遵守的行为规则。在网络上恶意制造、传播谣言，侮辱他人人格，进行诈骗活动，泄露国家秘密，制造、传播病毒，利用网络破坏公共设施等等，都是违法行为。我们在上网时要有依法行事的意识。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20" y="3541828"/>
            <a:ext cx="4122490" cy="289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26" y="632837"/>
            <a:ext cx="4741678" cy="280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7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887" y="2750460"/>
            <a:ext cx="5564414" cy="38617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623" y="406486"/>
            <a:ext cx="5079962" cy="305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456" y="3554027"/>
            <a:ext cx="4285599" cy="305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83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9536" y="910097"/>
            <a:ext cx="1064361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2105</a:t>
            </a:r>
            <a:r>
              <a:rPr lang="zh-CN" altLang="en-US" sz="28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日，人们在观看抗战胜利</a:t>
            </a:r>
            <a:r>
              <a:rPr lang="en-US" altLang="zh-CN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年大阅兵的同时，也纷纷通过微博、朋友圈等社交网络表达自己对祖国的热爱之情。然而就在当天，台湾艺人范玮琪在其微博发布了一张孩子的照片，引来许多网民的强烈不满，评论其“不发阅兵的照片，不爱国”，迫使范玮琪道歉并删除微博。同样被指责的还有大陆艺人赵薇，只因阅兵当天没有在微博上发表任何言论，也被扣上了“不爱国”的帽子</a:t>
            </a:r>
            <a:r>
              <a:rPr lang="zh-CN" altLang="en-US" sz="28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en-US" sz="28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位名人遭遇的情况不禁让人感叹网络舆论中“道德绑架”的可怕。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7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08089" y="578771"/>
            <a:ext cx="49503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 startAt="2"/>
            </a:pPr>
            <a:r>
              <a:rPr lang="zh-CN" altLang="en-US" sz="3200" b="1" dirty="0" smtClean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上网</a:t>
            </a: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要遵守网络道德规范。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网络提供了一个平等自由的交流平台，在这个平台上要使用文明的网络语言进行交流，对求助者尽力相助；网络交流要真诚友好，不要编造不真实的信息。</a:t>
            </a:r>
          </a:p>
        </p:txBody>
      </p:sp>
      <p:pic>
        <p:nvPicPr>
          <p:cNvPr id="5" name="Picture 2" descr="http://tpic.home.news.cn/xhBlog/xhpic001/M03/93/7C/wKhTglRPDvMEAAAAAAAAAAAAAAA2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61" y="3913832"/>
            <a:ext cx="4510445" cy="250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335" y="578771"/>
            <a:ext cx="3934298" cy="314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891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6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9160247"/>
  <p:tag name="MH" val="20150924143952"/>
  <p:tag name="MH_LIBRARY" val="GRAPHIC"/>
  <p:tag name="MH_ORDER" val="Freeform 6"/>
  <p:tag name="KSO_WM_UNIT_TYPE" val="a"/>
  <p:tag name="KSO_WM_UNIT_INDEX" val="1"/>
  <p:tag name="KSO_WM_UNIT_ID" val="custom9160247_29*a*1"/>
  <p:tag name="KSO_WM_UNIT_CLEAR" val="1"/>
  <p:tag name="KSO_WM_UNIT_LAYERLEVEL" val="1"/>
  <p:tag name="KSO_WM_UNIT_VALUE" val="10"/>
  <p:tag name="KSO_WM_UNIT_ISCONTENTSTITLE" val="0"/>
  <p:tag name="KSO_WM_UNIT_HIGHLIGHT" val="0"/>
  <p:tag name="KSO_WM_UNIT_COMPATIBLE" val="0"/>
  <p:tag name="KSO_WM_UNIT_PRESET_TEXT" val="THANK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4140838"/>
  <p:tag name="MH_LIBRARY" val="GRAPHIC"/>
  <p:tag name="KSO_WM_TEMPLATE_CATEGORY" val="custom"/>
  <p:tag name="KSO_WM_TEMPLATE_INDEX" val="160567"/>
  <p:tag name="KSO_WM_TAG_VERSION" val="1.0"/>
  <p:tag name="KSO_WM_SLIDE_ID" val="custom16056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4140838"/>
  <p:tag name="MH_LIBRARY" val="GRAPHIC"/>
  <p:tag name="MH_ORDER" val="TextBox 26"/>
  <p:tag name="KSO_WM_UNIT_CLEAR" val="1"/>
  <p:tag name="KSO_WM_UNIT_LAYERLEVEL" val="1"/>
  <p:tag name="KSO_WM_UNIT_VALUE" val="10"/>
  <p:tag name="KSO_WM_UNIT_HIGHLIGHT" val="0"/>
  <p:tag name="KSO_WM_UNIT_COMPATIBLE" val="1"/>
  <p:tag name="KSO_WM_UNIT_PRESET_TEXT" val="第1章"/>
  <p:tag name="KSO_WM_TAG_VERSION" val="1.0"/>
  <p:tag name="KSO_WM_BEAUTIFY_FLAG" val="#wm#"/>
  <p:tag name="KSO_WM_UNIT_TYPE" val="i"/>
  <p:tag name="KSO_WM_UNIT_ID" val="custom160567_12*i*0"/>
  <p:tag name="KSO_WM_TEMPLATE_CATEGORY" val="custom"/>
  <p:tag name="KSO_WM_TEMPLATE_INDEX" val="160567"/>
  <p:tag name="KSO_WM_UNIT_INDEX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7"/>
  <p:tag name="KSO_WM_UNIT_TYPE" val="a"/>
  <p:tag name="KSO_WM_UNIT_INDEX" val="1"/>
  <p:tag name="KSO_WM_UNIT_ID" val="custom160567_12*a*1"/>
  <p:tag name="KSO_WM_UNIT_CLEAR" val="1"/>
  <p:tag name="KSO_WM_UNIT_LAYERLEVEL" val="1"/>
  <p:tag name="KSO_WM_UNIT_VALUE" val="3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4140838"/>
  <p:tag name="MH_LIBRARY" val="GRAPHIC"/>
  <p:tag name="MH_ORDER" val="TextBox 26"/>
  <p:tag name="KSO_WM_UNIT_CLEAR" val="1"/>
  <p:tag name="KSO_WM_UNIT_LAYERLEVEL" val="1"/>
  <p:tag name="KSO_WM_UNIT_VALUE" val="10"/>
  <p:tag name="KSO_WM_UNIT_HIGHLIGHT" val="0"/>
  <p:tag name="KSO_WM_UNIT_COMPATIBLE" val="1"/>
  <p:tag name="KSO_WM_UNIT_PRESET_TEXT" val="第1章"/>
  <p:tag name="KSO_WM_TAG_VERSION" val="1.0"/>
  <p:tag name="KSO_WM_BEAUTIFY_FLAG" val="#wm#"/>
  <p:tag name="KSO_WM_UNIT_TYPE" val="i"/>
  <p:tag name="KSO_WM_UNIT_ID" val="custom160567_12*i*0"/>
  <p:tag name="KSO_WM_TEMPLATE_CATEGORY" val="custom"/>
  <p:tag name="KSO_WM_TEMPLATE_INDEX" val="160567"/>
  <p:tag name="KSO_WM_UNIT_INDEX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TextDesc"/>
  <p:tag name="MH" val="20150924141537"/>
  <p:tag name="MH_LIBRARY" val="GRAPHIC"/>
  <p:tag name="KSO_WM_TEMPLATE_CATEGORY" val="custom"/>
  <p:tag name="KSO_WM_TEMPLATE_INDEX" val="160567"/>
  <p:tag name="KSO_WM_TAG_VERSION" val="1.0"/>
  <p:tag name="KSO_WM_SLIDE_ID" val="custom160567_20"/>
  <p:tag name="KSO_WM_SLIDE_INDEX" val="20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108*155"/>
  <p:tag name="KSO_WM_SLIDE_SIZE" val="786*33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7"/>
  <p:tag name="MH" val="20150924141537"/>
  <p:tag name="MH_LIBRARY" val="GRAPHIC"/>
  <p:tag name="MH_TYPE" val="PageTitle"/>
  <p:tag name="MH_ORDER" val="PageTitle"/>
  <p:tag name="KSO_WM_UNIT_TYPE" val="a"/>
  <p:tag name="KSO_WM_UNIT_INDEX" val="1"/>
  <p:tag name="KSO_WM_UNIT_ID" val="custom160567_20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7"/>
  <p:tag name="KSO_WM_UNIT_TYPE" val="f"/>
  <p:tag name="KSO_WM_UNIT_INDEX" val="1"/>
  <p:tag name="KSO_WM_UNIT_ID" val="custom160567_20*f*1"/>
  <p:tag name="KSO_WM_UNIT_CLEAR" val="1"/>
  <p:tag name="KSO_WM_UNIT_LAYERLEVEL" val="1"/>
  <p:tag name="KSO_WM_UNIT_VALUE" val="112"/>
  <p:tag name="KSO_WM_UNIT_HIGHLIGHT" val="0"/>
  <p:tag name="KSO_WM_UNIT_COMPATIBLE" val="0"/>
  <p:tag name="KSO_WM_UNIT_PRESET_TEXT_INDEX" val="4"/>
  <p:tag name="KSO_WM_UNIT_PRESET_TEXT_LEN" val="1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BingLLB#"/>
  <p:tag name="MH_LAYOUT" val="SubTitleTextDesc"/>
  <p:tag name="MH" val="20150924141537"/>
  <p:tag name="MH_LIBRARY" val="GRAPHIC"/>
  <p:tag name="KSO_WM_TEMPLATE_CATEGORY" val="custom"/>
  <p:tag name="KSO_WM_TEMPLATE_INDEX" val="160567"/>
  <p:tag name="KSO_WM_TAG_VERSION" val="1.0"/>
  <p:tag name="KSO_WM_SLIDE_ID" val="custom160567_20"/>
  <p:tag name="KSO_WM_SLIDE_INDEX" val="20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108*155"/>
  <p:tag name="KSO_WM_SLIDE_SIZE" val="786*33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7"/>
  <p:tag name="KSO_WM_UNIT_TYPE" val="f"/>
  <p:tag name="KSO_WM_UNIT_INDEX" val="1"/>
  <p:tag name="KSO_WM_UNIT_ID" val="custom160567_20*f*1"/>
  <p:tag name="KSO_WM_UNIT_CLEAR" val="1"/>
  <p:tag name="KSO_WM_UNIT_LAYERLEVEL" val="1"/>
  <p:tag name="KSO_WM_UNIT_VALUE" val="112"/>
  <p:tag name="KSO_WM_UNIT_HIGHLIGHT" val="0"/>
  <p:tag name="KSO_WM_UNIT_COMPATIBLE" val="0"/>
  <p:tag name="KSO_WM_UNIT_PRESET_TEXT_INDEX" val="4"/>
  <p:tag name="KSO_WM_UNIT_PRESET_TEXT_LEN" val="1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6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567"/>
  <p:tag name="MH" val="20150924141537"/>
  <p:tag name="MH_LIBRARY" val="GRAPHIC"/>
  <p:tag name="MH_TYPE" val="PageTitle"/>
  <p:tag name="MH_ORDER" val="PageTitle"/>
  <p:tag name="KSO_WM_UNIT_TYPE" val="a"/>
  <p:tag name="KSO_WM_UNIT_INDEX" val="1"/>
  <p:tag name="KSO_WM_UNIT_ID" val="custom160567_20*a*1"/>
  <p:tag name="KSO_WM_UNIT_CLEAR" val="1"/>
  <p:tag name="KSO_WM_UNIT_LAYERLEVEL" val="1"/>
  <p:tag name="KSO_WM_UNIT_VALUE" val="25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4140838"/>
  <p:tag name="MH_LIBRARY" val="GRAPHIC"/>
  <p:tag name="MH_ORDER" val="Freeform 2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4140838"/>
  <p:tag name="MH_LIBRARY" val="GRAPHIC"/>
  <p:tag name="MH_ORDER" val="Straight Connector 2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4140838"/>
  <p:tag name="MH_LIBRARY" val="GRAPHIC"/>
  <p:tag name="MH_ORDER" val="Straight Connector 2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4143952"/>
  <p:tag name="MH_LIBRARY" val="GRAPHIC"/>
  <p:tag name="MH_ORDER" val="Freeform 7"/>
  <p:tag name="KSO_WM_TAG_VERSION" val="1.0"/>
  <p:tag name="KSO_WM_BEAUTIFY_FLAG" val="#wm#"/>
  <p:tag name="KSO_WM_UNIT_TYPE" val="i"/>
  <p:tag name="KSO_WM_UNIT_ID" val="279*i*0"/>
  <p:tag name="KSO_WM_TEMPLATE_CATEGORY" val="custom"/>
  <p:tag name="KSO_WM_TEMPLATE_INDEX" val="916024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4143952"/>
  <p:tag name="MH_LIBRARY" val="GRAPHIC"/>
  <p:tag name="MH_ORDER" val="Rectangle 2"/>
  <p:tag name="KSO_WM_TAG_VERSION" val="1.0"/>
  <p:tag name="KSO_WM_BEAUTIFY_FLAG" val="#wm#"/>
  <p:tag name="KSO_WM_UNIT_TYPE" val="i"/>
  <p:tag name="KSO_WM_UNIT_ID" val="279*i*1"/>
  <p:tag name="KSO_WM_TEMPLATE_CATEGORY" val="custom"/>
  <p:tag name="KSO_WM_TEMPLATE_INDEX" val="916024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4143952"/>
  <p:tag name="MH_LIBRARY" val="GRAPHIC"/>
  <p:tag name="MH_ORDER" val="Freeform 3"/>
  <p:tag name="KSO_WM_TAG_VERSION" val="1.0"/>
  <p:tag name="KSO_WM_BEAUTIFY_FLAG" val="#wm#"/>
  <p:tag name="KSO_WM_UNIT_TYPE" val="i"/>
  <p:tag name="KSO_WM_UNIT_ID" val="279*i*2"/>
  <p:tag name="KSO_WM_TEMPLATE_CATEGORY" val="custom"/>
  <p:tag name="KSO_WM_TEMPLATE_INDEX" val="916024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4143952"/>
  <p:tag name="MH_LIBRARY" val="GRAPHIC"/>
  <p:tag name="MH_ORDER" val="Freeform 4"/>
  <p:tag name="KSO_WM_TAG_VERSION" val="1.0"/>
  <p:tag name="KSO_WM_BEAUTIFY_FLAG" val="#wm#"/>
  <p:tag name="KSO_WM_UNIT_TYPE" val="i"/>
  <p:tag name="KSO_WM_UNIT_ID" val="279*i*4"/>
  <p:tag name="KSO_WM_TEMPLATE_CATEGORY" val="custom"/>
  <p:tag name="KSO_WM_TEMPLATE_INDEX" val="9160247"/>
</p:tagLst>
</file>

<file path=ppt/theme/theme1.xml><?xml version="1.0" encoding="utf-8"?>
<a:theme xmlns:a="http://schemas.openxmlformats.org/drawingml/2006/main" name="1_A000120140530A99PPBG">
  <a:themeElements>
    <a:clrScheme name="160567">
      <a:dk1>
        <a:srgbClr val="474747"/>
      </a:dk1>
      <a:lt1>
        <a:srgbClr val="FFFFFF"/>
      </a:lt1>
      <a:dk2>
        <a:srgbClr val="5F5F5F"/>
      </a:dk2>
      <a:lt2>
        <a:srgbClr val="FFFFFF"/>
      </a:lt2>
      <a:accent1>
        <a:srgbClr val="8E8B00"/>
      </a:accent1>
      <a:accent2>
        <a:srgbClr val="474747"/>
      </a:accent2>
      <a:accent3>
        <a:srgbClr val="00B0F0"/>
      </a:accent3>
      <a:accent4>
        <a:srgbClr val="6F9F4B"/>
      </a:accent4>
      <a:accent5>
        <a:srgbClr val="FC917E"/>
      </a:accent5>
      <a:accent6>
        <a:srgbClr val="FF4D55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579</TotalTime>
  <Words>1414</Words>
  <Application/>
  <PresentationFormat>宽屏</PresentationFormat>
  <Paragraphs>75</Paragraphs>
  <Slides>19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黑体</vt:lpstr>
      <vt:lpstr>华文楷体</vt:lpstr>
      <vt:lpstr>宋体</vt:lpstr>
      <vt:lpstr>微软雅黑</vt:lpstr>
      <vt:lpstr>幼圆</vt:lpstr>
      <vt:lpstr>Arial</vt:lpstr>
      <vt:lpstr>Calibri</vt:lpstr>
      <vt:lpstr>Microsoft New Tai Lue</vt:lpstr>
      <vt:lpstr>Tahoma</vt:lpstr>
      <vt:lpstr>1_A000120140530A99PPBG</vt:lpstr>
      <vt:lpstr>绿色上网守规则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简答题</vt:lpstr>
      <vt:lpstr>简答题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陈钦生</cp:lastModifiedBy>
  <cp:revision/>
  <dcterms:created xsi:type="dcterms:W3CDTF">2016-09-30T06:50:00Z</dcterms:created>
  <dcterms:modified xsi:type="dcterms:W3CDTF">2016-10-28T14:05:17Z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