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70" r:id="rId4"/>
    <p:sldId id="257" r:id="rId5"/>
    <p:sldId id="259" r:id="rId6"/>
    <p:sldId id="260" r:id="rId7"/>
    <p:sldId id="261" r:id="rId8"/>
    <p:sldId id="263" r:id="rId9"/>
    <p:sldId id="264" r:id="rId10"/>
    <p:sldId id="265" r:id="rId11"/>
    <p:sldId id="266" r:id="rId12"/>
    <p:sldId id="267" r:id="rId13"/>
    <p:sldId id="271" r:id="rId14"/>
    <p:sldId id="269" r:id="rId1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114"/>
      </p:cViewPr>
      <p:guideLst>
        <p:guide orient="horz" pos="2163"/>
        <p:guide pos="2904"/>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381000" y="4853411"/>
            <a:ext cx="8458200" cy="1222375"/>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fld id="{7086526F-EAEE-454A-9B50-C433206120F1}" type="datetimeFigureOut">
              <a:rPr lang="zh-CN" altLang="en-US" smtClean="0"/>
            </a:fld>
            <a:endParaRPr lang="zh-CN" altLang="en-US"/>
          </a:p>
        </p:txBody>
      </p:sp>
      <p:sp>
        <p:nvSpPr>
          <p:cNvPr id="2" name="页脚占位符 1"/>
          <p:cNvSpPr>
            <a:spLocks noGrp="1"/>
          </p:cNvSpPr>
          <p:nvPr>
            <p:ph type="ftr" sz="quarter" idx="11"/>
          </p:nvPr>
        </p:nvSpPr>
        <p:spPr/>
        <p:txBody>
          <a:bodyPr/>
          <a:lstStyle/>
          <a:p>
            <a:endParaRPr lang="zh-CN" altLang="en-US"/>
          </a:p>
        </p:txBody>
      </p:sp>
      <p:sp>
        <p:nvSpPr>
          <p:cNvPr id="15" name="灯片编号占位符 14"/>
          <p:cNvSpPr>
            <a:spLocks noGrp="1"/>
          </p:cNvSpPr>
          <p:nvPr>
            <p:ph type="sldNum" sz="quarter" idx="12"/>
          </p:nvPr>
        </p:nvSpPr>
        <p:spPr>
          <a:xfrm>
            <a:off x="8229600" y="6473952"/>
            <a:ext cx="758952" cy="246888"/>
          </a:xfrm>
        </p:spPr>
        <p:txBody>
          <a:bodyPr/>
          <a:lstStyle/>
          <a:p>
            <a:fld id="{7B6A4456-184E-4174-9067-C76FE10C6F2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86526F-EAEE-454A-9B50-C433206120F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6A4456-184E-4174-9067-C76FE10C6F2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549276"/>
            <a:ext cx="6248400" cy="5851525"/>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7086526F-EAEE-454A-9B50-C433206120F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6A4456-184E-4174-9067-C76FE10C6F2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7086526F-EAEE-454A-9B50-C433206120F1}" type="datetimeFigureOut">
              <a:rPr lang="zh-CN" altLang="en-US" smtClean="0"/>
            </a:fld>
            <a:endParaRPr lang="zh-CN" altLang="en-US"/>
          </a:p>
        </p:txBody>
      </p:sp>
      <p:sp>
        <p:nvSpPr>
          <p:cNvPr id="19" name="页脚占位符 18"/>
          <p:cNvSpPr>
            <a:spLocks noGrp="1"/>
          </p:cNvSpPr>
          <p:nvPr>
            <p:ph type="ftr" sz="quarter" idx="11"/>
          </p:nvPr>
        </p:nvSpPr>
        <p:spPr>
          <a:xfrm>
            <a:off x="3581400" y="76200"/>
            <a:ext cx="2895600" cy="288925"/>
          </a:xfrm>
        </p:spPr>
        <p:txBody>
          <a:bodyPr/>
          <a:lstStyle/>
          <a:p>
            <a:endParaRPr lang="zh-CN" altLang="en-US"/>
          </a:p>
        </p:txBody>
      </p:sp>
      <p:sp>
        <p:nvSpPr>
          <p:cNvPr id="16" name="灯片编号占位符 15"/>
          <p:cNvSpPr>
            <a:spLocks noGrp="1"/>
          </p:cNvSpPr>
          <p:nvPr>
            <p:ph type="sldNum" sz="quarter" idx="12"/>
          </p:nvPr>
        </p:nvSpPr>
        <p:spPr>
          <a:xfrm>
            <a:off x="8229600" y="6473952"/>
            <a:ext cx="758952" cy="246888"/>
          </a:xfrm>
        </p:spPr>
        <p:txBody>
          <a:bodyPr/>
          <a:lstStyle/>
          <a:p>
            <a:fld id="{7B6A4456-184E-4174-9067-C76FE10C6F2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19" name="日期占位符 18"/>
          <p:cNvSpPr>
            <a:spLocks noGrp="1"/>
          </p:cNvSpPr>
          <p:nvPr>
            <p:ph type="dt" sz="half" idx="10"/>
          </p:nvPr>
        </p:nvSpPr>
        <p:spPr/>
        <p:txBody>
          <a:bodyPr/>
          <a:lstStyle/>
          <a:p>
            <a:fld id="{7086526F-EAEE-454A-9B50-C433206120F1}" type="datetimeFigureOut">
              <a:rPr lang="zh-CN" altLang="en-US" smtClean="0"/>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6" name="灯片编号占位符 15"/>
          <p:cNvSpPr>
            <a:spLocks noGrp="1"/>
          </p:cNvSpPr>
          <p:nvPr>
            <p:ph type="sldNum" sz="quarter" idx="12"/>
          </p:nvPr>
        </p:nvSpPr>
        <p:spPr/>
        <p:txBody>
          <a:bodyPr/>
          <a:lstStyle/>
          <a:p>
            <a:fld id="{7B6A4456-184E-4174-9067-C76FE10C6F24}" type="slidenum">
              <a:rPr lang="zh-CN" altLang="en-US" smtClean="0"/>
            </a:fld>
            <a:endParaRPr lang="zh-CN" altLang="en-US"/>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fld id="{7086526F-EAEE-454A-9B50-C433206120F1}" type="datetimeFigureOut">
              <a:rPr lang="zh-CN" altLang="en-US" smtClean="0"/>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7B6A4456-184E-4174-9067-C76FE10C6F2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304800" y="5410200"/>
            <a:ext cx="8610600" cy="882650"/>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fld id="{7086526F-EAEE-454A-9B50-C433206120F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229600" y="6477000"/>
            <a:ext cx="762000" cy="246888"/>
          </a:xfrm>
        </p:spPr>
        <p:txBody>
          <a:bodyPr/>
          <a:lstStyle/>
          <a:p>
            <a:fld id="{7B6A4456-184E-4174-9067-C76FE10C6F24}" type="slidenum">
              <a:rPr lang="zh-CN" altLang="en-US" smtClean="0"/>
            </a:fld>
            <a:endParaRPr lang="zh-CN" altLang="en-US"/>
          </a:p>
        </p:txBody>
      </p:sp>
      <p:sp>
        <p:nvSpPr>
          <p:cNvPr id="11" name="直接连接符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fld id="{7086526F-EAEE-454A-9B50-C433206120F1}" type="datetimeFigureOut">
              <a:rPr lang="zh-CN" altLang="en-US" smtClean="0"/>
            </a:fld>
            <a:endParaRPr lang="zh-CN" altLang="en-US"/>
          </a:p>
        </p:txBody>
      </p:sp>
      <p:sp>
        <p:nvSpPr>
          <p:cNvPr id="21" name="页脚占位符 20"/>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6A4456-184E-4174-9067-C76FE10C6F2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086526F-EAEE-454A-9B50-C433206120F1}" type="datetimeFigureOut">
              <a:rPr lang="zh-CN" altLang="en-US" smtClean="0"/>
            </a:fld>
            <a:endParaRPr lang="zh-CN" altLang="en-US"/>
          </a:p>
        </p:txBody>
      </p:sp>
      <p:sp>
        <p:nvSpPr>
          <p:cNvPr id="24" name="页脚占位符 23"/>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6A4456-184E-4174-9067-C76FE10C6F2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457200" y="5486400"/>
            <a:ext cx="8458200" cy="520700"/>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7086526F-EAEE-454A-9B50-C433206120F1}" type="datetimeFigureOut">
              <a:rPr lang="zh-CN" altLang="en-US" smtClean="0"/>
            </a:fld>
            <a:endParaRPr lang="zh-CN" altLang="en-US"/>
          </a:p>
        </p:txBody>
      </p:sp>
      <p:sp>
        <p:nvSpPr>
          <p:cNvPr id="29" name="页脚占位符 28"/>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6A4456-184E-4174-9067-C76FE10C6F2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dirty="0"/>
          </a:p>
        </p:txBody>
      </p:sp>
      <p:sp>
        <p:nvSpPr>
          <p:cNvPr id="7" name="日期占位符 6"/>
          <p:cNvSpPr>
            <a:spLocks noGrp="1"/>
          </p:cNvSpPr>
          <p:nvPr>
            <p:ph type="dt" sz="half" idx="10"/>
          </p:nvPr>
        </p:nvSpPr>
        <p:spPr/>
        <p:txBody>
          <a:bodyPr/>
          <a:lstStyle/>
          <a:p>
            <a:fld id="{7086526F-EAEE-454A-9B50-C433206120F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7B6A4456-184E-4174-9067-C76FE10C6F24}" type="slidenum">
              <a:rPr lang="zh-CN" altLang="en-US" smtClean="0"/>
            </a:fld>
            <a:endParaRPr lang="zh-CN" altLang="en-US"/>
          </a:p>
        </p:txBody>
      </p:sp>
      <p:sp>
        <p:nvSpPr>
          <p:cNvPr id="17" name="标题 16"/>
          <p:cNvSpPr>
            <a:spLocks noGrp="1"/>
          </p:cNvSpPr>
          <p:nvPr>
            <p:ph type="title"/>
          </p:nvPr>
        </p:nvSpPr>
        <p:spPr>
          <a:xfrm>
            <a:off x="381000" y="4993760"/>
            <a:ext cx="5867400" cy="522288"/>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7086526F-EAEE-454A-9B50-C433206120F1}" type="datetimeFigureOut">
              <a:rPr lang="zh-CN" altLang="en-US" smtClean="0"/>
            </a:fld>
            <a:endParaRPr lang="zh-CN" altLang="en-US"/>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B6A4456-184E-4174-9067-C76FE10C6F24}" type="slidenum">
              <a:rPr lang="zh-CN" altLang="en-US" smtClean="0"/>
            </a:fld>
            <a:endParaRPr lang="zh-CN" altLang="en-US"/>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panose="05020102010507070707"/>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panose="05020102010507070707"/>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panose="05020102010507070707"/>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panose="05020102010507070707"/>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panose="05020102010507070707"/>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panose="05020102010507070707"/>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panose="05020102010507070707"/>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1">
            <a:duotone>
              <a:schemeClr val="phClr">
                <a:shade val="30000"/>
                <a:satMod val="455000"/>
              </a:schemeClr>
              <a:schemeClr val="phClr">
                <a:tint val="95000"/>
                <a:satMod val="120000"/>
              </a:schemeClr>
            </a:duotone>
          </a:blip>
          <a:stretch>
            <a:fillRect/>
          </a:stretch>
        </a:blipFill>
        <a:effectLst/>
      </p:bgPr>
    </p:bg>
    <p:spTree>
      <p:nvGrpSpPr>
        <p:cNvPr id="1" name=""/>
        <p:cNvGrpSpPr/>
        <p:nvPr/>
      </p:nvGrpSpPr>
      <p:grpSpPr>
        <a:xfrm>
          <a:off x="0" y="0"/>
          <a:ext cx="0" cy="0"/>
          <a:chOff x="0" y="0"/>
          <a:chExt cx="0" cy="0"/>
        </a:xfrm>
      </p:grpSpPr>
      <p:pic>
        <p:nvPicPr>
          <p:cNvPr id="5" name="图片 4" descr="t01bba67a4f37a0c7c6"/>
          <p:cNvPicPr>
            <a:picLocks noChangeAspect="1"/>
          </p:cNvPicPr>
          <p:nvPr/>
        </p:nvPicPr>
        <p:blipFill>
          <a:blip r:embed="rId2"/>
          <a:stretch>
            <a:fillRect/>
          </a:stretch>
        </p:blipFill>
        <p:spPr>
          <a:xfrm>
            <a:off x="2540" y="1270"/>
            <a:ext cx="9152890" cy="6865620"/>
          </a:xfrm>
          <a:prstGeom prst="rect">
            <a:avLst/>
          </a:prstGeom>
        </p:spPr>
      </p:pic>
      <p:sp>
        <p:nvSpPr>
          <p:cNvPr id="2" name="标题 1"/>
          <p:cNvSpPr>
            <a:spLocks noGrp="1"/>
          </p:cNvSpPr>
          <p:nvPr>
            <p:ph type="ctrTitle"/>
          </p:nvPr>
        </p:nvSpPr>
        <p:spPr>
          <a:xfrm>
            <a:off x="395536" y="908721"/>
            <a:ext cx="8062664" cy="1440159"/>
          </a:xfrm>
        </p:spPr>
        <p:txBody>
          <a:bodyPr>
            <a:normAutofit/>
          </a:bodyPr>
          <a:lstStyle/>
          <a:p>
            <a:r>
              <a:rPr lang="zh-CN" altLang="en-US" sz="5400" dirty="0" smtClean="0">
                <a:solidFill>
                  <a:srgbClr val="FF0000"/>
                </a:solidFill>
              </a:rPr>
              <a:t>这几句名言你听过吗？</a:t>
            </a:r>
            <a:endParaRPr lang="zh-CN" altLang="en-US" sz="5400" dirty="0">
              <a:solidFill>
                <a:srgbClr val="FF0000"/>
              </a:solidFill>
            </a:endParaRPr>
          </a:p>
        </p:txBody>
      </p:sp>
      <p:sp>
        <p:nvSpPr>
          <p:cNvPr id="3" name="副标题 2"/>
          <p:cNvSpPr>
            <a:spLocks noGrp="1"/>
          </p:cNvSpPr>
          <p:nvPr>
            <p:ph type="subTitle" idx="1"/>
          </p:nvPr>
        </p:nvSpPr>
        <p:spPr>
          <a:xfrm>
            <a:off x="381000" y="2132856"/>
            <a:ext cx="8458200" cy="2952328"/>
          </a:xfrm>
        </p:spPr>
        <p:txBody>
          <a:bodyPr>
            <a:normAutofit fontScale="50000"/>
          </a:bodyPr>
          <a:lstStyle/>
          <a:p>
            <a:endParaRPr lang="en-US" altLang="zh-CN" dirty="0" smtClean="0"/>
          </a:p>
          <a:p>
            <a:endParaRPr lang="en-US" altLang="zh-CN" dirty="0" smtClean="0"/>
          </a:p>
          <a:p>
            <a:r>
              <a:rPr lang="en-US" altLang="zh-CN" sz="6000" dirty="0" smtClean="0">
                <a:latin typeface="+mj-ea"/>
                <a:ea typeface="+mj-ea"/>
              </a:rPr>
              <a:t>1.</a:t>
            </a:r>
            <a:r>
              <a:rPr lang="zh-CN" altLang="en-US" sz="6000" dirty="0" smtClean="0">
                <a:latin typeface="+mj-ea"/>
                <a:ea typeface="+mj-ea"/>
              </a:rPr>
              <a:t>孔子说：“学不而已，阖棺而止”。</a:t>
            </a:r>
            <a:endParaRPr lang="en-US" altLang="zh-CN" sz="6000" dirty="0" smtClean="0">
              <a:latin typeface="+mj-ea"/>
              <a:ea typeface="+mj-ea"/>
            </a:endParaRPr>
          </a:p>
          <a:p>
            <a:r>
              <a:rPr lang="en-US" altLang="zh-CN" sz="6000" dirty="0" smtClean="0">
                <a:latin typeface="+mj-ea"/>
                <a:ea typeface="+mj-ea"/>
              </a:rPr>
              <a:t>2</a:t>
            </a:r>
            <a:r>
              <a:rPr lang="zh-CN" altLang="en-US" sz="6000" dirty="0" smtClean="0">
                <a:latin typeface="+mj-ea"/>
                <a:ea typeface="+mj-ea"/>
              </a:rPr>
              <a:t>、“</a:t>
            </a:r>
            <a:r>
              <a:rPr lang="en-US" altLang="zh-CN" sz="6000" dirty="0" smtClean="0">
                <a:latin typeface="+mj-ea"/>
                <a:ea typeface="+mj-ea"/>
              </a:rPr>
              <a:t>it  is  never  too old  to  learn</a:t>
            </a:r>
            <a:r>
              <a:rPr lang="zh-CN" altLang="en-US" sz="6000" dirty="0" smtClean="0">
                <a:latin typeface="+mj-ea"/>
                <a:ea typeface="+mj-ea"/>
              </a:rPr>
              <a:t>”</a:t>
            </a:r>
            <a:endParaRPr lang="en-US" altLang="zh-CN" sz="6000" dirty="0" smtClean="0">
              <a:latin typeface="+mj-ea"/>
              <a:ea typeface="+mj-ea"/>
            </a:endParaRPr>
          </a:p>
          <a:p>
            <a:r>
              <a:rPr lang="en-US" altLang="zh-CN" sz="6000" dirty="0" smtClean="0">
                <a:latin typeface="+mj-ea"/>
                <a:ea typeface="+mj-ea"/>
              </a:rPr>
              <a:t>3</a:t>
            </a:r>
            <a:r>
              <a:rPr lang="zh-CN" altLang="en-US" sz="6000" dirty="0" smtClean="0">
                <a:latin typeface="+mj-ea"/>
                <a:ea typeface="+mj-ea"/>
              </a:rPr>
              <a:t>、 庄子</a:t>
            </a:r>
            <a:r>
              <a:rPr lang="en-US" altLang="zh-CN" sz="6000" dirty="0" smtClean="0">
                <a:latin typeface="+mj-ea"/>
                <a:ea typeface="+mj-ea"/>
              </a:rPr>
              <a:t>·</a:t>
            </a:r>
            <a:r>
              <a:rPr lang="zh-CN" altLang="en-US" sz="6000" dirty="0" smtClean="0">
                <a:latin typeface="+mj-ea"/>
                <a:ea typeface="+mj-ea"/>
              </a:rPr>
              <a:t>养生主：“吾生也有涯，而知也无涯”</a:t>
            </a:r>
            <a:endParaRPr lang="en-US" altLang="zh-CN" sz="6000" dirty="0" smtClean="0">
              <a:latin typeface="+mj-ea"/>
              <a:ea typeface="+mj-ea"/>
            </a:endParaRPr>
          </a:p>
          <a:p>
            <a:r>
              <a:rPr lang="en-US" altLang="zh-CN" sz="6000" dirty="0" smtClean="0">
                <a:latin typeface="+mj-ea"/>
                <a:ea typeface="+mj-ea"/>
              </a:rPr>
              <a:t>4</a:t>
            </a:r>
            <a:r>
              <a:rPr lang="zh-CN" altLang="en-US" sz="6000" dirty="0" smtClean="0">
                <a:latin typeface="+mj-ea"/>
                <a:ea typeface="+mj-ea"/>
              </a:rPr>
              <a:t>、一个人离开学校之后，教育不应停止。   杜威 </a:t>
            </a:r>
            <a:endParaRPr lang="en-US" altLang="zh-CN" sz="6000" dirty="0" smtClean="0">
              <a:latin typeface="+mj-ea"/>
              <a:ea typeface="+mj-ea"/>
            </a:endParaRPr>
          </a:p>
          <a:p>
            <a:endParaRPr lang="zh-CN" altLang="en-US" sz="6000" dirty="0">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文本占位符 2"/>
          <p:cNvSpPr>
            <a:spLocks noGrp="1"/>
          </p:cNvSpPr>
          <p:nvPr>
            <p:ph type="body" idx="1"/>
          </p:nvPr>
        </p:nvSpPr>
        <p:spPr/>
        <p:txBody>
          <a:bodyPr/>
          <a:lstStyle/>
          <a:p>
            <a:endParaRPr lang="zh-CN" altLang="en-US"/>
          </a:p>
        </p:txBody>
      </p:sp>
      <p:sp>
        <p:nvSpPr>
          <p:cNvPr id="4" name="文本占位符 3"/>
          <p:cNvSpPr>
            <a:spLocks noGrp="1"/>
          </p:cNvSpPr>
          <p:nvPr>
            <p:ph type="body" sz="half" idx="3"/>
          </p:nvPr>
        </p:nvSpPr>
        <p:spPr/>
        <p:txBody>
          <a:bodyPr/>
          <a:lstStyle/>
          <a:p>
            <a:endParaRPr lang="zh-CN" altLang="en-US"/>
          </a:p>
        </p:txBody>
      </p:sp>
      <p:pic>
        <p:nvPicPr>
          <p:cNvPr id="7" name="内容占位符 6" descr="t01a5e7a834ae1c0abf.jpg"/>
          <p:cNvPicPr>
            <a:picLocks noGrp="1" noChangeAspect="1"/>
          </p:cNvPicPr>
          <p:nvPr>
            <p:ph sz="quarter" idx="2"/>
          </p:nvPr>
        </p:nvPicPr>
        <p:blipFill>
          <a:blip r:embed="rId1" cstate="print"/>
          <a:stretch>
            <a:fillRect/>
          </a:stretch>
        </p:blipFill>
        <p:spPr>
          <a:xfrm>
            <a:off x="280988" y="260649"/>
            <a:ext cx="4291012" cy="2736303"/>
          </a:xfrm>
        </p:spPr>
      </p:pic>
      <p:pic>
        <p:nvPicPr>
          <p:cNvPr id="8" name="内容占位符 7" descr="1186423128513_mthumb.jpg"/>
          <p:cNvPicPr>
            <a:picLocks noGrp="1" noChangeAspect="1"/>
          </p:cNvPicPr>
          <p:nvPr>
            <p:ph sz="quarter" idx="4"/>
          </p:nvPr>
        </p:nvPicPr>
        <p:blipFill>
          <a:blip r:embed="rId2" cstate="print"/>
          <a:stretch>
            <a:fillRect/>
          </a:stretch>
        </p:blipFill>
        <p:spPr>
          <a:xfrm>
            <a:off x="4648200" y="260648"/>
            <a:ext cx="4289425" cy="2736305"/>
          </a:xfrm>
        </p:spPr>
      </p:pic>
      <p:pic>
        <p:nvPicPr>
          <p:cNvPr id="9" name="图片 8" descr="4355_12881978434USE.jpg"/>
          <p:cNvPicPr>
            <a:picLocks noChangeAspect="1"/>
          </p:cNvPicPr>
          <p:nvPr/>
        </p:nvPicPr>
        <p:blipFill>
          <a:blip r:embed="rId3" cstate="print"/>
          <a:stretch>
            <a:fillRect/>
          </a:stretch>
        </p:blipFill>
        <p:spPr>
          <a:xfrm>
            <a:off x="323529" y="3501007"/>
            <a:ext cx="4248472" cy="3024337"/>
          </a:xfrm>
          <a:prstGeom prst="rect">
            <a:avLst/>
          </a:prstGeom>
        </p:spPr>
      </p:pic>
      <p:pic>
        <p:nvPicPr>
          <p:cNvPr id="10" name="图片 9" descr="541fd38fa3106c27b61b139f.jpg"/>
          <p:cNvPicPr>
            <a:picLocks noChangeAspect="1"/>
          </p:cNvPicPr>
          <p:nvPr/>
        </p:nvPicPr>
        <p:blipFill>
          <a:blip r:embed="rId4" cstate="print"/>
          <a:stretch>
            <a:fillRect/>
          </a:stretch>
        </p:blipFill>
        <p:spPr>
          <a:xfrm>
            <a:off x="4788024" y="3429000"/>
            <a:ext cx="4176464" cy="3075037"/>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t01bba67a4f37a0c7c6"/>
          <p:cNvPicPr>
            <a:picLocks noChangeAspect="1"/>
          </p:cNvPicPr>
          <p:nvPr/>
        </p:nvPicPr>
        <p:blipFill>
          <a:blip r:embed="rId1"/>
          <a:stretch>
            <a:fillRect/>
          </a:stretch>
        </p:blipFill>
        <p:spPr>
          <a:xfrm>
            <a:off x="-19685" y="-15240"/>
            <a:ext cx="9175115" cy="6882130"/>
          </a:xfrm>
          <a:prstGeom prst="rect">
            <a:avLst/>
          </a:prstGeom>
        </p:spPr>
      </p:pic>
      <p:sp>
        <p:nvSpPr>
          <p:cNvPr id="2" name="标题 1"/>
          <p:cNvSpPr>
            <a:spLocks noGrp="1"/>
          </p:cNvSpPr>
          <p:nvPr>
            <p:ph type="ctrTitle"/>
          </p:nvPr>
        </p:nvSpPr>
        <p:spPr>
          <a:xfrm>
            <a:off x="381000" y="1427124"/>
            <a:ext cx="8458200" cy="4374978"/>
          </a:xfrm>
        </p:spPr>
        <p:txBody>
          <a:bodyPr>
            <a:normAutofit/>
          </a:bodyPr>
          <a:lstStyle/>
          <a:p>
            <a:r>
              <a:rPr lang="en-US" altLang="zh-CN" b="1" dirty="0" smtClean="0">
                <a:solidFill>
                  <a:srgbClr val="0000FF"/>
                </a:solidFill>
                <a:effectLst/>
                <a:latin typeface="宋体" panose="02010600030101010101" pitchFamily="2" charset="-122"/>
                <a:ea typeface="宋体" panose="02010600030101010101" pitchFamily="2" charset="-122"/>
              </a:rPr>
              <a:t>1</a:t>
            </a:r>
            <a:r>
              <a:rPr lang="zh-CN" altLang="en-US" b="1" dirty="0" smtClean="0">
                <a:solidFill>
                  <a:srgbClr val="0000FF"/>
                </a:solidFill>
                <a:effectLst/>
                <a:latin typeface="宋体" panose="02010600030101010101" pitchFamily="2" charset="-122"/>
                <a:ea typeface="宋体" panose="02010600030101010101" pitchFamily="2" charset="-122"/>
              </a:rPr>
              <a:t>、学会与人相处</a:t>
            </a:r>
            <a:br>
              <a:rPr lang="zh-CN" altLang="en-US" b="1" dirty="0" smtClean="0">
                <a:solidFill>
                  <a:srgbClr val="0000FF"/>
                </a:solidFill>
                <a:effectLst/>
                <a:latin typeface="宋体" panose="02010600030101010101" pitchFamily="2" charset="-122"/>
                <a:ea typeface="宋体" panose="02010600030101010101" pitchFamily="2" charset="-122"/>
              </a:rPr>
            </a:br>
            <a:br>
              <a:rPr lang="en-US" altLang="zh-CN" b="1" dirty="0" smtClean="0">
                <a:solidFill>
                  <a:srgbClr val="0000FF"/>
                </a:solidFill>
                <a:effectLst/>
                <a:latin typeface="宋体" panose="02010600030101010101" pitchFamily="2" charset="-122"/>
                <a:ea typeface="宋体" panose="02010600030101010101" pitchFamily="2" charset="-122"/>
              </a:rPr>
            </a:br>
            <a:r>
              <a:rPr lang="en-US" altLang="zh-CN" b="1" dirty="0" smtClean="0">
                <a:solidFill>
                  <a:srgbClr val="0000FF"/>
                </a:solidFill>
                <a:effectLst/>
                <a:latin typeface="宋体" panose="02010600030101010101" pitchFamily="2" charset="-122"/>
                <a:ea typeface="宋体" panose="02010600030101010101" pitchFamily="2" charset="-122"/>
              </a:rPr>
              <a:t>2</a:t>
            </a:r>
            <a:r>
              <a:rPr lang="zh-CN" altLang="en-US" b="1" dirty="0" smtClean="0">
                <a:solidFill>
                  <a:srgbClr val="0000FF"/>
                </a:solidFill>
                <a:effectLst/>
                <a:latin typeface="宋体" panose="02010600030101010101" pitchFamily="2" charset="-122"/>
                <a:ea typeface="宋体" panose="02010600030101010101" pitchFamily="2" charset="-122"/>
              </a:rPr>
              <a:t>、学会追求知识</a:t>
            </a:r>
            <a:br>
              <a:rPr lang="zh-CN" altLang="en-US" b="1" dirty="0" smtClean="0">
                <a:solidFill>
                  <a:srgbClr val="0000FF"/>
                </a:solidFill>
                <a:effectLst/>
                <a:latin typeface="宋体" panose="02010600030101010101" pitchFamily="2" charset="-122"/>
                <a:ea typeface="宋体" panose="02010600030101010101" pitchFamily="2" charset="-122"/>
              </a:rPr>
            </a:br>
            <a:br>
              <a:rPr lang="en-US" altLang="zh-CN" b="1" dirty="0" smtClean="0">
                <a:solidFill>
                  <a:srgbClr val="0000FF"/>
                </a:solidFill>
                <a:effectLst/>
                <a:latin typeface="宋体" panose="02010600030101010101" pitchFamily="2" charset="-122"/>
                <a:ea typeface="宋体" panose="02010600030101010101" pitchFamily="2" charset="-122"/>
              </a:rPr>
            </a:br>
            <a:r>
              <a:rPr lang="en-US" altLang="zh-CN" b="1" dirty="0" smtClean="0">
                <a:solidFill>
                  <a:srgbClr val="0000FF"/>
                </a:solidFill>
                <a:effectLst/>
                <a:latin typeface="宋体" panose="02010600030101010101" pitchFamily="2" charset="-122"/>
                <a:ea typeface="宋体" panose="02010600030101010101" pitchFamily="2" charset="-122"/>
              </a:rPr>
              <a:t>3</a:t>
            </a:r>
            <a:r>
              <a:rPr lang="zh-CN" altLang="en-US" b="1" dirty="0" smtClean="0">
                <a:solidFill>
                  <a:srgbClr val="0000FF"/>
                </a:solidFill>
                <a:effectLst/>
                <a:latin typeface="宋体" panose="02010600030101010101" pitchFamily="2" charset="-122"/>
                <a:ea typeface="宋体" panose="02010600030101010101" pitchFamily="2" charset="-122"/>
              </a:rPr>
              <a:t>、学会动手做事</a:t>
            </a:r>
            <a:br>
              <a:rPr lang="zh-CN" altLang="en-US" b="1" dirty="0" smtClean="0">
                <a:solidFill>
                  <a:srgbClr val="0000FF"/>
                </a:solidFill>
                <a:effectLst/>
                <a:latin typeface="宋体" panose="02010600030101010101" pitchFamily="2" charset="-122"/>
                <a:ea typeface="宋体" panose="02010600030101010101" pitchFamily="2" charset="-122"/>
              </a:rPr>
            </a:br>
            <a:br>
              <a:rPr lang="en-US" altLang="zh-CN" b="1" dirty="0" smtClean="0">
                <a:solidFill>
                  <a:srgbClr val="0000FF"/>
                </a:solidFill>
                <a:effectLst/>
                <a:latin typeface="宋体" panose="02010600030101010101" pitchFamily="2" charset="-122"/>
                <a:ea typeface="宋体" panose="02010600030101010101" pitchFamily="2" charset="-122"/>
              </a:rPr>
            </a:br>
            <a:r>
              <a:rPr lang="en-US" altLang="zh-CN" b="1" dirty="0" smtClean="0">
                <a:solidFill>
                  <a:srgbClr val="0000FF"/>
                </a:solidFill>
                <a:effectLst/>
                <a:latin typeface="宋体" panose="02010600030101010101" pitchFamily="2" charset="-122"/>
                <a:ea typeface="宋体" panose="02010600030101010101" pitchFamily="2" charset="-122"/>
              </a:rPr>
              <a:t>4</a:t>
            </a:r>
            <a:r>
              <a:rPr lang="zh-CN" altLang="en-US" b="1" dirty="0" smtClean="0">
                <a:solidFill>
                  <a:srgbClr val="0000FF"/>
                </a:solidFill>
                <a:effectLst/>
                <a:latin typeface="宋体" panose="02010600030101010101" pitchFamily="2" charset="-122"/>
                <a:ea typeface="宋体" panose="02010600030101010101" pitchFamily="2" charset="-122"/>
              </a:rPr>
              <a:t>、学会自我实现</a:t>
            </a:r>
            <a:endParaRPr lang="zh-CN" altLang="en-US" b="1" dirty="0" smtClean="0">
              <a:solidFill>
                <a:srgbClr val="0000FF"/>
              </a:solidFill>
              <a:effectLst/>
              <a:latin typeface="宋体" panose="02010600030101010101" pitchFamily="2" charset="-122"/>
              <a:ea typeface="宋体" panose="02010600030101010101" pitchFamily="2" charset="-122"/>
            </a:endParaRPr>
          </a:p>
        </p:txBody>
      </p:sp>
      <p:sp>
        <p:nvSpPr>
          <p:cNvPr id="3" name="副标题 2"/>
          <p:cNvSpPr>
            <a:spLocks noGrp="1"/>
          </p:cNvSpPr>
          <p:nvPr>
            <p:ph type="subTitle" idx="1"/>
          </p:nvPr>
        </p:nvSpPr>
        <p:spPr>
          <a:xfrm>
            <a:off x="381000" y="143173"/>
            <a:ext cx="8458200" cy="936104"/>
          </a:xfrm>
        </p:spPr>
        <p:txBody>
          <a:bodyPr>
            <a:normAutofit/>
          </a:bodyPr>
          <a:lstStyle/>
          <a:p>
            <a:r>
              <a:rPr lang="zh-CN" altLang="en-US" sz="4400" b="1" dirty="0" smtClean="0">
                <a:solidFill>
                  <a:srgbClr val="FF0000"/>
                </a:solidFill>
                <a:latin typeface="宋体" panose="02010600030101010101" pitchFamily="2" charset="-122"/>
                <a:ea typeface="宋体" panose="02010600030101010101" pitchFamily="2" charset="-122"/>
              </a:rPr>
              <a:t>二、终身学习的四大支柱</a:t>
            </a:r>
            <a:endParaRPr lang="zh-CN" altLang="en-US" sz="4400" b="1" dirty="0" smtClean="0">
              <a:solidFill>
                <a:srgbClr val="FF0000"/>
              </a:solidFill>
              <a:latin typeface="宋体" panose="02010600030101010101" pitchFamily="2" charset="-122"/>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t01bba67a4f37a0c7c6"/>
          <p:cNvPicPr>
            <a:picLocks noChangeAspect="1"/>
          </p:cNvPicPr>
          <p:nvPr/>
        </p:nvPicPr>
        <p:blipFill>
          <a:blip r:embed="rId1"/>
          <a:stretch>
            <a:fillRect/>
          </a:stretch>
        </p:blipFill>
        <p:spPr>
          <a:xfrm>
            <a:off x="2540" y="1270"/>
            <a:ext cx="9152890" cy="6865620"/>
          </a:xfrm>
          <a:prstGeom prst="rect">
            <a:avLst/>
          </a:prstGeom>
        </p:spPr>
      </p:pic>
      <p:sp>
        <p:nvSpPr>
          <p:cNvPr id="3" name="副标题 2"/>
          <p:cNvSpPr>
            <a:spLocks noGrp="1"/>
          </p:cNvSpPr>
          <p:nvPr>
            <p:ph type="subTitle" idx="1"/>
          </p:nvPr>
        </p:nvSpPr>
        <p:spPr>
          <a:xfrm>
            <a:off x="2540" y="1270"/>
            <a:ext cx="9152890" cy="6762115"/>
          </a:xfrm>
        </p:spPr>
        <p:txBody>
          <a:bodyPr>
            <a:normAutofit fontScale="90000" lnSpcReduction="10000"/>
          </a:bodyPr>
          <a:lstStyle/>
          <a:p>
            <a:r>
              <a:rPr lang="en-US" altLang="zh-CN" b="1" dirty="0" smtClean="0">
                <a:latin typeface="黑体" panose="02010600030101010101" charset="-122"/>
                <a:ea typeface="黑体" panose="02010600030101010101" charset="-122"/>
              </a:rPr>
              <a:t>    2016.4.2</a:t>
            </a:r>
            <a:r>
              <a:rPr lang="zh-CN" altLang="en-US" b="1" dirty="0" smtClean="0">
                <a:latin typeface="黑体" panose="02010600030101010101" charset="-122"/>
                <a:ea typeface="黑体" panose="02010600030101010101" charset="-122"/>
              </a:rPr>
              <a:t>中国新闻网</a:t>
            </a:r>
            <a:r>
              <a:rPr lang="en-US" altLang="zh-CN" b="1" dirty="0" smtClean="0">
                <a:latin typeface="黑体" panose="02010600030101010101" charset="-122"/>
                <a:ea typeface="黑体" panose="02010600030101010101" charset="-122"/>
              </a:rPr>
              <a:t>今年60岁的朱进东教授是南京航空航天大学的博士生导师。但是他却以“考生”身份参加了博士招录，考入南京大学哲学系，如今依然博士在读。2016年，朱进东再度当选为“最喜爱的导师”，他告诉记者，正是自己“活到老学到老”的考学故事让学生对自己推崇备至。4月1日，记者在南京航空航天大学见到了朱进东，他告诉记者，自己坚持要考第二个博士学位主要是为了圆自己一个梦。</a:t>
            </a:r>
            <a:endParaRPr lang="en-US" altLang="zh-CN" b="1" dirty="0" smtClean="0">
              <a:latin typeface="黑体" panose="02010600030101010101" charset="-122"/>
              <a:ea typeface="黑体" panose="02010600030101010101" charset="-122"/>
            </a:endParaRPr>
          </a:p>
          <a:p>
            <a:r>
              <a:rPr lang="en-US" altLang="zh-CN" b="1" dirty="0">
                <a:latin typeface="黑体" panose="02010600030101010101" charset="-122"/>
                <a:ea typeface="黑体" panose="02010600030101010101" charset="-122"/>
              </a:rPr>
              <a:t>    2014</a:t>
            </a:r>
            <a:r>
              <a:rPr lang="zh-CN" altLang="en-US" b="1" dirty="0">
                <a:latin typeface="黑体" panose="02010600030101010101" charset="-122"/>
                <a:ea typeface="黑体" panose="02010600030101010101" charset="-122"/>
              </a:rPr>
              <a:t>年有句老话叫做“活到老学到老”，澳大利亚一位93岁的老太太堪称是这句名言的最好例子——退休后仍继续攻读，终于获得了悉尼大学的博士学位，成为澳大利亚最高龄的博士学位获得者。</a:t>
            </a:r>
            <a:endParaRPr lang="zh-CN" altLang="en-US" b="1" dirty="0">
              <a:latin typeface="黑体" panose="02010600030101010101" charset="-122"/>
              <a:ea typeface="黑体" panose="02010600030101010101" charset="-122"/>
            </a:endParaRPr>
          </a:p>
          <a:p>
            <a:r>
              <a:rPr lang="zh-CN" altLang="en-US" b="1" dirty="0">
                <a:latin typeface="黑体" panose="02010600030101010101" charset="-122"/>
                <a:ea typeface="黑体" panose="02010600030101010101" charset="-122"/>
              </a:rPr>
              <a:t>    2016年10月21日，88岁高龄学霸毕业，成最年长的本科生。88岁的张焕国获得江苏省南京市一所大学的管理学学士学位，成为我国最年长的本科生。他说这个学位是对他热爱学习、终生学习的一种认可。报名计算机应用基础时，我还不懂计算机，为了更好地理解这门课程，我不得不多次请老师和学生帮助我。克服了年龄引起的糟糕的记忆力和电脑操作学习速度慢的难题之后，现在我习惯了在电脑上在线远程学习，”张说。张还学会了在智能手机上通过微博和QQ群等即时通讯工具与课程导师和同学交流学习。现在，他喜欢登录在线课程平台，向老师和同学们打招呼。此外，张也在线阅读文章和观看视频。“我喜欢在线学习，因为它让我感觉跟上了时代，”张说。张与其他18名老年本科生一起，在江苏开放大学首届老年学历教育毕业典礼上获得了文化产业管理的文凭。</a:t>
            </a:r>
            <a:endParaRPr lang="zh-CN" altLang="en-US" b="1" dirty="0">
              <a:latin typeface="黑体" panose="02010600030101010101" charset="-122"/>
              <a:ea typeface="黑体" panose="02010600030101010101"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t01bba67a4f37a0c7c6"/>
          <p:cNvPicPr>
            <a:picLocks noChangeAspect="1"/>
          </p:cNvPicPr>
          <p:nvPr/>
        </p:nvPicPr>
        <p:blipFill>
          <a:blip r:embed="rId1"/>
          <a:stretch>
            <a:fillRect/>
          </a:stretch>
        </p:blipFill>
        <p:spPr>
          <a:xfrm>
            <a:off x="-10160" y="-8255"/>
            <a:ext cx="9165590" cy="6875145"/>
          </a:xfrm>
          <a:prstGeom prst="rect">
            <a:avLst/>
          </a:prstGeom>
        </p:spPr>
      </p:pic>
      <p:sp>
        <p:nvSpPr>
          <p:cNvPr id="2" name="标题 1"/>
          <p:cNvSpPr>
            <a:spLocks noGrp="1"/>
          </p:cNvSpPr>
          <p:nvPr>
            <p:ph type="title"/>
          </p:nvPr>
        </p:nvSpPr>
        <p:spPr/>
        <p:txBody>
          <a:bodyPr/>
          <a:lstStyle/>
          <a:p>
            <a:r>
              <a:rPr lang="zh-CN" altLang="en-US" sz="4400" b="1" dirty="0" smtClean="0">
                <a:solidFill>
                  <a:srgbClr val="FF0000"/>
                </a:solidFill>
                <a:latin typeface="宋体" panose="02010600030101010101" pitchFamily="2" charset="-122"/>
                <a:ea typeface="宋体" panose="02010600030101010101" pitchFamily="2" charset="-122"/>
              </a:rPr>
              <a:t>三、终身学习的目的</a:t>
            </a:r>
            <a:endParaRPr lang="zh-CN" altLang="en-US" sz="4400" b="1" dirty="0" smtClean="0">
              <a:solidFill>
                <a:srgbClr val="FF0000"/>
              </a:solidFill>
              <a:latin typeface="宋体" panose="02010600030101010101" pitchFamily="2" charset="-122"/>
              <a:ea typeface="宋体" panose="02010600030101010101" pitchFamily="2" charset="-122"/>
            </a:endParaRPr>
          </a:p>
        </p:txBody>
      </p:sp>
      <p:sp>
        <p:nvSpPr>
          <p:cNvPr id="3" name="竖排文字占位符 2"/>
          <p:cNvSpPr>
            <a:spLocks noGrp="1"/>
          </p:cNvSpPr>
          <p:nvPr>
            <p:ph type="body" orient="vert" idx="1"/>
          </p:nvPr>
        </p:nvSpPr>
        <p:spPr/>
        <p:txBody>
          <a:bodyPr>
            <a:normAutofit fontScale="42500"/>
          </a:bodyPr>
          <a:lstStyle/>
          <a:p>
            <a:pPr>
              <a:buNone/>
            </a:pPr>
            <a:endParaRPr lang="en-US" altLang="zh-CN" dirty="0" smtClean="0"/>
          </a:p>
          <a:p>
            <a:pPr>
              <a:buNone/>
            </a:pPr>
            <a:endParaRPr lang="en-US" altLang="zh-CN" dirty="0" smtClean="0"/>
          </a:p>
          <a:p>
            <a:pPr>
              <a:buNone/>
            </a:pPr>
            <a:endParaRPr lang="en-US" altLang="zh-CN" dirty="0" smtClean="0"/>
          </a:p>
          <a:p>
            <a:pPr>
              <a:buNone/>
            </a:pPr>
            <a:endParaRPr lang="en-US" altLang="zh-CN" dirty="0" smtClean="0"/>
          </a:p>
          <a:p>
            <a:pPr>
              <a:buNone/>
            </a:pPr>
            <a:endParaRPr lang="en-US" altLang="zh-CN" dirty="0" smtClean="0"/>
          </a:p>
          <a:p>
            <a:pPr>
              <a:buNone/>
            </a:pPr>
            <a:endParaRPr lang="en-US" altLang="zh-CN" dirty="0" smtClean="0"/>
          </a:p>
          <a:p>
            <a:pPr>
              <a:buNone/>
            </a:pPr>
            <a:endParaRPr lang="en-US" altLang="zh-CN" dirty="0" smtClean="0"/>
          </a:p>
          <a:p>
            <a:pPr>
              <a:buNone/>
            </a:pPr>
            <a:endParaRPr lang="en-US" altLang="zh-CN" dirty="0" smtClean="0"/>
          </a:p>
          <a:p>
            <a:pPr>
              <a:buNone/>
            </a:pPr>
            <a:endParaRPr lang="en-US" altLang="zh-CN" dirty="0" smtClean="0"/>
          </a:p>
          <a:p>
            <a:pPr>
              <a:buNone/>
            </a:pPr>
            <a:endParaRPr lang="en-US" altLang="zh-CN" dirty="0" smtClean="0"/>
          </a:p>
          <a:p>
            <a:pPr>
              <a:buNone/>
            </a:pPr>
            <a:endParaRPr lang="en-US" altLang="zh-CN" sz="7200" dirty="0" smtClean="0"/>
          </a:p>
          <a:p>
            <a:pPr>
              <a:buNone/>
            </a:pPr>
            <a:r>
              <a:rPr lang="zh-CN" altLang="en-US" sz="7200" b="1" dirty="0" smtClean="0">
                <a:solidFill>
                  <a:srgbClr val="0000FF"/>
                </a:solidFill>
              </a:rPr>
              <a:t>提升自己</a:t>
            </a:r>
            <a:endParaRPr lang="zh-CN" altLang="en-US" sz="7200" b="1" dirty="0" smtClean="0">
              <a:solidFill>
                <a:srgbClr val="0000FF"/>
              </a:solidFill>
            </a:endParaRPr>
          </a:p>
          <a:p>
            <a:pPr>
              <a:buNone/>
            </a:pPr>
            <a:endParaRPr lang="zh-CN" altLang="en-US" sz="7200" b="1" dirty="0" smtClean="0">
              <a:solidFill>
                <a:srgbClr val="0000FF"/>
              </a:solidFill>
            </a:endParaRPr>
          </a:p>
          <a:p>
            <a:pPr>
              <a:buNone/>
            </a:pPr>
            <a:r>
              <a:rPr lang="zh-CN" altLang="en-US" sz="7200" b="1" dirty="0" smtClean="0">
                <a:solidFill>
                  <a:srgbClr val="0000FF"/>
                </a:solidFill>
              </a:rPr>
              <a:t>增强创造力</a:t>
            </a:r>
            <a:endParaRPr lang="zh-CN" altLang="en-US" sz="7200" b="1" dirty="0" smtClean="0">
              <a:solidFill>
                <a:srgbClr val="0000FF"/>
              </a:solidFill>
            </a:endParaRPr>
          </a:p>
          <a:p>
            <a:pPr>
              <a:buNone/>
            </a:pPr>
            <a:r>
              <a:rPr lang="zh-CN" altLang="en-US" sz="7200" b="1" dirty="0" smtClean="0">
                <a:solidFill>
                  <a:srgbClr val="0000FF"/>
                </a:solidFill>
              </a:rPr>
              <a:t>    </a:t>
            </a:r>
            <a:endParaRPr lang="zh-CN" altLang="en-US" sz="7200" b="1" dirty="0" smtClean="0">
              <a:solidFill>
                <a:srgbClr val="0000FF"/>
              </a:solidFill>
            </a:endParaRPr>
          </a:p>
          <a:p>
            <a:pPr>
              <a:buNone/>
            </a:pPr>
            <a:r>
              <a:rPr lang="zh-CN" altLang="en-US" sz="7200" b="1" dirty="0" smtClean="0">
                <a:solidFill>
                  <a:srgbClr val="0000FF"/>
                </a:solidFill>
              </a:rPr>
              <a:t>学会学习</a:t>
            </a:r>
            <a:endParaRPr lang="zh-CN" altLang="en-US" sz="7200" b="1" dirty="0" smtClean="0">
              <a:solidFill>
                <a:srgbClr val="0000FF"/>
              </a:solidFill>
            </a:endParaRPr>
          </a:p>
          <a:p>
            <a:pPr>
              <a:buNone/>
            </a:pPr>
            <a:endParaRPr lang="zh-CN" altLang="en-US" sz="7200" b="1" dirty="0" smtClean="0">
              <a:solidFill>
                <a:srgbClr val="0000FF"/>
              </a:solidFill>
            </a:endParaRPr>
          </a:p>
          <a:p>
            <a:pPr>
              <a:buNone/>
            </a:pPr>
            <a:r>
              <a:rPr lang="zh-CN" altLang="en-US" sz="7200" b="1" smtClean="0">
                <a:solidFill>
                  <a:srgbClr val="0000FF"/>
                </a:solidFill>
              </a:rPr>
              <a:t>掌握</a:t>
            </a:r>
            <a:r>
              <a:rPr lang="zh-CN" altLang="en-US" sz="7200" b="1" dirty="0" smtClean="0">
                <a:solidFill>
                  <a:srgbClr val="0000FF"/>
                </a:solidFill>
              </a:rPr>
              <a:t>知识</a:t>
            </a:r>
            <a:endParaRPr lang="zh-CN" altLang="en-US" sz="7200" b="1" dirty="0" smtClean="0">
              <a:solidFill>
                <a:srgbClr val="0000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t01bba67a4f37a0c7c6"/>
          <p:cNvPicPr>
            <a:picLocks noChangeAspect="1"/>
          </p:cNvPicPr>
          <p:nvPr/>
        </p:nvPicPr>
        <p:blipFill>
          <a:blip r:embed="rId1"/>
          <a:stretch>
            <a:fillRect/>
          </a:stretch>
        </p:blipFill>
        <p:spPr>
          <a:xfrm>
            <a:off x="2540" y="1270"/>
            <a:ext cx="9152890" cy="6865620"/>
          </a:xfrm>
          <a:prstGeom prst="rect">
            <a:avLst/>
          </a:prstGeom>
        </p:spPr>
      </p:pic>
      <p:sp>
        <p:nvSpPr>
          <p:cNvPr id="3" name="副标题 2"/>
          <p:cNvSpPr>
            <a:spLocks noGrp="1"/>
          </p:cNvSpPr>
          <p:nvPr>
            <p:ph type="subTitle" idx="1"/>
          </p:nvPr>
        </p:nvSpPr>
        <p:spPr>
          <a:xfrm>
            <a:off x="3175" y="1658620"/>
            <a:ext cx="9152255" cy="5038725"/>
          </a:xfrm>
        </p:spPr>
        <p:txBody>
          <a:bodyPr>
            <a:noAutofit/>
          </a:bodyPr>
          <a:lstStyle/>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endParaRPr lang="en-US" altLang="zh-CN" dirty="0" smtClean="0">
              <a:latin typeface="+mj-ea"/>
              <a:ea typeface="+mj-ea"/>
            </a:endParaRPr>
          </a:p>
          <a:p>
            <a:pPr>
              <a:lnSpc>
                <a:spcPct val="95000"/>
              </a:lnSpc>
              <a:spcBef>
                <a:spcPts val="20"/>
              </a:spcBef>
              <a:spcAft>
                <a:spcPts val="0"/>
              </a:spcAft>
            </a:pPr>
            <a:r>
              <a:rPr lang="en-US" altLang="zh-CN" dirty="0" smtClean="0">
                <a:latin typeface="+mj-ea"/>
                <a:ea typeface="+mj-ea"/>
              </a:rPr>
              <a:t>       </a:t>
            </a:r>
            <a:r>
              <a:rPr lang="en-US" altLang="zh-CN" b="1" dirty="0" smtClean="0">
                <a:solidFill>
                  <a:srgbClr val="0000FF"/>
                </a:solidFill>
                <a:latin typeface="黑体" panose="02010600030101010101" charset="-122"/>
                <a:ea typeface="黑体" panose="02010600030101010101" charset="-122"/>
              </a:rPr>
              <a:t>师旷是一位双目失明的</a:t>
            </a:r>
            <a:r>
              <a:rPr lang="zh-CN" altLang="en-US" b="1" dirty="0" smtClean="0">
                <a:solidFill>
                  <a:srgbClr val="0000FF"/>
                </a:solidFill>
                <a:latin typeface="黑体" panose="02010600030101010101" charset="-122"/>
                <a:ea typeface="黑体" panose="02010600030101010101" charset="-122"/>
              </a:rPr>
              <a:t>音乐家</a:t>
            </a:r>
            <a:r>
              <a:rPr lang="en-US" altLang="zh-CN" b="1" dirty="0" smtClean="0">
                <a:solidFill>
                  <a:srgbClr val="0000FF"/>
                </a:solidFill>
                <a:latin typeface="黑体" panose="02010600030101010101" charset="-122"/>
                <a:ea typeface="黑体" panose="02010600030101010101" charset="-122"/>
              </a:rPr>
              <a:t>，他博学多智，虽眼睛看不见，但心里亮堂着呢。晋平公问师旷说：“你看，我已经70岁了，年纪的确老了，可是我还很希望再读些书，长些学问，又总是没有信心，总觉得是否太晚了呢?”</a:t>
            </a:r>
            <a:endParaRPr lang="en-US" altLang="zh-CN" b="1" dirty="0" smtClean="0">
              <a:solidFill>
                <a:srgbClr val="0000FF"/>
              </a:solidFill>
              <a:latin typeface="黑体" panose="02010600030101010101" charset="-122"/>
              <a:ea typeface="黑体" panose="02010600030101010101" charset="-122"/>
            </a:endParaRPr>
          </a:p>
          <a:p>
            <a:pPr>
              <a:lnSpc>
                <a:spcPct val="95000"/>
              </a:lnSpc>
              <a:spcBef>
                <a:spcPts val="20"/>
              </a:spcBef>
              <a:spcAft>
                <a:spcPts val="0"/>
              </a:spcAft>
            </a:pPr>
            <a:r>
              <a:rPr lang="en-US" altLang="zh-CN" b="1" dirty="0" smtClean="0">
                <a:solidFill>
                  <a:srgbClr val="0000FF"/>
                </a:solidFill>
                <a:latin typeface="黑体" panose="02010600030101010101" charset="-122"/>
                <a:ea typeface="黑体" panose="02010600030101010101" charset="-122"/>
              </a:rPr>
              <a:t>    师旷回答说：“您说太晚了，那为什么不把蜡烛点起来呢?”晋平公不明白师旷在说什么，便说：“我在跟你说正经话，你跟我瞎扯什么?哪有做臣子的随便戏弄国君的呢?”</a:t>
            </a:r>
            <a:endParaRPr lang="en-US" altLang="zh-CN" b="1" dirty="0" smtClean="0">
              <a:solidFill>
                <a:srgbClr val="0000FF"/>
              </a:solidFill>
              <a:latin typeface="黑体" panose="02010600030101010101" charset="-122"/>
              <a:ea typeface="黑体" panose="02010600030101010101" charset="-122"/>
            </a:endParaRPr>
          </a:p>
          <a:p>
            <a:pPr>
              <a:lnSpc>
                <a:spcPct val="95000"/>
              </a:lnSpc>
              <a:spcBef>
                <a:spcPts val="20"/>
              </a:spcBef>
              <a:spcAft>
                <a:spcPts val="0"/>
              </a:spcAft>
            </a:pPr>
            <a:r>
              <a:rPr lang="en-US" altLang="zh-CN" b="1" dirty="0" smtClean="0">
                <a:solidFill>
                  <a:srgbClr val="0000FF"/>
                </a:solidFill>
                <a:latin typeface="黑体" panose="02010600030101010101" charset="-122"/>
                <a:ea typeface="黑体" panose="02010600030101010101" charset="-122"/>
              </a:rPr>
              <a:t>师旷一听，乐了，连忙说：“大王，您误会了，我这个双目失明的臣子，怎么敢随便戏弄大王呢?我也是在认真地跟您谈学习的事呢。”晋平公说：“此话怎么讲?”</a:t>
            </a:r>
            <a:endParaRPr lang="en-US" altLang="zh-CN" b="1" dirty="0" smtClean="0">
              <a:solidFill>
                <a:srgbClr val="0000FF"/>
              </a:solidFill>
              <a:latin typeface="黑体" panose="02010600030101010101" charset="-122"/>
              <a:ea typeface="黑体" panose="02010600030101010101" charset="-122"/>
            </a:endParaRPr>
          </a:p>
          <a:p>
            <a:pPr>
              <a:lnSpc>
                <a:spcPct val="95000"/>
              </a:lnSpc>
              <a:spcBef>
                <a:spcPts val="20"/>
              </a:spcBef>
              <a:spcAft>
                <a:spcPts val="0"/>
              </a:spcAft>
            </a:pPr>
            <a:r>
              <a:rPr lang="en-US" altLang="zh-CN" b="1" dirty="0" smtClean="0">
                <a:solidFill>
                  <a:srgbClr val="0000FF"/>
                </a:solidFill>
                <a:latin typeface="黑体" panose="02010600030101010101" charset="-122"/>
                <a:ea typeface="黑体" panose="02010600030101010101" charset="-122"/>
              </a:rPr>
              <a:t>    师旷回答说：“我听说，人在少年时代好学，就如同获得了早晨温暖的阳光一样，那太阳越照越亮，时间也久长。人在壮年的时候好学，就好比获得了中午明亮的阳光一样，虽然中午的太阳已走了一半了，可它的力量很强、时间也还有许多。人到老年的时候好学，虽然已日暮，没有了阳光，可他还可以借助蜡烛啊，蜡烛的光亮虽然不怎么明亮，可是只要获得了这点烛光，尽管有限，也总比在黑暗中摸索要好多了吧。”晋平公恍然大悟，高兴地说：“你说得太好了，的确如此!我有信心了。”</a:t>
            </a:r>
            <a:endParaRPr lang="en-US" altLang="zh-CN" b="1" dirty="0" smtClean="0">
              <a:solidFill>
                <a:srgbClr val="0000FF"/>
              </a:solidFill>
              <a:latin typeface="黑体" panose="02010600030101010101" charset="-122"/>
              <a:ea typeface="黑体" panose="02010600030101010101" charset="-122"/>
            </a:endParaRPr>
          </a:p>
          <a:p>
            <a:pPr>
              <a:lnSpc>
                <a:spcPct val="95000"/>
              </a:lnSpc>
              <a:spcBef>
                <a:spcPts val="20"/>
              </a:spcBef>
              <a:spcAft>
                <a:spcPts val="0"/>
              </a:spcAft>
            </a:pPr>
            <a:endParaRPr lang="en-US" altLang="zh-CN" b="1" dirty="0" smtClean="0">
              <a:solidFill>
                <a:srgbClr val="0000FF"/>
              </a:solidFill>
              <a:latin typeface="黑体" panose="02010600030101010101" charset="-122"/>
              <a:ea typeface="黑体" panose="0201060003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t01bba67a4f37a0c7c6"/>
          <p:cNvPicPr>
            <a:picLocks noChangeAspect="1"/>
          </p:cNvPicPr>
          <p:nvPr/>
        </p:nvPicPr>
        <p:blipFill>
          <a:blip r:embed="rId1"/>
          <a:stretch>
            <a:fillRect/>
          </a:stretch>
        </p:blipFill>
        <p:spPr>
          <a:xfrm>
            <a:off x="6350" y="4445"/>
            <a:ext cx="9149080" cy="6862445"/>
          </a:xfrm>
          <a:prstGeom prst="rect">
            <a:avLst/>
          </a:prstGeom>
        </p:spPr>
      </p:pic>
      <p:sp>
        <p:nvSpPr>
          <p:cNvPr id="3" name="内容占位符 2"/>
          <p:cNvSpPr>
            <a:spLocks noGrp="1"/>
          </p:cNvSpPr>
          <p:nvPr>
            <p:ph idx="1"/>
          </p:nvPr>
        </p:nvSpPr>
        <p:spPr>
          <a:xfrm>
            <a:off x="682625" y="1606232"/>
            <a:ext cx="8686800" cy="4525963"/>
          </a:xfrm>
        </p:spPr>
        <p:txBody>
          <a:bodyPr>
            <a:normAutofit/>
          </a:bodyPr>
          <a:lstStyle/>
          <a:p>
            <a:pPr>
              <a:buNone/>
            </a:pPr>
            <a:r>
              <a:rPr lang="zh-CN" altLang="en-US" sz="7200" b="1" dirty="0" smtClean="0">
                <a:ln w="12700">
                  <a:solidFill>
                    <a:srgbClr val="7030A0"/>
                  </a:solidFill>
                  <a:prstDash val="solid"/>
                </a:ln>
                <a:solidFill>
                  <a:schemeClr val="bg2">
                    <a:tint val="85000"/>
                    <a:satMod val="155000"/>
                  </a:schemeClr>
                </a:solidFill>
                <a:effectLst>
                  <a:outerShdw blurRad="41275" dist="20320" dir="1800000" algn="tl" rotWithShape="0">
                    <a:srgbClr val="000000">
                      <a:alpha val="40000"/>
                    </a:srgbClr>
                  </a:outerShdw>
                </a:effectLst>
              </a:rPr>
              <a:t>培养终身学习观念</a:t>
            </a:r>
            <a:endParaRPr lang="zh-CN" altLang="en-US" sz="7200" b="1" dirty="0">
              <a:ln w="12700">
                <a:solidFill>
                  <a:srgbClr val="7030A0"/>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t01bba67a4f37a0c7c6"/>
          <p:cNvPicPr>
            <a:picLocks noChangeAspect="1"/>
          </p:cNvPicPr>
          <p:nvPr/>
        </p:nvPicPr>
        <p:blipFill>
          <a:blip r:embed="rId1"/>
          <a:stretch>
            <a:fillRect/>
          </a:stretch>
        </p:blipFill>
        <p:spPr>
          <a:xfrm>
            <a:off x="7620" y="5080"/>
            <a:ext cx="9112250" cy="6835140"/>
          </a:xfrm>
          <a:prstGeom prst="rect">
            <a:avLst/>
          </a:prstGeom>
        </p:spPr>
      </p:pic>
      <p:sp>
        <p:nvSpPr>
          <p:cNvPr id="2" name="标题 1"/>
          <p:cNvSpPr>
            <a:spLocks noGrp="1"/>
          </p:cNvSpPr>
          <p:nvPr>
            <p:ph type="ctrTitle"/>
          </p:nvPr>
        </p:nvSpPr>
        <p:spPr>
          <a:xfrm>
            <a:off x="381000" y="1844825"/>
            <a:ext cx="8458200" cy="4230962"/>
          </a:xfrm>
        </p:spPr>
        <p:txBody>
          <a:bodyPr>
            <a:noAutofit/>
          </a:bodyPr>
          <a:lstStyle/>
          <a:p>
            <a:r>
              <a:rPr lang="en-US" altLang="zh-CN" sz="4800" b="1" dirty="0" smtClean="0">
                <a:latin typeface="+mn-ea"/>
                <a:ea typeface="+mn-ea"/>
              </a:rPr>
              <a:t>1</a:t>
            </a:r>
            <a:r>
              <a:rPr lang="zh-CN" altLang="en-US" sz="4800" b="1" dirty="0" smtClean="0">
                <a:latin typeface="+mn-ea"/>
                <a:ea typeface="+mn-ea"/>
              </a:rPr>
              <a:t>、为什么要终身学习？</a:t>
            </a:r>
            <a:br>
              <a:rPr lang="en-US" altLang="zh-CN" sz="4800" b="1" dirty="0" smtClean="0">
                <a:latin typeface="+mn-ea"/>
                <a:ea typeface="+mn-ea"/>
              </a:rPr>
            </a:br>
            <a:br>
              <a:rPr lang="en-US" altLang="zh-CN" sz="4800" b="1" dirty="0" smtClean="0">
                <a:latin typeface="+mn-ea"/>
                <a:ea typeface="+mn-ea"/>
              </a:rPr>
            </a:br>
            <a:r>
              <a:rPr lang="en-US" altLang="zh-CN" sz="4800" b="1" dirty="0" smtClean="0">
                <a:latin typeface="+mn-ea"/>
                <a:ea typeface="+mn-ea"/>
              </a:rPr>
              <a:t>2</a:t>
            </a:r>
            <a:r>
              <a:rPr lang="zh-CN" altLang="en-US" sz="4800" b="1" dirty="0" smtClean="0">
                <a:latin typeface="+mn-ea"/>
                <a:ea typeface="+mn-ea"/>
              </a:rPr>
              <a:t>、终身学习的四大支柱？</a:t>
            </a:r>
            <a:br>
              <a:rPr lang="en-US" altLang="zh-CN" sz="4800" b="1" dirty="0" smtClean="0">
                <a:latin typeface="+mn-ea"/>
                <a:ea typeface="+mn-ea"/>
              </a:rPr>
            </a:br>
            <a:br>
              <a:rPr lang="en-US" altLang="zh-CN" sz="4800" b="1" dirty="0" smtClean="0">
                <a:latin typeface="+mn-ea"/>
                <a:ea typeface="+mn-ea"/>
              </a:rPr>
            </a:br>
            <a:r>
              <a:rPr lang="en-US" altLang="zh-CN" sz="4800" b="1" dirty="0" smtClean="0">
                <a:latin typeface="+mn-ea"/>
                <a:ea typeface="+mn-ea"/>
              </a:rPr>
              <a:t>3</a:t>
            </a:r>
            <a:r>
              <a:rPr lang="zh-CN" altLang="en-US" sz="4800" b="1" dirty="0" smtClean="0">
                <a:latin typeface="+mn-ea"/>
                <a:ea typeface="+mn-ea"/>
              </a:rPr>
              <a:t>、终身学习的目的？</a:t>
            </a:r>
            <a:br>
              <a:rPr lang="en-US" altLang="zh-CN" sz="4800" b="1" dirty="0" smtClean="0"/>
            </a:br>
            <a:endParaRPr lang="en-US" altLang="zh-CN" sz="4800" b="1" dirty="0" smtClean="0"/>
          </a:p>
        </p:txBody>
      </p:sp>
      <p:sp>
        <p:nvSpPr>
          <p:cNvPr id="3" name="副标题 2"/>
          <p:cNvSpPr>
            <a:spLocks noGrp="1"/>
          </p:cNvSpPr>
          <p:nvPr>
            <p:ph type="subTitle" idx="1"/>
          </p:nvPr>
        </p:nvSpPr>
        <p:spPr>
          <a:xfrm>
            <a:off x="381000" y="404664"/>
            <a:ext cx="8458200" cy="1296144"/>
          </a:xfrm>
        </p:spPr>
        <p:txBody>
          <a:bodyPr>
            <a:normAutofit/>
          </a:bodyPr>
          <a:lstStyle/>
          <a:p>
            <a:r>
              <a:rPr lang="zh-CN" altLang="en-US" sz="6000" dirty="0" smtClean="0">
                <a:solidFill>
                  <a:srgbClr val="FF0000"/>
                </a:solidFill>
                <a:latin typeface="+mj-ea"/>
                <a:ea typeface="+mj-ea"/>
              </a:rPr>
              <a:t>学习目标：</a:t>
            </a:r>
            <a:endParaRPr lang="zh-CN" altLang="en-US" sz="6000" dirty="0">
              <a:solidFill>
                <a:srgbClr val="FF0000"/>
              </a:solidFill>
              <a:latin typeface="+mj-ea"/>
              <a:ea typeface="+mj-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t01bba67a4f37a0c7c6"/>
          <p:cNvPicPr>
            <a:picLocks noChangeAspect="1"/>
          </p:cNvPicPr>
          <p:nvPr/>
        </p:nvPicPr>
        <p:blipFill>
          <a:blip r:embed="rId1"/>
          <a:stretch>
            <a:fillRect/>
          </a:stretch>
        </p:blipFill>
        <p:spPr>
          <a:xfrm>
            <a:off x="635" y="0"/>
            <a:ext cx="9129395" cy="6847840"/>
          </a:xfrm>
          <a:prstGeom prst="rect">
            <a:avLst/>
          </a:prstGeom>
        </p:spPr>
      </p:pic>
      <p:sp>
        <p:nvSpPr>
          <p:cNvPr id="2" name="标题 1"/>
          <p:cNvSpPr>
            <a:spLocks noGrp="1"/>
          </p:cNvSpPr>
          <p:nvPr>
            <p:ph type="title"/>
          </p:nvPr>
        </p:nvSpPr>
        <p:spPr>
          <a:xfrm>
            <a:off x="184150" y="0"/>
            <a:ext cx="8686800" cy="838200"/>
          </a:xfrm>
        </p:spPr>
        <p:txBody>
          <a:bodyPr/>
          <a:lstStyle/>
          <a:p>
            <a:pPr algn="ctr"/>
            <a:r>
              <a:rPr lang="zh-CN" altLang="en-US" dirty="0" smtClean="0">
                <a:effectLst/>
              </a:rPr>
              <a:t>砍柴夫的故事</a:t>
            </a:r>
            <a:endParaRPr lang="zh-CN" altLang="en-US" dirty="0" smtClean="0">
              <a:effectLst/>
            </a:endParaRPr>
          </a:p>
        </p:txBody>
      </p:sp>
      <p:sp>
        <p:nvSpPr>
          <p:cNvPr id="3" name="内容占位符 2"/>
          <p:cNvSpPr>
            <a:spLocks noGrp="1"/>
          </p:cNvSpPr>
          <p:nvPr>
            <p:ph idx="1"/>
          </p:nvPr>
        </p:nvSpPr>
        <p:spPr>
          <a:xfrm>
            <a:off x="-75565" y="525145"/>
            <a:ext cx="9206865" cy="5184775"/>
          </a:xfrm>
        </p:spPr>
        <p:txBody>
          <a:bodyPr>
            <a:noAutofit/>
          </a:bodyPr>
          <a:lstStyle/>
          <a:p>
            <a:r>
              <a:rPr lang="zh-CN" altLang="en-US" sz="2800" b="1" dirty="0" smtClean="0">
                <a:solidFill>
                  <a:srgbClr val="002060"/>
                </a:solidFill>
                <a:latin typeface="+mj-ea"/>
                <a:ea typeface="+mj-ea"/>
              </a:rPr>
              <a:t>有一个年轻的柴夫去山上砍柴，不久，另一位老柴夫也来了。到了傍晚，年轻的柴夫发现，老柴夫虽然比他晚来，砍的柴却比他多，于是，他暗暗下了决定，隔天要更早到山上去砍柴。 </a:t>
            </a:r>
            <a:endParaRPr lang="zh-CN" altLang="en-US" sz="2800" b="1" dirty="0" smtClean="0">
              <a:solidFill>
                <a:srgbClr val="002060"/>
              </a:solidFill>
              <a:latin typeface="+mj-ea"/>
              <a:ea typeface="+mj-ea"/>
            </a:endParaRPr>
          </a:p>
          <a:p>
            <a:r>
              <a:rPr lang="zh-CN" altLang="en-US" sz="2800" b="1" dirty="0" smtClean="0">
                <a:solidFill>
                  <a:srgbClr val="002060"/>
                </a:solidFill>
                <a:latin typeface="+mj-ea"/>
                <a:ea typeface="+mj-ea"/>
              </a:rPr>
              <a:t> 第二天，年轻柴夫很早就到林子里，他心想：「这次我砍的柴一定比较多。」没想到，当他挑着木头回到柴房时一看，老柴夫所砍下的柴，还是比他的多。</a:t>
            </a:r>
            <a:endParaRPr lang="zh-CN" altLang="en-US" sz="2800" b="1" dirty="0" smtClean="0">
              <a:solidFill>
                <a:srgbClr val="002060"/>
              </a:solidFill>
              <a:latin typeface="+mj-ea"/>
              <a:ea typeface="+mj-ea"/>
            </a:endParaRPr>
          </a:p>
          <a:p>
            <a:r>
              <a:rPr lang="zh-CN" altLang="en-US" sz="2800" b="1" dirty="0" smtClean="0">
                <a:solidFill>
                  <a:srgbClr val="002060"/>
                </a:solidFill>
                <a:latin typeface="+mj-ea"/>
                <a:ea typeface="+mj-ea"/>
              </a:rPr>
              <a:t> 第三天，年轻柴夫决定，他不但要比老柴夫早到，还要比他晚下山，他心想，这次自己所砍的柴肯定比较多。没想到，这一天，老柴夫砍下的木头，还是比他多。第四天、第五天也是一样。</a:t>
            </a:r>
            <a:endParaRPr lang="zh-CN" altLang="en-US" sz="2800" b="1" dirty="0" smtClean="0">
              <a:solidFill>
                <a:srgbClr val="002060"/>
              </a:solidFill>
              <a:latin typeface="+mj-ea"/>
              <a:ea typeface="+mj-ea"/>
            </a:endParaRPr>
          </a:p>
          <a:p>
            <a:r>
              <a:rPr lang="zh-CN" altLang="en-US" sz="2800" b="1" dirty="0" smtClean="0">
                <a:solidFill>
                  <a:srgbClr val="002060"/>
                </a:solidFill>
                <a:latin typeface="+mj-ea"/>
                <a:ea typeface="+mj-ea"/>
              </a:rPr>
              <a:t> 到了第六天，满腹疑问的年轻柴夫终于忍不住了，他问老柴夫：「我比你早到、比你晚下山、比你年轻有力气，为什么我砍的木头还是比你少？」 </a:t>
            </a:r>
            <a:br>
              <a:rPr lang="zh-CN" altLang="en-US" sz="2800" b="1" dirty="0" smtClean="0">
                <a:solidFill>
                  <a:srgbClr val="002060"/>
                </a:solidFill>
                <a:latin typeface="+mj-ea"/>
                <a:ea typeface="+mj-ea"/>
              </a:rPr>
            </a:br>
            <a:r>
              <a:rPr lang="zh-CN" altLang="en-US" sz="2100" b="1" dirty="0" smtClean="0">
                <a:solidFill>
                  <a:srgbClr val="002060"/>
                </a:solidFill>
                <a:latin typeface="+mj-ea"/>
                <a:ea typeface="+mj-ea"/>
              </a:rPr>
              <a:t>  </a:t>
            </a:r>
            <a:br>
              <a:rPr lang="zh-CN" altLang="en-US" sz="2100" b="1" dirty="0" smtClean="0">
                <a:solidFill>
                  <a:srgbClr val="002060"/>
                </a:solidFill>
                <a:latin typeface="+mj-ea"/>
                <a:ea typeface="+mj-ea"/>
              </a:rPr>
            </a:br>
            <a:endParaRPr lang="zh-CN" altLang="en-US" sz="2100" b="1" dirty="0" smtClean="0">
              <a:solidFill>
                <a:srgbClr val="002060"/>
              </a:solidFill>
              <a:latin typeface="+mj-ea"/>
              <a:ea typeface="+mj-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t01bba67a4f37a0c7c6"/>
          <p:cNvPicPr>
            <a:picLocks noChangeAspect="1"/>
          </p:cNvPicPr>
          <p:nvPr/>
        </p:nvPicPr>
        <p:blipFill>
          <a:blip r:embed="rId1"/>
          <a:stretch>
            <a:fillRect/>
          </a:stretch>
        </p:blipFill>
        <p:spPr>
          <a:xfrm>
            <a:off x="5715" y="3810"/>
            <a:ext cx="9165590" cy="6875145"/>
          </a:xfrm>
          <a:prstGeom prst="rect">
            <a:avLst/>
          </a:prstGeom>
        </p:spPr>
      </p:pic>
      <p:sp>
        <p:nvSpPr>
          <p:cNvPr id="2" name="标题 1"/>
          <p:cNvSpPr>
            <a:spLocks noGrp="1"/>
          </p:cNvSpPr>
          <p:nvPr>
            <p:ph type="title"/>
          </p:nvPr>
        </p:nvSpPr>
        <p:spPr>
          <a:xfrm>
            <a:off x="301752" y="457200"/>
            <a:ext cx="8686800" cy="5996136"/>
          </a:xfrm>
        </p:spPr>
        <p:txBody>
          <a:bodyPr/>
          <a:lstStyle/>
          <a:p>
            <a:r>
              <a:rPr lang="zh-CN" altLang="en-US" b="1" dirty="0" smtClean="0">
                <a:effectLst/>
                <a:latin typeface="+mj-ea"/>
              </a:rPr>
              <a:t>「年轻人啊！」老柴夫拍拍他的肩膀说：「我每天下山回到家后，第一件事就是磨斧头，可是你下班回到家后，却因为太累就只顾着休息，斧头都被你砍钝了，所以，虽然我比你老、比你晚到、比你早下山，但是我的斧头却比你利，我只要砍五刀，树就倒了，你却要砍十几刀，树才会倒。」年轻人终于恍然大悟。</a:t>
            </a:r>
            <a:endParaRPr lang="zh-CN" altLang="en-US" b="1" dirty="0" smtClean="0">
              <a:effectLst/>
              <a:latin typeface="+mj-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t01bba67a4f37a0c7c6"/>
          <p:cNvPicPr>
            <a:picLocks noChangeAspect="1"/>
          </p:cNvPicPr>
          <p:nvPr/>
        </p:nvPicPr>
        <p:blipFill>
          <a:blip r:embed="rId1"/>
          <a:stretch>
            <a:fillRect/>
          </a:stretch>
        </p:blipFill>
        <p:spPr>
          <a:xfrm>
            <a:off x="-10160" y="-8255"/>
            <a:ext cx="9165590" cy="6875145"/>
          </a:xfrm>
          <a:prstGeom prst="rect">
            <a:avLst/>
          </a:prstGeom>
        </p:spPr>
      </p:pic>
      <p:sp>
        <p:nvSpPr>
          <p:cNvPr id="2" name="标题 1"/>
          <p:cNvSpPr>
            <a:spLocks noGrp="1"/>
          </p:cNvSpPr>
          <p:nvPr>
            <p:ph type="title"/>
          </p:nvPr>
        </p:nvSpPr>
        <p:spPr>
          <a:xfrm>
            <a:off x="301625" y="457200"/>
            <a:ext cx="8686800" cy="5972175"/>
          </a:xfrm>
        </p:spPr>
        <p:txBody>
          <a:bodyPr>
            <a:normAutofit fontScale="90000"/>
          </a:bodyPr>
          <a:lstStyle/>
          <a:p>
            <a:br>
              <a:rPr lang="en-US" altLang="zh-CN" b="1" dirty="0" smtClean="0"/>
            </a:br>
            <a:r>
              <a:rPr lang="en-US" altLang="zh-CN" b="1" dirty="0" smtClean="0"/>
              <a:t>        </a:t>
            </a:r>
            <a:r>
              <a:rPr lang="zh-CN" altLang="en-US" b="1" dirty="0" smtClean="0">
                <a:effectLst/>
              </a:rPr>
              <a:t>你我就好比柴夫，每个人都在社会这个大森林里砍柴，你能砍多少柴？不光由你的努力程度决定，还得取决于你使用的工具。</a:t>
            </a:r>
            <a:br>
              <a:rPr lang="zh-CN" altLang="en-US" dirty="0" smtClean="0">
                <a:effectLst/>
              </a:rPr>
            </a:br>
            <a:r>
              <a:rPr lang="zh-CN" altLang="en-US" dirty="0" smtClean="0">
                <a:effectLst/>
              </a:rPr>
              <a:t>        </a:t>
            </a:r>
            <a:r>
              <a:rPr lang="zh-CN" altLang="en-US" b="1" dirty="0" smtClean="0">
                <a:effectLst/>
              </a:rPr>
              <a:t>过去的时代或许只要努力砍柴就能生存，但在变化迅速的现代，光砍柴是不够的，而是要边砍边磨斧头，不断地充实自己，终身学习，才能让自己不被市场淘汰。</a:t>
            </a:r>
            <a:br>
              <a:rPr lang="zh-CN" altLang="en-US" dirty="0" smtClean="0">
                <a:effectLst/>
              </a:rPr>
            </a:br>
            <a:r>
              <a:rPr lang="zh-CN" altLang="en-US" dirty="0" smtClean="0">
                <a:effectLst/>
              </a:rPr>
              <a:t> </a:t>
            </a:r>
            <a:br>
              <a:rPr lang="zh-CN" altLang="en-US" dirty="0" smtClean="0">
                <a:effectLst/>
              </a:rPr>
            </a:br>
            <a:endParaRPr lang="zh-CN" altLang="en-US" dirty="0" smtClean="0">
              <a:effectLs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t01bba67a4f37a0c7c6"/>
          <p:cNvPicPr>
            <a:picLocks noChangeAspect="1"/>
          </p:cNvPicPr>
          <p:nvPr/>
        </p:nvPicPr>
        <p:blipFill>
          <a:blip r:embed="rId1"/>
          <a:stretch>
            <a:fillRect/>
          </a:stretch>
        </p:blipFill>
        <p:spPr>
          <a:xfrm>
            <a:off x="-10795" y="-8890"/>
            <a:ext cx="9165590" cy="6875145"/>
          </a:xfrm>
          <a:prstGeom prst="rect">
            <a:avLst/>
          </a:prstGeom>
        </p:spPr>
      </p:pic>
      <p:sp>
        <p:nvSpPr>
          <p:cNvPr id="2" name="标题 1"/>
          <p:cNvSpPr>
            <a:spLocks noGrp="1"/>
          </p:cNvSpPr>
          <p:nvPr>
            <p:ph type="title"/>
          </p:nvPr>
        </p:nvSpPr>
        <p:spPr>
          <a:xfrm>
            <a:off x="228727" y="130810"/>
            <a:ext cx="8686800" cy="841248"/>
          </a:xfrm>
        </p:spPr>
        <p:txBody>
          <a:bodyPr>
            <a:normAutofit fontScale="90000"/>
          </a:bodyPr>
          <a:lstStyle/>
          <a:p>
            <a:br>
              <a:rPr lang="en-US" altLang="zh-CN" dirty="0" smtClean="0"/>
            </a:br>
            <a:br>
              <a:rPr lang="en-US" altLang="zh-CN" dirty="0" smtClean="0"/>
            </a:br>
            <a:br>
              <a:rPr lang="en-US" altLang="zh-CN" dirty="0" smtClean="0"/>
            </a:br>
            <a:r>
              <a:rPr lang="en-US" altLang="zh-CN" sz="4400" b="1" dirty="0" smtClean="0">
                <a:solidFill>
                  <a:srgbClr val="FF0000"/>
                </a:solidFill>
                <a:latin typeface="宋体" panose="02010600030101010101" pitchFamily="2" charset="-122"/>
                <a:ea typeface="宋体" panose="02010600030101010101" pitchFamily="2" charset="-122"/>
              </a:rPr>
              <a:t>一</a:t>
            </a:r>
            <a:r>
              <a:rPr lang="zh-CN" altLang="en-US" sz="4400" b="1" dirty="0" smtClean="0">
                <a:solidFill>
                  <a:srgbClr val="FF0000"/>
                </a:solidFill>
                <a:effectLst/>
                <a:latin typeface="宋体" panose="02010600030101010101" pitchFamily="2" charset="-122"/>
                <a:ea typeface="宋体" panose="02010600030101010101" pitchFamily="2" charset="-122"/>
              </a:rPr>
              <a:t>、为什么要终身学习</a:t>
            </a:r>
            <a:br>
              <a:rPr lang="en-US" altLang="zh-CN" sz="4400" b="1" dirty="0" smtClean="0">
                <a:solidFill>
                  <a:srgbClr val="FF0000"/>
                </a:solidFill>
                <a:latin typeface="宋体" panose="02010600030101010101" pitchFamily="2" charset="-122"/>
                <a:ea typeface="宋体" panose="02010600030101010101" pitchFamily="2" charset="-122"/>
              </a:rPr>
            </a:br>
            <a:br>
              <a:rPr lang="en-US" altLang="zh-CN" sz="4000" b="1" dirty="0" smtClean="0">
                <a:solidFill>
                  <a:srgbClr val="FF0000"/>
                </a:solidFill>
                <a:latin typeface="宋体" panose="02010600030101010101" pitchFamily="2" charset="-122"/>
                <a:ea typeface="宋体" panose="02010600030101010101" pitchFamily="2" charset="-122"/>
              </a:rPr>
            </a:br>
            <a:br>
              <a:rPr lang="en-US" altLang="zh-CN" dirty="0" smtClean="0"/>
            </a:br>
            <a:endParaRPr lang="zh-CN" altLang="en-US" dirty="0"/>
          </a:p>
        </p:txBody>
      </p:sp>
      <p:sp>
        <p:nvSpPr>
          <p:cNvPr id="3" name="TextBox 2"/>
          <p:cNvSpPr txBox="1"/>
          <p:nvPr/>
        </p:nvSpPr>
        <p:spPr>
          <a:xfrm>
            <a:off x="144780" y="1080770"/>
            <a:ext cx="8447405" cy="4481830"/>
          </a:xfrm>
          <a:prstGeom prst="rect">
            <a:avLst/>
          </a:prstGeom>
          <a:noFill/>
        </p:spPr>
        <p:txBody>
          <a:bodyPr wrap="square" rtlCol="0">
            <a:spAutoFit/>
          </a:bodyPr>
          <a:lstStyle/>
          <a:p>
            <a:r>
              <a:rPr lang="en-US" altLang="zh-CN" sz="3200" b="1" dirty="0" smtClean="0">
                <a:solidFill>
                  <a:srgbClr val="0000FF"/>
                </a:solidFill>
                <a:latin typeface="+mn-ea"/>
              </a:rPr>
              <a:t>1</a:t>
            </a:r>
            <a:r>
              <a:rPr lang="zh-CN" altLang="en-US" sz="3200" b="1" dirty="0" smtClean="0">
                <a:solidFill>
                  <a:srgbClr val="0000FF"/>
                </a:solidFill>
                <a:latin typeface="+mn-ea"/>
              </a:rPr>
              <a:t>、终身学习是</a:t>
            </a:r>
            <a:r>
              <a:rPr lang="en-US" altLang="zh-CN" sz="3200" b="1" dirty="0" smtClean="0">
                <a:solidFill>
                  <a:srgbClr val="0000FF"/>
                </a:solidFill>
                <a:latin typeface="+mn-ea"/>
              </a:rPr>
              <a:t>21</a:t>
            </a:r>
            <a:r>
              <a:rPr lang="zh-CN" altLang="en-US" sz="3200" b="1" dirty="0" smtClean="0">
                <a:solidFill>
                  <a:srgbClr val="0000FF"/>
                </a:solidFill>
                <a:latin typeface="+mn-ea"/>
              </a:rPr>
              <a:t>世纪人的通行证。</a:t>
            </a:r>
            <a:endParaRPr lang="zh-CN" altLang="en-US" sz="3200" b="1" dirty="0" smtClean="0">
              <a:solidFill>
                <a:srgbClr val="0000FF"/>
              </a:solidFill>
              <a:latin typeface="+mn-ea"/>
            </a:endParaRPr>
          </a:p>
          <a:p>
            <a:endParaRPr lang="zh-CN" altLang="en-US" sz="3200" b="1" dirty="0" smtClean="0">
              <a:solidFill>
                <a:srgbClr val="0000FF"/>
              </a:solidFill>
              <a:latin typeface="+mn-ea"/>
            </a:endParaRPr>
          </a:p>
          <a:p>
            <a:r>
              <a:rPr lang="en-US" altLang="zh-CN" sz="3200" b="1" dirty="0" smtClean="0">
                <a:solidFill>
                  <a:srgbClr val="0000FF"/>
                </a:solidFill>
                <a:latin typeface="+mn-ea"/>
              </a:rPr>
              <a:t>2</a:t>
            </a:r>
            <a:r>
              <a:rPr lang="zh-CN" altLang="en-US" sz="3200" b="1" dirty="0" smtClean="0">
                <a:solidFill>
                  <a:srgbClr val="0000FF"/>
                </a:solidFill>
                <a:latin typeface="+mn-ea"/>
              </a:rPr>
              <a:t>、“终身学习” 的理念在国际社会上形成共识，我们国家提出了建设学习型社会目标。</a:t>
            </a:r>
            <a:endParaRPr lang="zh-CN" altLang="en-US" sz="3200" b="1" dirty="0" smtClean="0">
              <a:solidFill>
                <a:srgbClr val="0000FF"/>
              </a:solidFill>
              <a:latin typeface="+mn-ea"/>
            </a:endParaRPr>
          </a:p>
          <a:p>
            <a:endParaRPr lang="zh-CN" altLang="en-US" sz="3200" b="1" dirty="0" smtClean="0">
              <a:solidFill>
                <a:srgbClr val="0000FF"/>
              </a:solidFill>
              <a:latin typeface="+mn-ea"/>
            </a:endParaRPr>
          </a:p>
          <a:p>
            <a:r>
              <a:rPr lang="en-US" altLang="zh-CN" sz="3200" b="1" dirty="0" smtClean="0">
                <a:solidFill>
                  <a:srgbClr val="0000FF"/>
                </a:solidFill>
                <a:latin typeface="+mn-ea"/>
              </a:rPr>
              <a:t>3</a:t>
            </a:r>
            <a:r>
              <a:rPr lang="zh-CN" altLang="en-US" sz="3200" b="1" dirty="0" smtClean="0">
                <a:solidFill>
                  <a:srgbClr val="0000FF"/>
                </a:solidFill>
                <a:latin typeface="+mn-ea"/>
              </a:rPr>
              <a:t>、现代社会，世界飞速变化，新情况、新问题层出不穷，知识更新的速度加快，竞争加剧。</a:t>
            </a:r>
            <a:endParaRPr lang="zh-CN" altLang="en-US" sz="3200" b="1" dirty="0" smtClean="0">
              <a:solidFill>
                <a:srgbClr val="0000FF"/>
              </a:solidFill>
              <a:latin typeface="+mn-ea"/>
            </a:endParaRPr>
          </a:p>
          <a:p>
            <a:endParaRPr lang="zh-CN" altLang="en-US" sz="3200" b="1" dirty="0" smtClean="0">
              <a:solidFill>
                <a:srgbClr val="0000FF"/>
              </a:solidFill>
              <a:latin typeface="+mn-ea"/>
            </a:endParaRPr>
          </a:p>
          <a:p>
            <a:r>
              <a:rPr lang="en-US" altLang="zh-CN" sz="3200" b="1" dirty="0">
                <a:solidFill>
                  <a:srgbClr val="0000FF"/>
                </a:solidFill>
                <a:latin typeface="+mn-ea"/>
              </a:rPr>
              <a:t>4</a:t>
            </a:r>
            <a:r>
              <a:rPr lang="zh-CN" altLang="en-US" sz="3200" b="1" dirty="0">
                <a:solidFill>
                  <a:srgbClr val="0000FF"/>
                </a:solidFill>
                <a:latin typeface="+mn-ea"/>
              </a:rPr>
              <a:t>、社会的发展导致终身学习成为必然趋势。</a:t>
            </a:r>
            <a:endParaRPr lang="zh-CN" altLang="en-US" sz="3200" b="1" dirty="0">
              <a:solidFill>
                <a:srgbClr val="0000FF"/>
              </a:solidFill>
              <a:latin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t01bba67a4f37a0c7c6"/>
          <p:cNvPicPr>
            <a:picLocks noChangeAspect="1"/>
          </p:cNvPicPr>
          <p:nvPr/>
        </p:nvPicPr>
        <p:blipFill>
          <a:blip r:embed="rId1"/>
          <a:stretch>
            <a:fillRect/>
          </a:stretch>
        </p:blipFill>
        <p:spPr>
          <a:xfrm>
            <a:off x="-27940" y="-21590"/>
            <a:ext cx="9165590" cy="6875145"/>
          </a:xfrm>
          <a:prstGeom prst="rect">
            <a:avLst/>
          </a:prstGeom>
        </p:spPr>
      </p:pic>
      <p:sp>
        <p:nvSpPr>
          <p:cNvPr id="2" name="标题 1"/>
          <p:cNvSpPr>
            <a:spLocks noGrp="1"/>
          </p:cNvSpPr>
          <p:nvPr>
            <p:ph type="title"/>
          </p:nvPr>
        </p:nvSpPr>
        <p:spPr/>
        <p:txBody>
          <a:bodyPr>
            <a:normAutofit fontScale="90000"/>
          </a:bodyPr>
          <a:lstStyle/>
          <a:p>
            <a:br>
              <a:rPr lang="en-US" altLang="zh-CN" dirty="0" smtClean="0"/>
            </a:br>
            <a:br>
              <a:rPr lang="en-US" altLang="zh-CN" dirty="0" smtClean="0"/>
            </a:br>
            <a:br>
              <a:rPr lang="en-US" altLang="zh-CN" dirty="0" smtClean="0"/>
            </a:br>
            <a:br>
              <a:rPr lang="en-US" altLang="zh-CN" dirty="0" smtClean="0"/>
            </a:br>
            <a:br>
              <a:rPr lang="en-US" altLang="zh-CN" dirty="0" smtClean="0"/>
            </a:br>
            <a:br>
              <a:rPr lang="en-US" altLang="zh-CN" dirty="0" smtClean="0"/>
            </a:br>
            <a:r>
              <a:rPr lang="zh-CN" altLang="en-US" sz="4900" dirty="0" smtClean="0"/>
              <a:t>欣赏下面的图片，他们分别体现了什么？你有什么启发？</a:t>
            </a:r>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Opulent</Template>
  <TotalTime>0</TotalTime>
  <Words>2127</Words>
  <Application/>
  <PresentationFormat>全屏显示(4:3)</PresentationFormat>
  <Paragraphs>78</Paragraphs>
  <Slides>13</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13</vt:i4>
      </vt:variant>
    </vt:vector>
  </HeadingPairs>
  <TitlesOfParts>
    <vt:vector size="25" baseType="lpstr">
      <vt:lpstr>Arial</vt:lpstr>
      <vt:lpstr>宋体</vt:lpstr>
      <vt:lpstr>Wingdings</vt:lpstr>
      <vt:lpstr>Wingdings 2</vt:lpstr>
      <vt:lpstr>Franklin Gothic Book</vt:lpstr>
      <vt:lpstr>隶书</vt:lpstr>
      <vt:lpstr>Franklin Gothic Medium</vt:lpstr>
      <vt:lpstr>华文楷体</vt:lpstr>
      <vt:lpstr>微软雅黑</vt:lpstr>
      <vt:lpstr>Calibri</vt:lpstr>
      <vt:lpstr>黑体</vt:lpstr>
      <vt:lpstr>跋涉</vt:lpstr>
      <vt:lpstr>这几句名言你听过吗？</vt:lpstr>
      <vt:lpstr>这几句名言你听过吗？</vt:lpstr>
      <vt:lpstr>PowerPoint 演示文稿</vt:lpstr>
      <vt:lpstr>1、为什么要终身学习？  2、终身学习的四大支柱？  3、终身学习的目的？ </vt:lpstr>
      <vt:lpstr>砍柴夫的故事</vt:lpstr>
      <vt:lpstr>「年轻人啊！」老柴夫拍拍他的肩膀说：「我每天下山回到家后，第一件事就是磨斧头，可是你下班回到家后，却因为太累就只顾着休息，斧头都被你砍钝了，所以，虽然我比你老、比你晚到、比你早下班，但是我的斧头却比你利，我只要砍五刀，树就倒了，你却要砍十几刀，树才会倒。」年轻人终于恍然大悟。</vt:lpstr>
      <vt:lpstr> 你我就好比柴夫，每个人都在社会这个大森林里砍柴，你能砍多少柴？不光由你的努力程度决定，还得取决于你使用的工具。 过去的时代或许只要努力砍柴就能生存，但在变化迅速的现代，光砍柴是不够的，而是要边砍边磨斧头，不断地充实自己，终身学习，才能让自己不被市场淘汰。   </vt:lpstr>
      <vt:lpstr>   1、为什么要终身学习？   </vt:lpstr>
      <vt:lpstr>      欣赏下面的图片，他们分别体现了什么？你有什么启发？</vt:lpstr>
      <vt:lpstr>PowerPoint 演示文稿</vt:lpstr>
      <vt:lpstr>1、学会与人相处 2、学会追求知识 3、学会动手做事 4、学会自我实现</vt:lpstr>
      <vt:lpstr>这几句名言你听过吗？</vt:lpstr>
      <vt:lpstr>3、终身学习的目的</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Void</cp:lastModifiedBy>
  <cp:revision/>
  <dcterms:created xsi:type="dcterms:W3CDTF">2016-10-27T07:18:00Z</dcterms:created>
  <dcterms:modified xsi:type="dcterms:W3CDTF">2016-11-15T14:18:32Z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