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1" r:id="rId5"/>
    <p:sldId id="277" r:id="rId6"/>
    <p:sldId id="275" r:id="rId7"/>
    <p:sldId id="276" r:id="rId8"/>
    <p:sldId id="262" r:id="rId9"/>
    <p:sldId id="263" r:id="rId10"/>
    <p:sldId id="258" r:id="rId11"/>
    <p:sldId id="264" r:id="rId12"/>
    <p:sldId id="260" r:id="rId13"/>
    <p:sldId id="268" r:id="rId14"/>
    <p:sldId id="269" r:id="rId15"/>
    <p:sldId id="267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2585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793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8394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015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2428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9014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7592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404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2856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982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769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B3FA5-C5FA-41C0-82D3-C17F87DEACEC}" type="datetimeFigureOut">
              <a:rPr lang="cs-CZ" smtClean="0"/>
              <a:t>03.10.2016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D8D93-D07D-429D-BF98-CCF078BAC13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382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培养终身学习观念</a:t>
            </a:r>
            <a:endParaRPr lang="cs-CZ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214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/>
              <a:t>在现代社会，世界在飞速变化，新</a:t>
            </a:r>
            <a:r>
              <a:rPr lang="zh-CN" altLang="en-US" b="1" dirty="0" smtClean="0"/>
              <a:t>情况</a:t>
            </a:r>
            <a:r>
              <a:rPr lang="zh-CN" altLang="en-US" b="1" dirty="0"/>
              <a:t>、新问题层出不穷，知识更新的速度大大加快，</a:t>
            </a:r>
            <a:r>
              <a:rPr lang="zh-CN" altLang="en-US" b="1" dirty="0" smtClean="0"/>
              <a:t>竞争的</a:t>
            </a:r>
            <a:r>
              <a:rPr lang="zh-CN" altLang="en-US" b="1" dirty="0"/>
              <a:t>加剧使得我们必须不断学习，才能适应工作和社会</a:t>
            </a:r>
            <a:r>
              <a:rPr lang="zh-CN" altLang="en-US" b="1" dirty="0" smtClean="0"/>
              <a:t>的发展</a:t>
            </a:r>
            <a:r>
              <a:rPr lang="zh-CN" altLang="en-US" b="1" dirty="0"/>
              <a:t>，人们不可能一劳永逸地获取知识。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1857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999581" y="1171007"/>
            <a:ext cx="62658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1</a:t>
            </a:r>
            <a:r>
              <a:rPr lang="zh-CN" altLang="en-US" sz="3200" dirty="0">
                <a:solidFill>
                  <a:schemeClr val="accent2"/>
                </a:solidFill>
                <a:ea typeface="黑体" panose="02010609060101010101" pitchFamily="49" charset="-122"/>
              </a:rPr>
              <a:t>、为什么</a:t>
            </a:r>
            <a:r>
              <a:rPr lang="zh-CN" altLang="en-US" sz="3200" dirty="0" smtClean="0">
                <a:solidFill>
                  <a:schemeClr val="accent2"/>
                </a:solidFill>
                <a:ea typeface="黑体" panose="02010609060101010101" pitchFamily="49" charset="-122"/>
              </a:rPr>
              <a:t>要</a:t>
            </a:r>
            <a:r>
              <a:rPr lang="zh-CN" altLang="en-US" sz="3200" dirty="0">
                <a:solidFill>
                  <a:schemeClr val="accent2"/>
                </a:solidFill>
                <a:ea typeface="黑体" panose="02010609060101010101" pitchFamily="49" charset="-122"/>
              </a:rPr>
              <a:t>培养</a:t>
            </a:r>
            <a:r>
              <a:rPr lang="zh-CN" altLang="en-US" sz="3200" dirty="0" smtClean="0">
                <a:solidFill>
                  <a:schemeClr val="accent2"/>
                </a:solidFill>
                <a:ea typeface="黑体" panose="02010609060101010101" pitchFamily="49" charset="-122"/>
              </a:rPr>
              <a:t>终身</a:t>
            </a:r>
            <a:r>
              <a:rPr lang="zh-CN" altLang="en-US" sz="3200" dirty="0">
                <a:solidFill>
                  <a:schemeClr val="accent2"/>
                </a:solidFill>
                <a:ea typeface="黑体" panose="02010609060101010101" pitchFamily="49" charset="-122"/>
              </a:rPr>
              <a:t>学习新观念？</a:t>
            </a:r>
            <a:endParaRPr lang="en-US" altLang="zh-CN" sz="32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999581" y="1963170"/>
            <a:ext cx="64793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“终身学习是</a:t>
            </a:r>
            <a:r>
              <a:rPr lang="en-US" altLang="zh-CN" sz="2800" b="1" dirty="0">
                <a:solidFill>
                  <a:srgbClr val="FF0066"/>
                </a:solidFill>
              </a:rPr>
              <a:t>21</a:t>
            </a:r>
            <a:r>
              <a:rPr lang="zh-CN" altLang="en-US" sz="2800" b="1" dirty="0">
                <a:solidFill>
                  <a:srgbClr val="FF0066"/>
                </a:solidFill>
              </a:rPr>
              <a:t>世纪人的通行证！”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999581" y="2610870"/>
            <a:ext cx="69161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只有终身学习才能适应未来社会的发展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999581" y="3403032"/>
            <a:ext cx="66295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accent2"/>
                </a:solidFill>
                <a:ea typeface="黑体" panose="02010609060101010101" pitchFamily="49" charset="-122"/>
              </a:rPr>
              <a:t>、我国提出建设学习型社会目标</a:t>
            </a:r>
          </a:p>
        </p:txBody>
      </p:sp>
    </p:spTree>
    <p:extLst>
      <p:ext uri="{BB962C8B-B14F-4D97-AF65-F5344CB8AC3E}">
        <p14:creationId xmlns:p14="http://schemas.microsoft.com/office/powerpoint/2010/main" val="122684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3200" dirty="0"/>
              <a:t>国际</a:t>
            </a:r>
            <a:r>
              <a:rPr lang="en-US" altLang="zh-CN" sz="3200" dirty="0"/>
              <a:t>21</a:t>
            </a:r>
            <a:r>
              <a:rPr lang="zh-CN" altLang="en-US" sz="3200" dirty="0" smtClean="0"/>
              <a:t>世纪教育</a:t>
            </a:r>
            <a:r>
              <a:rPr lang="zh-CN" altLang="en-US" sz="3200" dirty="0"/>
              <a:t>委员会在向联合国教科文组织提交的报告中指出：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3200" dirty="0"/>
              <a:t>“终身学习是</a:t>
            </a:r>
            <a:r>
              <a:rPr lang="en-US" altLang="zh-CN" sz="3200" dirty="0"/>
              <a:t>21</a:t>
            </a:r>
            <a:r>
              <a:rPr lang="zh-CN" altLang="en-US" sz="3200" dirty="0"/>
              <a:t>世纪人的通行证。”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428758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1355" y="924872"/>
            <a:ext cx="78867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联合国教科文组织于</a:t>
            </a:r>
            <a:r>
              <a:rPr lang="en-US" altLang="zh-CN" sz="3200" dirty="0"/>
              <a:t>1996</a:t>
            </a:r>
            <a:r>
              <a:rPr lang="zh-CN" altLang="en-US" sz="3200" dirty="0"/>
              <a:t>年提出终身学习的四大</a:t>
            </a:r>
            <a:r>
              <a:rPr lang="zh-CN" altLang="en-US" sz="3200" dirty="0" smtClean="0"/>
              <a:t>支柱：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学会</a:t>
            </a:r>
            <a:r>
              <a:rPr lang="zh-CN" altLang="en-US" sz="3200" dirty="0"/>
              <a:t>与人相处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学会</a:t>
            </a:r>
            <a:r>
              <a:rPr lang="zh-CN" altLang="en-US" sz="3200" dirty="0"/>
              <a:t>追求知识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学会</a:t>
            </a:r>
            <a:r>
              <a:rPr lang="zh-CN" altLang="en-US" sz="3200" dirty="0"/>
              <a:t>动手做事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学会</a:t>
            </a:r>
            <a:r>
              <a:rPr lang="zh-CN" altLang="en-US" sz="3200" dirty="0"/>
              <a:t>自我实现</a:t>
            </a:r>
            <a:r>
              <a:rPr lang="zh-CN" altLang="en-US" sz="3200" dirty="0" smtClean="0"/>
              <a:t>。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83717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200000"/>
              </a:lnSpc>
              <a:buNone/>
            </a:pPr>
            <a:r>
              <a:rPr lang="zh-CN" altLang="en-US" sz="3600" dirty="0"/>
              <a:t>终身学习的目的，不仅是掌握知识，更</a:t>
            </a:r>
            <a:r>
              <a:rPr lang="zh-CN" altLang="en-US" sz="3600" dirty="0" smtClean="0"/>
              <a:t>重要</a:t>
            </a:r>
            <a:r>
              <a:rPr lang="zh-CN" altLang="en-US" sz="3600" dirty="0"/>
              <a:t>的是学会学习，增强创造力，不断提升自己。</a:t>
            </a:r>
            <a:endParaRPr lang="cs-CZ" sz="3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616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1692275" y="981075"/>
            <a:ext cx="4824413" cy="3889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5801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未来的文盲不再是不识字的人，</a:t>
            </a:r>
          </a:p>
          <a:p>
            <a:pPr algn="ctr"/>
            <a:r>
              <a:rPr lang="zh-CN" altLang="en-US" sz="44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而是没有学会学习的人。</a:t>
            </a:r>
            <a:endParaRPr lang="cs-CZ" sz="44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981200" y="3330575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8197" name="Picture 5" descr="22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870450"/>
            <a:ext cx="304800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386388" y="4797425"/>
            <a:ext cx="2759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>
                <a:latin typeface="Times New Roman" panose="02020603050405020304" pitchFamily="18" charset="0"/>
              </a:rPr>
              <a:t>——</a:t>
            </a:r>
            <a:r>
              <a:rPr kumimoji="1" lang="zh-CN" altLang="en-US" sz="2400" b="1">
                <a:latin typeface="Times New Roman" panose="02020603050405020304" pitchFamily="18" charset="0"/>
              </a:rPr>
              <a:t>阿尔文</a:t>
            </a:r>
            <a:r>
              <a:rPr kumimoji="1" lang="en-US" altLang="zh-CN" sz="2400" b="1">
                <a:latin typeface="Times New Roman" panose="02020603050405020304" pitchFamily="18" charset="0"/>
              </a:rPr>
              <a:t>·</a:t>
            </a:r>
            <a:r>
              <a:rPr kumimoji="1" lang="zh-CN" altLang="en-US" sz="2400" b="1">
                <a:latin typeface="Times New Roman" panose="02020603050405020304" pitchFamily="18" charset="0"/>
              </a:rPr>
              <a:t>托夫斯</a:t>
            </a:r>
          </a:p>
        </p:txBody>
      </p:sp>
    </p:spTree>
    <p:extLst>
      <p:ext uri="{BB962C8B-B14F-4D97-AF65-F5344CB8AC3E}">
        <p14:creationId xmlns:p14="http://schemas.microsoft.com/office/powerpoint/2010/main" val="7867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9559" y="1166843"/>
            <a:ext cx="8093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 smtClean="0"/>
              <a:t>         据</a:t>
            </a:r>
            <a:r>
              <a:rPr lang="zh-CN" altLang="en-US" sz="2800" dirty="0"/>
              <a:t>英国技术预测专家詹姆斯</a:t>
            </a:r>
            <a:r>
              <a:rPr lang="en-US" altLang="zh-CN" sz="2800" dirty="0"/>
              <a:t>·</a:t>
            </a:r>
            <a:r>
              <a:rPr lang="zh-CN" altLang="en-US" sz="2800" dirty="0"/>
              <a:t>马丁测算，人类</a:t>
            </a:r>
            <a:r>
              <a:rPr lang="zh-CN" altLang="en-US" sz="2800" dirty="0" smtClean="0"/>
              <a:t>知识</a:t>
            </a:r>
            <a:r>
              <a:rPr lang="zh-CN" altLang="en-US" sz="2800" dirty="0"/>
              <a:t>的倍增周期在</a:t>
            </a:r>
            <a:r>
              <a:rPr lang="en-US" altLang="zh-CN" sz="2800" dirty="0"/>
              <a:t>19</a:t>
            </a:r>
            <a:r>
              <a:rPr lang="zh-CN" altLang="en-US" sz="2800" dirty="0"/>
              <a:t>世纪约为</a:t>
            </a:r>
            <a:r>
              <a:rPr lang="en-US" altLang="zh-CN" sz="2800" dirty="0"/>
              <a:t>50</a:t>
            </a:r>
            <a:r>
              <a:rPr lang="zh-CN" altLang="en-US" sz="2800" dirty="0"/>
              <a:t>年，</a:t>
            </a:r>
            <a:r>
              <a:rPr lang="en-US" altLang="zh-CN" sz="2800" dirty="0"/>
              <a:t>20</a:t>
            </a:r>
            <a:r>
              <a:rPr lang="zh-CN" altLang="en-US" sz="2800" dirty="0"/>
              <a:t>世纪前半叶约</a:t>
            </a:r>
            <a:r>
              <a:rPr lang="zh-CN" altLang="en-US" sz="2800" dirty="0" smtClean="0"/>
              <a:t>为</a:t>
            </a:r>
            <a:r>
              <a:rPr lang="en-US" altLang="zh-CN" sz="2800" dirty="0" smtClean="0"/>
              <a:t>10</a:t>
            </a:r>
            <a:r>
              <a:rPr lang="zh-CN" altLang="en-US" sz="2800" dirty="0"/>
              <a:t>年左右，到</a:t>
            </a:r>
            <a:r>
              <a:rPr lang="en-US" altLang="zh-CN" sz="2800" dirty="0"/>
              <a:t>70</a:t>
            </a:r>
            <a:r>
              <a:rPr lang="zh-CN" altLang="en-US" sz="2800" dirty="0"/>
              <a:t>年代缩短为</a:t>
            </a:r>
            <a:r>
              <a:rPr lang="en-US" altLang="zh-CN" sz="2800" dirty="0"/>
              <a:t>5</a:t>
            </a:r>
            <a:r>
              <a:rPr lang="zh-CN" altLang="en-US" sz="2800" dirty="0"/>
              <a:t>年，</a:t>
            </a:r>
            <a:r>
              <a:rPr lang="en-US" altLang="zh-CN" sz="2800" dirty="0"/>
              <a:t>80</a:t>
            </a:r>
            <a:r>
              <a:rPr lang="zh-CN" altLang="en-US" sz="2800" dirty="0"/>
              <a:t>年代以来几乎到</a:t>
            </a:r>
            <a:r>
              <a:rPr lang="zh-CN" altLang="en-US" sz="2800" dirty="0" smtClean="0"/>
              <a:t>了</a:t>
            </a:r>
            <a:r>
              <a:rPr lang="en-US" altLang="zh-CN" sz="2800" dirty="0" smtClean="0"/>
              <a:t>3</a:t>
            </a:r>
            <a:r>
              <a:rPr lang="zh-CN" altLang="en-US" sz="2800" dirty="0"/>
              <a:t>年翻一番。与此同时，人类知识老化程度加快，</a:t>
            </a:r>
            <a:r>
              <a:rPr lang="zh-CN" altLang="en-US" sz="2800" dirty="0" smtClean="0"/>
              <a:t>一个人</a:t>
            </a:r>
            <a:r>
              <a:rPr lang="zh-CN" altLang="en-US" sz="2800" dirty="0"/>
              <a:t>所掌握知识的半衰期，在</a:t>
            </a:r>
            <a:r>
              <a:rPr lang="en-US" altLang="zh-CN" sz="2800" dirty="0"/>
              <a:t>15</a:t>
            </a:r>
            <a:r>
              <a:rPr lang="zh-CN" altLang="en-US" sz="2800" dirty="0"/>
              <a:t>世纪为</a:t>
            </a:r>
            <a:r>
              <a:rPr lang="en-US" altLang="zh-CN" sz="2800" dirty="0"/>
              <a:t>80~90</a:t>
            </a:r>
            <a:r>
              <a:rPr lang="zh-CN" altLang="en-US" sz="2800" dirty="0"/>
              <a:t>年，</a:t>
            </a:r>
            <a:r>
              <a:rPr lang="en-US" altLang="zh-CN" sz="2800" dirty="0"/>
              <a:t>19</a:t>
            </a:r>
            <a:r>
              <a:rPr lang="zh-CN" altLang="en-US" sz="2800" dirty="0"/>
              <a:t>到</a:t>
            </a:r>
            <a:r>
              <a:rPr lang="en-US" altLang="zh-CN" sz="2800" dirty="0" smtClean="0"/>
              <a:t>20</a:t>
            </a:r>
            <a:r>
              <a:rPr lang="zh-CN" altLang="en-US" sz="2800" dirty="0" smtClean="0"/>
              <a:t>世纪</a:t>
            </a:r>
            <a:r>
              <a:rPr lang="zh-CN" altLang="en-US" sz="2800" dirty="0"/>
              <a:t>初为</a:t>
            </a:r>
            <a:r>
              <a:rPr lang="en-US" altLang="zh-CN" sz="2800" dirty="0"/>
              <a:t>30</a:t>
            </a:r>
            <a:r>
              <a:rPr lang="zh-CN" altLang="en-US" sz="2800" dirty="0"/>
              <a:t>年，</a:t>
            </a:r>
            <a:r>
              <a:rPr lang="en-US" altLang="zh-CN" sz="2800" dirty="0"/>
              <a:t>20</a:t>
            </a:r>
            <a:r>
              <a:rPr lang="zh-CN" altLang="en-US" sz="2800" dirty="0"/>
              <a:t>世纪</a:t>
            </a:r>
            <a:r>
              <a:rPr lang="en-US" altLang="zh-CN" sz="2800" dirty="0"/>
              <a:t>60</a:t>
            </a:r>
            <a:r>
              <a:rPr lang="zh-CN" altLang="en-US" sz="2800" dirty="0"/>
              <a:t>年代为</a:t>
            </a:r>
            <a:r>
              <a:rPr lang="en-US" altLang="zh-CN" sz="2800" dirty="0"/>
              <a:t>15</a:t>
            </a:r>
            <a:r>
              <a:rPr lang="zh-CN" altLang="en-US" sz="2800" dirty="0"/>
              <a:t>年，进入</a:t>
            </a:r>
            <a:r>
              <a:rPr lang="en-US" altLang="zh-CN" sz="2800" dirty="0"/>
              <a:t>80</a:t>
            </a:r>
            <a:r>
              <a:rPr lang="zh-CN" altLang="en-US" sz="2800" dirty="0"/>
              <a:t>年代</a:t>
            </a:r>
            <a:r>
              <a:rPr lang="zh-CN" altLang="en-US" sz="2800" dirty="0" smtClean="0"/>
              <a:t>已经</a:t>
            </a:r>
            <a:r>
              <a:rPr lang="zh-CN" altLang="en-US" sz="2800" dirty="0"/>
              <a:t>缩短为</a:t>
            </a:r>
            <a:r>
              <a:rPr lang="en-US" altLang="zh-CN" sz="2800" dirty="0"/>
              <a:t>5</a:t>
            </a:r>
            <a:r>
              <a:rPr lang="zh-CN" altLang="en-US" sz="2800" dirty="0"/>
              <a:t>年左右。</a:t>
            </a:r>
          </a:p>
          <a:p>
            <a:pPr algn="just"/>
            <a:r>
              <a:rPr lang="zh-CN" altLang="en-US" sz="2800" dirty="0" smtClean="0"/>
              <a:t>         面对</a:t>
            </a:r>
            <a:r>
              <a:rPr lang="zh-CN" altLang="en-US" sz="2800" dirty="0"/>
              <a:t>日新月异的知识变革，我们该如何保持与</a:t>
            </a:r>
            <a:r>
              <a:rPr lang="zh-CN" altLang="en-US" sz="2800" dirty="0" smtClean="0"/>
              <a:t>时俱</a:t>
            </a:r>
            <a:r>
              <a:rPr lang="zh-CN" altLang="en-US" sz="2800" dirty="0"/>
              <a:t>进？</a:t>
            </a:r>
            <a:endParaRPr lang="cs-CZ" sz="2800" dirty="0"/>
          </a:p>
        </p:txBody>
      </p:sp>
      <p:sp>
        <p:nvSpPr>
          <p:cNvPr id="3" name="矩形 2"/>
          <p:cNvSpPr/>
          <p:nvPr/>
        </p:nvSpPr>
        <p:spPr>
          <a:xfrm>
            <a:off x="699571" y="243513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互动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760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实践与评价：行动方案</a:t>
            </a:r>
            <a:endParaRPr lang="cs-CZ" dirty="0"/>
          </a:p>
        </p:txBody>
      </p:sp>
      <p:sp>
        <p:nvSpPr>
          <p:cNvPr id="3" name="矩形 2"/>
          <p:cNvSpPr/>
          <p:nvPr/>
        </p:nvSpPr>
        <p:spPr>
          <a:xfrm>
            <a:off x="628649" y="1997839"/>
            <a:ext cx="810591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/>
              <a:t>主动学习，终身学习</a:t>
            </a:r>
          </a:p>
          <a:p>
            <a:r>
              <a:rPr lang="zh-CN" altLang="en-US" sz="2800" dirty="0"/>
              <a:t>我们周围很多人都在以不同的形式进行着各种</a:t>
            </a:r>
            <a:r>
              <a:rPr lang="zh-CN" altLang="en-US" sz="2800" dirty="0" smtClean="0"/>
              <a:t>学习</a:t>
            </a:r>
            <a:r>
              <a:rPr lang="zh-CN" altLang="en-US" sz="2800" dirty="0"/>
              <a:t>。他们为什么学习？学习对他们的生活有怎样的</a:t>
            </a:r>
            <a:r>
              <a:rPr lang="zh-CN" altLang="en-US" sz="2800" dirty="0" smtClean="0"/>
              <a:t>影响</a:t>
            </a:r>
            <a:r>
              <a:rPr lang="zh-CN" altLang="en-US" sz="2800" dirty="0"/>
              <a:t>？请采访你的家人或亲友，了解他们的学习状况并</a:t>
            </a:r>
            <a:r>
              <a:rPr lang="zh-CN" altLang="en-US" sz="2800" dirty="0" smtClean="0"/>
              <a:t>分享</a:t>
            </a:r>
            <a:r>
              <a:rPr lang="zh-CN" altLang="en-US" sz="2800" dirty="0"/>
              <a:t>采访活动的体验，在此基础上为自己制订一个主动</a:t>
            </a:r>
            <a:r>
              <a:rPr lang="zh-CN" altLang="en-US" sz="2800" dirty="0" smtClean="0"/>
              <a:t>学习</a:t>
            </a:r>
            <a:r>
              <a:rPr lang="zh-CN" altLang="en-US" sz="2800" dirty="0"/>
              <a:t>、终身学习的行动方案。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16226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503411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采访问题：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1</a:t>
            </a:r>
            <a:r>
              <a:rPr lang="en-US" altLang="zh-CN" sz="3600" dirty="0"/>
              <a:t>. </a:t>
            </a:r>
            <a:r>
              <a:rPr lang="zh-CN" altLang="en-US" sz="3600" dirty="0"/>
              <a:t>您为什么要学习？</a:t>
            </a:r>
            <a:br>
              <a:rPr lang="zh-CN" altLang="en-US" sz="3600" dirty="0"/>
            </a:br>
            <a:r>
              <a:rPr lang="en-US" altLang="zh-CN" sz="3600" dirty="0"/>
              <a:t>2.  </a:t>
            </a:r>
            <a:r>
              <a:rPr lang="zh-CN" altLang="en-US" sz="3600" dirty="0"/>
              <a:t>您曾参加过什么形式的学习？您认为这些</a:t>
            </a:r>
            <a:r>
              <a:rPr lang="zh-CN" altLang="en-US" sz="3600" dirty="0" smtClean="0"/>
              <a:t>学习是否</a:t>
            </a:r>
            <a:r>
              <a:rPr lang="zh-CN" altLang="en-US" sz="3600" dirty="0"/>
              <a:t>必要？</a:t>
            </a:r>
            <a:br>
              <a:rPr lang="zh-CN" altLang="en-US" sz="3600" dirty="0"/>
            </a:br>
            <a:r>
              <a:rPr lang="en-US" altLang="zh-CN" sz="3600" dirty="0"/>
              <a:t>3. </a:t>
            </a:r>
            <a:r>
              <a:rPr lang="zh-CN" altLang="en-US" sz="3600" dirty="0"/>
              <a:t>您选择了哪些学习内容？</a:t>
            </a:r>
            <a:br>
              <a:rPr lang="zh-CN" altLang="en-US" sz="3600" dirty="0"/>
            </a:br>
            <a:r>
              <a:rPr lang="en-US" altLang="zh-CN" sz="3600" dirty="0"/>
              <a:t>4. </a:t>
            </a:r>
            <a:r>
              <a:rPr lang="zh-CN" altLang="en-US" sz="3600" dirty="0"/>
              <a:t>学习对您的生活产生了什么影响？</a:t>
            </a:r>
            <a:br>
              <a:rPr lang="zh-CN" altLang="en-US" sz="3600" dirty="0"/>
            </a:br>
            <a:r>
              <a:rPr lang="en-US" altLang="zh-CN" sz="3600" dirty="0"/>
              <a:t>5. </a:t>
            </a:r>
            <a:r>
              <a:rPr lang="zh-CN" altLang="en-US" sz="3600" dirty="0"/>
              <a:t>您还会继续学习吗？您计划还要学什么？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9329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593" y="801855"/>
            <a:ext cx="7886700" cy="52168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采访记录：</a:t>
            </a:r>
            <a:br>
              <a:rPr lang="zh-CN" altLang="en-US" sz="3600" dirty="0"/>
            </a:br>
            <a:r>
              <a:rPr lang="zh-CN" altLang="en-US" sz="3600" dirty="0"/>
              <a:t>采访</a:t>
            </a:r>
            <a:r>
              <a:rPr lang="zh-CN" altLang="en-US" sz="3600" dirty="0" smtClean="0"/>
              <a:t>对象：            年龄  ：                  </a:t>
            </a:r>
            <a:r>
              <a:rPr lang="zh-CN" altLang="en-US" sz="3600" dirty="0"/>
              <a:t/>
            </a:r>
            <a:br>
              <a:rPr lang="zh-CN" altLang="en-US" sz="3600" dirty="0"/>
            </a:br>
            <a:r>
              <a:rPr lang="zh-CN" altLang="en-US" sz="3600" dirty="0"/>
              <a:t>学习经历 </a:t>
            </a:r>
            <a:r>
              <a:rPr lang="zh-CN" altLang="en-US" sz="3600" dirty="0" smtClean="0"/>
              <a:t>：                                                 </a:t>
            </a:r>
            <a:r>
              <a:rPr lang="zh-CN" altLang="en-US" sz="3600" dirty="0"/>
              <a:t/>
            </a:r>
            <a:br>
              <a:rPr lang="zh-CN" altLang="en-US" sz="3600" dirty="0"/>
            </a:br>
            <a:r>
              <a:rPr lang="zh-CN" altLang="en-US" sz="3600" dirty="0"/>
              <a:t>学习对他（她）生活的</a:t>
            </a:r>
            <a:r>
              <a:rPr lang="zh-CN" altLang="en-US" sz="3600" dirty="0" smtClean="0"/>
              <a:t>影响：                        </a:t>
            </a:r>
            <a:r>
              <a:rPr lang="zh-CN" altLang="en-US" sz="3600" dirty="0"/>
              <a:t/>
            </a:r>
            <a:br>
              <a:rPr lang="zh-CN" altLang="en-US" sz="3600" dirty="0"/>
            </a:br>
            <a:r>
              <a:rPr lang="zh-CN" altLang="en-US" sz="3600" dirty="0"/>
              <a:t>他（她）的继续学习计划 </a:t>
            </a:r>
            <a:r>
              <a:rPr lang="zh-CN" altLang="en-US" sz="3600" dirty="0" smtClean="0"/>
              <a:t>：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en-US" sz="3600" dirty="0" smtClean="0"/>
              <a:t>谈谈你的采访收获？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414262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48025" y="1361341"/>
            <a:ext cx="6911975" cy="22875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4800" b="1" dirty="0">
                <a:latin typeface="黑体" pitchFamily="2" charset="-122"/>
                <a:ea typeface="黑体" pitchFamily="2" charset="-122"/>
              </a:rPr>
              <a:t>联合国提出：</a:t>
            </a:r>
          </a:p>
          <a:p>
            <a:pPr>
              <a:defRPr/>
            </a:pPr>
            <a:endParaRPr kumimoji="1" lang="zh-CN" altLang="en-US" sz="4800" b="1" dirty="0"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kumimoji="1" lang="zh-CN" altLang="en-US" sz="4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学会学习、终身学习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55862" y="3953728"/>
            <a:ext cx="8820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00"/>
                </a:solidFill>
              </a:rPr>
              <a:t>learning of learn </a:t>
            </a:r>
            <a:r>
              <a:rPr lang="zh-CN" altLang="en-US" sz="3600" b="1">
                <a:solidFill>
                  <a:srgbClr val="003300"/>
                </a:solidFill>
              </a:rPr>
              <a:t>！</a:t>
            </a:r>
            <a:r>
              <a:rPr lang="en-US" altLang="zh-CN" sz="3600" b="1">
                <a:solidFill>
                  <a:srgbClr val="003300"/>
                </a:solidFill>
              </a:rPr>
              <a:t>Lifelong Learning </a:t>
            </a:r>
            <a:r>
              <a:rPr lang="zh-CN" altLang="en-US" sz="3600" b="1">
                <a:solidFill>
                  <a:srgbClr val="003300"/>
                </a:solidFill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53487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6889" y="252147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6000" dirty="0" smtClean="0"/>
              <a:t>谢谢大家！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41865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661663"/>
            <a:ext cx="7886700" cy="1325563"/>
          </a:xfrm>
        </p:spPr>
        <p:txBody>
          <a:bodyPr/>
          <a:lstStyle/>
          <a:p>
            <a:r>
              <a:rPr lang="zh-CN" altLang="en-US" dirty="0"/>
              <a:t>“活到老，学到老”</a:t>
            </a:r>
            <a:endParaRPr lang="cs-CZ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3452883"/>
            <a:ext cx="7886700" cy="2724079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谈谈你对这句话的理解。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58712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0861629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78" y="19050"/>
            <a:ext cx="8802806" cy="6602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DSC057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29718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51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00439125216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46" y="-1"/>
            <a:ext cx="8816454" cy="661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9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005651837541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0501"/>
            <a:ext cx="9145773" cy="586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951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200542518524773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066"/>
            <a:ext cx="8966579" cy="6724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91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58888" y="2276475"/>
            <a:ext cx="62658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chemeClr val="accent2"/>
                </a:solidFill>
              </a:rPr>
              <a:t>1</a:t>
            </a:r>
            <a:r>
              <a:rPr lang="zh-CN" altLang="en-US" sz="4800" dirty="0">
                <a:solidFill>
                  <a:schemeClr val="accent2"/>
                </a:solidFill>
                <a:ea typeface="黑体" panose="02010609060101010101" pitchFamily="49" charset="-122"/>
              </a:rPr>
              <a:t>、为什么</a:t>
            </a:r>
            <a:r>
              <a:rPr lang="zh-CN" altLang="en-US" sz="4800" dirty="0" smtClean="0">
                <a:solidFill>
                  <a:schemeClr val="accent2"/>
                </a:solidFill>
                <a:ea typeface="黑体" panose="02010609060101010101" pitchFamily="49" charset="-122"/>
              </a:rPr>
              <a:t>要</a:t>
            </a:r>
            <a:r>
              <a:rPr lang="zh-CN" altLang="en-US" sz="4800" dirty="0">
                <a:solidFill>
                  <a:schemeClr val="accent2"/>
                </a:solidFill>
                <a:ea typeface="黑体" panose="02010609060101010101" pitchFamily="49" charset="-122"/>
              </a:rPr>
              <a:t>培养</a:t>
            </a:r>
            <a:r>
              <a:rPr lang="zh-CN" altLang="en-US" sz="4800" dirty="0" smtClean="0">
                <a:solidFill>
                  <a:schemeClr val="accent2"/>
                </a:solidFill>
                <a:ea typeface="黑体" panose="02010609060101010101" pitchFamily="49" charset="-122"/>
              </a:rPr>
              <a:t>终身学习观念</a:t>
            </a:r>
            <a:r>
              <a:rPr lang="zh-CN" altLang="en-US" sz="4800" dirty="0">
                <a:solidFill>
                  <a:schemeClr val="accent2"/>
                </a:solidFill>
                <a:ea typeface="黑体" panose="02010609060101010101" pitchFamily="49" charset="-122"/>
              </a:rPr>
              <a:t>？</a:t>
            </a:r>
            <a:endParaRPr lang="en-US" altLang="zh-CN" sz="4800" dirty="0">
              <a:solidFill>
                <a:schemeClr val="accent2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6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404813"/>
            <a:ext cx="3536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专家提醒</a:t>
            </a:r>
            <a:r>
              <a:rPr kumimoji="1" lang="en-US" altLang="zh-CN" sz="4400" b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——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50825" y="1484313"/>
            <a:ext cx="856932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kumimoji="1" lang="en-US" altLang="zh-CN" sz="3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kumimoji="1"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2020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年的知识总量将是现在的</a:t>
            </a:r>
            <a:r>
              <a:rPr kumimoji="1"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3~4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倍；而到</a:t>
            </a:r>
            <a:r>
              <a:rPr kumimoji="1"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2050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年，目前的知识总量只占届时知识总量的</a:t>
            </a:r>
            <a:r>
              <a:rPr kumimoji="1"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1%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。因此，在</a:t>
            </a:r>
            <a:r>
              <a:rPr kumimoji="1" lang="zh-CN" altLang="en-US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农业经济时代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，只要</a:t>
            </a:r>
            <a:r>
              <a:rPr kumimoji="1" lang="en-US" altLang="zh-CN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7~14</a:t>
            </a:r>
            <a:r>
              <a:rPr kumimoji="1" lang="zh-CN" altLang="en-US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岁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接受教育，就能满足日后一生工作生涯的需求；</a:t>
            </a:r>
            <a:r>
              <a:rPr kumimoji="1" lang="zh-CN" altLang="en-US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工业经济时代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，求学时间需延长为</a:t>
            </a:r>
            <a:r>
              <a:rPr kumimoji="1" lang="en-US" altLang="zh-CN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5~22</a:t>
            </a:r>
            <a:r>
              <a:rPr kumimoji="1" lang="zh-CN" altLang="en-US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岁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；而在信息技术高度发达的</a:t>
            </a:r>
            <a:r>
              <a:rPr kumimoji="1" lang="zh-CN" altLang="en-US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知识经济时代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，人类只有把</a:t>
            </a:r>
            <a:r>
              <a:rPr kumimoji="1" lang="en-US" altLang="zh-CN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12</a:t>
            </a:r>
            <a:r>
              <a:rPr kumimoji="1"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年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制的学校教育延长为“</a:t>
            </a:r>
            <a:r>
              <a:rPr kumimoji="1" lang="en-US" altLang="zh-CN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80</a:t>
            </a:r>
            <a:r>
              <a:rPr kumimoji="1" lang="zh-CN" altLang="en-US" sz="30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年制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”的</a:t>
            </a:r>
            <a:r>
              <a:rPr kumimoji="1" lang="zh-CN" altLang="en-US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终身</a:t>
            </a:r>
            <a:r>
              <a:rPr kumimoji="1" lang="zh-CN" altLang="en-US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学习才能适应社会发展的要求。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539750" y="5300663"/>
            <a:ext cx="78126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你认为读了这几年书</a:t>
            </a:r>
            <a:r>
              <a:rPr lang="en-US" altLang="zh-CN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就够一辈子用了吗</a:t>
            </a:r>
            <a:r>
              <a:rPr lang="en-US" altLang="zh-CN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5232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556</Words>
  <Application/>
  <PresentationFormat>全屏显示(4:3)</PresentationFormat>
  <Paragraphs>36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黑体</vt:lpstr>
      <vt:lpstr>华文彩云</vt:lpstr>
      <vt:lpstr>华文新魏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培养终身学习观念</vt:lpstr>
      <vt:lpstr>PowerPoint 演示文稿</vt:lpstr>
      <vt:lpstr>“活到老，学到老”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实践与评价：行动方案</vt:lpstr>
      <vt:lpstr>采访问题： 1. 您为什么要学习？ 2.  您曾参加过什么形式的学习？您认为这些学习是否必要？ 3. 您选择了哪些学习内容？ 4. 学习对您的生活产生了什么影响？ 5. 您还会继续学习吗？您计划还要学什么？</vt:lpstr>
      <vt:lpstr>采访记录： 采访对象：            年龄  ：                   学习经历 ：                                                  学习对他（她）生活的影响：                         他（她）的继续学习计划 ： 谈谈你的采访收获？</vt:lpstr>
      <vt:lpstr>谢谢大家！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CYZ</cp:lastModifiedBy>
  <cp:revision/>
  <dcterms:created xsi:type="dcterms:W3CDTF">2016-09-30T09:40:23Z</dcterms:created>
  <dcterms:modified xsi:type="dcterms:W3CDTF">2016-10-03T16:16:42Z</dcterms:modified>
  <cp:category/>
</cp:coreProperties>
</file>