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3"/>
    <p:sldId id="257" r:id="rId4"/>
    <p:sldId id="259" r:id="rId5"/>
    <p:sldId id="261" r:id="rId6"/>
    <p:sldId id="262" r:id="rId7"/>
    <p:sldId id="263" r:id="rId8"/>
    <p:sldId id="258" r:id="rId9"/>
    <p:sldId id="269" r:id="rId10"/>
    <p:sldId id="267" r:id="rId11"/>
    <p:sldId id="270" r:id="rId12"/>
    <p:sldId id="271" r:id="rId13"/>
    <p:sldId id="272" r:id="rId14"/>
    <p:sldId id="273" r:id="rId15"/>
    <p:sldId id="274" r:id="rId17"/>
  </p:sldIdLst>
  <p:sldSz cx="12192000" cy="6858000"/>
  <p:notesSz cx="6858000" cy="9144000"/>
  <p:custShowLst>
    <p:custShow name="自定义放映 1" id="0">
      <p:sldLst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7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348" r="1249" b="11058"/>
          <a:stretch>
            <a:fillRect/>
          </a:stretch>
        </p:blipFill>
        <p:spPr>
          <a:xfrm>
            <a:off x="-12075" y="0"/>
            <a:ext cx="12204075" cy="5556069"/>
          </a:xfrm>
          <a:prstGeom prst="rect">
            <a:avLst/>
          </a:prstGeom>
          <a:effectLst>
            <a:reflection blurRad="6350" stA="20000" endPos="38500" dist="254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9102" y="1386344"/>
            <a:ext cx="7905139" cy="1563176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9102" y="3041595"/>
            <a:ext cx="7905139" cy="708206"/>
          </a:xfrm>
          <a:prstGeom prst="roundRect">
            <a:avLst>
              <a:gd name="adj" fmla="val 50000"/>
            </a:avLst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28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2841" y="3112998"/>
            <a:ext cx="6476946" cy="1730785"/>
          </a:xfrm>
        </p:spPr>
        <p:txBody>
          <a:bodyPr anchor="ctr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72840" y="4843783"/>
            <a:ext cx="6476947" cy="969072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54B4FCB7-ED1A-4C77-A664-45E8CB3F96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78CC072-511D-485F-AE97-D7C8432B3974}" type="slidenum">
              <a:rPr lang="zh-CN" altLang="en-US" smtClean="0"/>
            </a:fld>
            <a:endParaRPr lang="zh-CN" altLang="en-US"/>
          </a:p>
        </p:txBody>
      </p:sp>
      <p:sp>
        <p:nvSpPr>
          <p:cNvPr id="8" name="MH_Others_1"/>
          <p:cNvSpPr/>
          <p:nvPr/>
        </p:nvSpPr>
        <p:spPr bwMode="auto">
          <a:xfrm rot="13139236">
            <a:off x="2778580" y="2674052"/>
            <a:ext cx="2608676" cy="2608676"/>
          </a:xfrm>
          <a:custGeom>
            <a:avLst/>
            <a:gdLst>
              <a:gd name="T0" fmla="*/ 711941 w 1630313"/>
              <a:gd name="T1" fmla="*/ 6561 h 1630313"/>
              <a:gd name="T2" fmla="*/ 1460049 w 1630313"/>
              <a:gd name="T3" fmla="*/ 316565 h 1630313"/>
              <a:gd name="T4" fmla="*/ 1571720 w 1630313"/>
              <a:gd name="T5" fmla="*/ 1118624 h 1630313"/>
              <a:gd name="T6" fmla="*/ 815157 w 1630313"/>
              <a:gd name="T7" fmla="*/ 815157 h 1630313"/>
              <a:gd name="T8" fmla="*/ 711941 w 1630313"/>
              <a:gd name="T9" fmla="*/ 6561 h 1630313"/>
              <a:gd name="T10" fmla="*/ 711941 w 1630313"/>
              <a:gd name="T11" fmla="*/ 6561 h 1630313"/>
              <a:gd name="T12" fmla="*/ 1460049 w 1630313"/>
              <a:gd name="T13" fmla="*/ 316565 h 1630313"/>
              <a:gd name="T14" fmla="*/ 1571720 w 1630313"/>
              <a:gd name="T15" fmla="*/ 1118624 h 163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30313" h="1630313" stroke="0">
                <a:moveTo>
                  <a:pt x="711941" y="6561"/>
                </a:moveTo>
                <a:cubicBezTo>
                  <a:pt x="998634" y="-30035"/>
                  <a:pt x="1283270" y="87914"/>
                  <a:pt x="1460049" y="316565"/>
                </a:cubicBezTo>
                <a:cubicBezTo>
                  <a:pt x="1636828" y="545216"/>
                  <a:pt x="1679316" y="850379"/>
                  <a:pt x="1571720" y="1118624"/>
                </a:cubicBezTo>
                <a:lnTo>
                  <a:pt x="815157" y="815157"/>
                </a:lnTo>
                <a:lnTo>
                  <a:pt x="711941" y="6561"/>
                </a:lnTo>
                <a:close/>
              </a:path>
              <a:path w="1630313" h="1630313" fill="none">
                <a:moveTo>
                  <a:pt x="711941" y="6561"/>
                </a:moveTo>
                <a:cubicBezTo>
                  <a:pt x="998634" y="-30035"/>
                  <a:pt x="1283270" y="87914"/>
                  <a:pt x="1460049" y="316565"/>
                </a:cubicBezTo>
                <a:cubicBezTo>
                  <a:pt x="1636828" y="545216"/>
                  <a:pt x="1679316" y="850379"/>
                  <a:pt x="1571720" y="1118624"/>
                </a:cubicBezTo>
              </a:path>
            </a:pathLst>
          </a:custGeom>
          <a:noFill/>
          <a:ln w="76200" cap="flat" cmpd="sng">
            <a:solidFill>
              <a:schemeClr val="accent1">
                <a:alpha val="18999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149351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357131" y="1035487"/>
            <a:ext cx="8303649" cy="5258991"/>
            <a:chOff x="2357131" y="1035487"/>
            <a:chExt cx="8303649" cy="5258991"/>
          </a:xfrm>
        </p:grpSpPr>
        <p:sp>
          <p:nvSpPr>
            <p:cNvPr id="20" name="椭圆 28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356559" y="1035487"/>
              <a:ext cx="4736455" cy="47343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5500" b="0" dirty="0">
                <a:solidFill>
                  <a:srgbClr val="FFFFFF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4" name="椭圆 41"/>
            <p:cNvSpPr>
              <a:spLocks noChangeArrowheads="1"/>
            </p:cNvSpPr>
            <p:nvPr/>
          </p:nvSpPr>
          <p:spPr bwMode="auto">
            <a:xfrm>
              <a:off x="3666711" y="1035487"/>
              <a:ext cx="4676483" cy="4678548"/>
            </a:xfrm>
            <a:prstGeom prst="ellipse">
              <a:avLst/>
            </a:prstGeom>
            <a:noFill/>
            <a:ln w="12700" cmpd="sng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itchFamily="34" charset="0"/>
                <a:ea typeface="黑体" pitchFamily="49" charset="-122"/>
              </a:endParaRPr>
            </a:p>
          </p:txBody>
        </p:sp>
        <p:sp>
          <p:nvSpPr>
            <p:cNvPr id="15" name="椭圆 14"/>
            <p:cNvSpPr>
              <a:spLocks noChangeArrowheads="1"/>
            </p:cNvSpPr>
            <p:nvPr/>
          </p:nvSpPr>
          <p:spPr bwMode="auto">
            <a:xfrm>
              <a:off x="10001858" y="2442149"/>
              <a:ext cx="658922" cy="6589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itchFamily="34" charset="0"/>
                <a:ea typeface="黑体" pitchFamily="49" charset="-122"/>
              </a:endParaRPr>
            </a:p>
          </p:txBody>
        </p:sp>
        <p:sp>
          <p:nvSpPr>
            <p:cNvPr id="16" name="椭圆 15"/>
            <p:cNvSpPr>
              <a:spLocks noChangeArrowheads="1"/>
            </p:cNvSpPr>
            <p:nvPr/>
          </p:nvSpPr>
          <p:spPr bwMode="auto">
            <a:xfrm>
              <a:off x="8190340" y="1481653"/>
              <a:ext cx="301575" cy="301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normAutofit fontScale="47500" lnSpcReduction="20000"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itchFamily="34" charset="0"/>
                <a:ea typeface="黑体" pitchFamily="49" charset="-122"/>
              </a:endParaRPr>
            </a:p>
          </p:txBody>
        </p:sp>
        <p:sp>
          <p:nvSpPr>
            <p:cNvPr id="17" name="椭圆 16"/>
            <p:cNvSpPr>
              <a:spLocks noChangeArrowheads="1"/>
            </p:cNvSpPr>
            <p:nvPr/>
          </p:nvSpPr>
          <p:spPr bwMode="auto">
            <a:xfrm>
              <a:off x="2357131" y="5110885"/>
              <a:ext cx="658922" cy="6589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itchFamily="34" charset="0"/>
                <a:ea typeface="黑体" pitchFamily="49" charset="-122"/>
              </a:endParaRPr>
            </a:p>
          </p:txBody>
        </p:sp>
        <p:sp>
          <p:nvSpPr>
            <p:cNvPr id="18" name="椭圆 17"/>
            <p:cNvSpPr>
              <a:spLocks noChangeArrowheads="1"/>
            </p:cNvSpPr>
            <p:nvPr/>
          </p:nvSpPr>
          <p:spPr bwMode="auto">
            <a:xfrm>
              <a:off x="4685041" y="5990836"/>
              <a:ext cx="303640" cy="30364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normAutofit fontScale="5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56560" y="1035487"/>
            <a:ext cx="4685059" cy="4678548"/>
          </a:xfrm>
        </p:spPr>
        <p:txBody>
          <a:bodyPr>
            <a:normAutofit/>
          </a:bodyPr>
          <a:lstStyle>
            <a:lvl1pPr algn="ctr">
              <a:defRPr sz="88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6071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6071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2073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>
            <a:lum/>
          </a:blip>
          <a:srcRect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265471"/>
            <a:ext cx="10515600" cy="1150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Wingdings" pitchFamily="2" charset="2"/>
        <a:buChar char="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023620"/>
            <a:ext cx="9144000" cy="739775"/>
          </a:xfrm>
        </p:spPr>
        <p:txBody>
          <a:bodyPr>
            <a:normAutofit/>
          </a:bodyPr>
          <a:p>
            <a:r>
              <a:rPr lang="zh-CN" altLang="en-US" sz="3200"/>
              <a:t>粤教版《道德与法治》七年级上</a:t>
            </a:r>
            <a:endParaRPr lang="zh-CN" altLang="en-US" sz="32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753360"/>
            <a:ext cx="9144000" cy="2504440"/>
          </a:xfrm>
        </p:spPr>
        <p:txBody>
          <a:bodyPr/>
          <a:p>
            <a:r>
              <a:rPr lang="en-US" altLang="zh-CN" sz="3200">
                <a:solidFill>
                  <a:srgbClr val="FF0000"/>
                </a:solidFill>
                <a:latin typeface="+mj-ea"/>
                <a:ea typeface="+mj-ea"/>
              </a:rPr>
              <a:t>3.3</a:t>
            </a:r>
            <a:r>
              <a:rPr lang="zh-CN" altLang="en-US" sz="3200">
                <a:solidFill>
                  <a:srgbClr val="FF0000"/>
                </a:solidFill>
                <a:latin typeface="+mj-ea"/>
                <a:ea typeface="+mj-ea"/>
              </a:rPr>
              <a:t>享受学习</a:t>
            </a:r>
            <a:endParaRPr lang="zh-CN" altLang="en-US" sz="320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+mj-ea"/>
                <a:ea typeface="+mj-ea"/>
              </a:rPr>
              <a:t>一</a:t>
            </a:r>
            <a:r>
              <a:rPr lang="en-US" altLang="zh-CN" sz="320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r>
              <a:rPr lang="zh-CN" altLang="en-US" sz="3200">
                <a:solidFill>
                  <a:srgbClr val="FF0000"/>
                </a:solidFill>
                <a:latin typeface="+mj-ea"/>
                <a:ea typeface="+mj-ea"/>
              </a:rPr>
              <a:t>调节学习压力</a:t>
            </a:r>
            <a:endParaRPr lang="zh-CN" altLang="en-US" sz="320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问题</a:t>
            </a:r>
            <a:r>
              <a:rPr lang="en-US" altLang="zh-CN"/>
              <a:t>2</a:t>
            </a:r>
            <a:r>
              <a:rPr lang="zh-CN" altLang="en-US"/>
              <a:t>：学习压力带来哪些不良反应？</a:t>
            </a:r>
            <a:endParaRPr lang="zh-CN" altLang="en-US"/>
          </a:p>
        </p:txBody>
      </p:sp>
      <p:pic>
        <p:nvPicPr>
          <p:cNvPr id="4" name="内容占位符 3" descr="68082290_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88390" y="1981835"/>
            <a:ext cx="2632075" cy="1895475"/>
          </a:xfrm>
          <a:prstGeom prst="rect">
            <a:avLst/>
          </a:prstGeom>
        </p:spPr>
      </p:pic>
      <p:pic>
        <p:nvPicPr>
          <p:cNvPr id="5" name="图片 4" descr="1461294781973877"/>
          <p:cNvPicPr>
            <a:picLocks noChangeAspect="1"/>
          </p:cNvPicPr>
          <p:nvPr/>
        </p:nvPicPr>
        <p:blipFill>
          <a:blip r:embed="rId2"/>
          <a:srcRect r="2750" b="9766"/>
          <a:stretch>
            <a:fillRect/>
          </a:stretch>
        </p:blipFill>
        <p:spPr>
          <a:xfrm>
            <a:off x="4191000" y="2085975"/>
            <a:ext cx="3704590" cy="2423160"/>
          </a:xfrm>
          <a:prstGeom prst="rect">
            <a:avLst/>
          </a:prstGeom>
        </p:spPr>
      </p:pic>
      <p:pic>
        <p:nvPicPr>
          <p:cNvPr id="6" name="图片 5" descr="8985603_665489"/>
          <p:cNvPicPr>
            <a:picLocks noChangeAspect="1"/>
          </p:cNvPicPr>
          <p:nvPr/>
        </p:nvPicPr>
        <p:blipFill>
          <a:blip r:embed="rId3"/>
          <a:srcRect l="2778" t="3870" r="2689" b="11958"/>
          <a:stretch>
            <a:fillRect/>
          </a:stretch>
        </p:blipFill>
        <p:spPr>
          <a:xfrm>
            <a:off x="8185785" y="3698875"/>
            <a:ext cx="3392805" cy="23063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0825" y="4066540"/>
            <a:ext cx="3903345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5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情绪低落</a:t>
            </a:r>
            <a:endParaRPr lang="zh-CN" altLang="en-US" sz="5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9730" y="4529455"/>
            <a:ext cx="360362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考试焦虑</a:t>
            </a:r>
            <a:endParaRPr lang="zh-CN" altLang="en-US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39175" y="1902460"/>
            <a:ext cx="2463165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prstTxWarp prst="textCanDown">
              <a:avLst/>
            </a:prstTxWarp>
            <a:spAutoFit/>
          </a:bodyPr>
          <a:p>
            <a:pPr algn="ctr"/>
            <a:r>
              <a:rPr lang="zh-CN" altLang="en-US" sz="5400">
                <a:solidFill>
                  <a:schemeClr val="accent6">
                    <a:lumMod val="60000"/>
                    <a:lumOff val="40000"/>
                  </a:schemeClr>
                </a:solidFill>
                <a:effectLst/>
              </a:rPr>
              <a:t>厌学</a:t>
            </a:r>
            <a:endParaRPr lang="zh-CN" altLang="en-US" sz="5400">
              <a:solidFill>
                <a:schemeClr val="accent6">
                  <a:lumMod val="60000"/>
                  <a:lumOff val="4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2" grpId="0" animBg="1"/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内容占位符 6" descr="mp31775754_1442218141275_1_th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962025" y="764540"/>
            <a:ext cx="4572000" cy="3429000"/>
          </a:xfrm>
          <a:prstGeom prst="rect">
            <a:avLst/>
          </a:prstGeom>
        </p:spPr>
      </p:pic>
      <p:pic>
        <p:nvPicPr>
          <p:cNvPr id="8" name="图片 7" descr="C:\Users\huangwanyue\Desktop\151672733.jpg15167273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635115" y="855980"/>
            <a:ext cx="5098415" cy="42576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983740" y="4606925"/>
            <a:ext cx="361188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54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</a:rPr>
              <a:t>失眠、头晕</a:t>
            </a:r>
            <a:endParaRPr lang="zh-CN" altLang="en-US" sz="54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问题</a:t>
            </a:r>
            <a:r>
              <a:rPr lang="en-US" altLang="zh-CN"/>
              <a:t>3</a:t>
            </a:r>
            <a:r>
              <a:rPr lang="zh-CN" altLang="en-US"/>
              <a:t>：全面认识学习压力</a:t>
            </a:r>
            <a:endParaRPr lang="en-US" alt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/>
              <a:t>对于林丹来说，没有李宗伟，决赛场永远不会完美，四年的磨砺，为的就是卫冕。相信当林丹想偷懒不去训练时，脑海里一定会浮现李宗伟那张颧骨高凸、汗流满面的脸。谢杏芳只会告诉林丹，饭在锅里；李宗伟却会提醒林丹，我在球馆。在别人眼中，林丹与李宗伟，只是对手，可是除了他们自己，没有人能明白，这样的对手竟比朋友还要难得，这样的对手终是可遇而不可求。</a:t>
            </a:r>
            <a:endParaRPr lang="zh-CN" altLang="en-US"/>
          </a:p>
        </p:txBody>
      </p:sp>
      <p:pic>
        <p:nvPicPr>
          <p:cNvPr id="9" name="内容占位符 8" descr="147149200334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00800" y="1837690"/>
            <a:ext cx="5321935" cy="39300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/>
        <p:txBody>
          <a:bodyPr>
            <a:prstTxWarp prst="textPlain">
              <a:avLst/>
            </a:prstTxWarp>
            <a:normAutofit lnSpcReduction="20000"/>
          </a:bodyPr>
          <a:p>
            <a:pPr marL="0" indent="0">
              <a:buNone/>
            </a:pPr>
            <a:endParaRPr lang="en-US" altLang="zh-CN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            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                       </a:t>
            </a:r>
            <a:r>
              <a:rPr lang="zh-CN" altLang="en-US" sz="2800">
                <a:solidFill>
                  <a:srgbClr val="FF0000"/>
                </a:solidFill>
              </a:rPr>
              <a:t> </a:t>
            </a:r>
            <a:r>
              <a:rPr lang="zh-CN" altLang="en-US" sz="2800">
                <a:solidFill>
                  <a:schemeClr val="accent1">
                    <a:lumMod val="60000"/>
                    <a:lumOff val="40000"/>
                  </a:schemeClr>
                </a:solidFill>
              </a:rPr>
              <a:t>积极影响</a:t>
            </a:r>
            <a:r>
              <a:rPr lang="zh-CN" altLang="en-US" sz="2800">
                <a:solidFill>
                  <a:schemeClr val="accent2"/>
                </a:solidFill>
              </a:rPr>
              <a:t>  </a:t>
            </a:r>
            <a:r>
              <a:rPr lang="zh-CN" altLang="en-US" sz="2800">
                <a:solidFill>
                  <a:schemeClr val="accent2"/>
                </a:solidFill>
                <a:cs typeface="Arial" charset="0"/>
              </a:rPr>
              <a:t>→</a:t>
            </a:r>
            <a:r>
              <a:rPr lang="zh-CN" altLang="en-US" sz="3200">
                <a:solidFill>
                  <a:schemeClr val="accent2"/>
                </a:solidFill>
                <a:cs typeface="Arial" charset="0"/>
              </a:rPr>
              <a:t>  </a:t>
            </a:r>
            <a:r>
              <a:rPr lang="zh-CN" altLang="en-US">
                <a:solidFill>
                  <a:schemeClr val="tx1"/>
                </a:solidFill>
                <a:cs typeface="Arial" charset="0"/>
              </a:rPr>
              <a:t>激发干劲、潜能，表现得更积极（适度压力）</a:t>
            </a:r>
            <a:endParaRPr lang="zh-CN" altLang="en-US">
              <a:solidFill>
                <a:schemeClr val="tx1"/>
              </a:solidFill>
              <a:cs typeface="Arial" charset="0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                              </a:t>
            </a:r>
            <a:r>
              <a:rPr lang="zh-CN" altLang="en-US" sz="3200">
                <a:solidFill>
                  <a:schemeClr val="accent2"/>
                </a:solidFill>
                <a:cs typeface="Arial" charset="0"/>
              </a:rPr>
              <a:t>↑</a:t>
            </a:r>
            <a:r>
              <a:rPr lang="zh-CN" altLang="en-US">
                <a:solidFill>
                  <a:schemeClr val="accent2"/>
                </a:solidFill>
              </a:rPr>
              <a:t> </a:t>
            </a:r>
            <a:r>
              <a:rPr lang="zh-CN" altLang="en-US">
                <a:solidFill>
                  <a:srgbClr val="FF0000"/>
                </a:solidFill>
              </a:rPr>
              <a:t>        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                   </a:t>
            </a:r>
            <a:r>
              <a:rPr lang="zh-CN" altLang="en-US" sz="3200">
                <a:solidFill>
                  <a:srgbClr val="FF0000"/>
                </a:solidFill>
              </a:rPr>
              <a:t>压力是一把双刃剑</a:t>
            </a:r>
            <a:r>
              <a:rPr lang="zh-CN" altLang="en-US">
                <a:solidFill>
                  <a:srgbClr val="FF0000"/>
                </a:solidFill>
              </a:rPr>
              <a:t>  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                              </a:t>
            </a:r>
            <a:r>
              <a:rPr lang="zh-CN" altLang="en-US" sz="3200">
                <a:solidFill>
                  <a:schemeClr val="accent2"/>
                </a:solidFill>
                <a:cs typeface="Arial" charset="0"/>
              </a:rPr>
              <a:t>↓</a:t>
            </a:r>
            <a:r>
              <a:rPr lang="zh-CN" altLang="en-US" sz="3200">
                <a:solidFill>
                  <a:schemeClr val="accent2"/>
                </a:solidFill>
              </a:rPr>
              <a:t> </a:t>
            </a:r>
            <a:endParaRPr lang="zh-CN" altLang="en-US" sz="320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</a:rPr>
              <a:t>               </a:t>
            </a:r>
            <a:r>
              <a:rPr lang="zh-CN" altLang="en-US">
                <a:solidFill>
                  <a:srgbClr val="FF0000"/>
                </a:solidFill>
                <a:uFillTx/>
              </a:rPr>
              <a:t>    </a:t>
            </a:r>
            <a:r>
              <a:rPr lang="zh-CN" altLang="en-US">
                <a:solidFill>
                  <a:schemeClr val="accent1">
                    <a:lumMod val="60000"/>
                    <a:lumOff val="40000"/>
                  </a:schemeClr>
                </a:solidFill>
                <a:uFillTx/>
              </a:rPr>
              <a:t> </a:t>
            </a:r>
            <a:r>
              <a:rPr lang="zh-CN" altLang="en-US" sz="2800">
                <a:solidFill>
                  <a:schemeClr val="accent1">
                    <a:lumMod val="60000"/>
                    <a:lumOff val="40000"/>
                  </a:schemeClr>
                </a:solidFill>
                <a:uFillTx/>
              </a:rPr>
              <a:t>消极影响 </a:t>
            </a:r>
            <a:r>
              <a:rPr lang="zh-CN" altLang="en-US" sz="3200">
                <a:solidFill>
                  <a:schemeClr val="accent2"/>
                </a:solidFill>
                <a:uFillTx/>
                <a:cs typeface="Arial" charset="0"/>
              </a:rPr>
              <a:t>→</a:t>
            </a:r>
            <a:r>
              <a:rPr lang="zh-CN" altLang="en-US" sz="3200">
                <a:solidFill>
                  <a:srgbClr val="FF0000"/>
                </a:solidFill>
                <a:uFillTx/>
                <a:cs typeface="Arial" charset="0"/>
              </a:rPr>
              <a:t>   </a:t>
            </a:r>
            <a:r>
              <a:rPr lang="zh-CN" altLang="en-US">
                <a:solidFill>
                  <a:srgbClr val="FF0000"/>
                </a:solidFill>
                <a:uFillTx/>
                <a:cs typeface="Arial" charset="0"/>
              </a:rPr>
              <a:t> </a:t>
            </a:r>
            <a:r>
              <a:rPr lang="zh-CN" altLang="en-US">
                <a:solidFill>
                  <a:schemeClr val="tx1"/>
                </a:solidFill>
                <a:latin typeface="+mn-ea"/>
                <a:sym typeface="Wingdings" charset="0"/>
              </a:rPr>
              <a:t></a:t>
            </a:r>
            <a:r>
              <a:rPr lang="zh-CN" altLang="en-US">
                <a:solidFill>
                  <a:schemeClr val="tx1"/>
                </a:solidFill>
                <a:latin typeface="+mn-ea"/>
                <a:sym typeface="+mn-ea"/>
              </a:rPr>
              <a:t>失去压力、止步不前（没有压力）</a:t>
            </a:r>
            <a:endParaRPr lang="zh-CN" altLang="en-US">
              <a:solidFill>
                <a:schemeClr val="tx1"/>
              </a:solidFill>
              <a:latin typeface="+mn-ea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tx1"/>
                </a:solidFill>
                <a:latin typeface="+mn-ea"/>
                <a:sym typeface="+mn-ea"/>
              </a:rPr>
              <a:t>                             </a:t>
            </a:r>
            <a:r>
              <a:rPr lang="zh-CN" altLang="en-US">
                <a:solidFill>
                  <a:schemeClr val="tx1"/>
                </a:solidFill>
                <a:latin typeface="+mn-ea"/>
                <a:sym typeface="Wingdings" charset="0"/>
              </a:rPr>
              <a:t>焦虑增加，影响学习效果</a:t>
            </a:r>
            <a:r>
              <a:rPr lang="en-US" altLang="zh-CN">
                <a:solidFill>
                  <a:schemeClr val="tx1"/>
                </a:solidFill>
                <a:latin typeface="+mn-ea"/>
                <a:sym typeface="Wingdings" charset="0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+mn-ea"/>
                <a:sym typeface="Wingdings" charset="0"/>
              </a:rPr>
              <a:t>过度压力</a:t>
            </a:r>
            <a:r>
              <a:rPr lang="en-US" altLang="zh-CN">
                <a:solidFill>
                  <a:schemeClr val="tx1"/>
                </a:solidFill>
                <a:latin typeface="+mn-ea"/>
                <a:sym typeface="Wingdings" charset="0"/>
              </a:rPr>
              <a:t>)</a:t>
            </a:r>
            <a:endParaRPr lang="en-US" altLang="zh-CN">
              <a:solidFill>
                <a:schemeClr val="tx1"/>
              </a:solidFill>
              <a:latin typeface="+mn-ea"/>
              <a:sym typeface="Wingdings" charset="0"/>
            </a:endParaRPr>
          </a:p>
          <a:p>
            <a:pPr marL="0" indent="0">
              <a:buNone/>
            </a:pPr>
            <a:endParaRPr lang="en-US" altLang="zh-CN">
              <a:solidFill>
                <a:schemeClr val="tx1"/>
              </a:solidFill>
              <a:uFillTx/>
              <a:latin typeface="+mn-ea"/>
              <a:cs typeface="Arial" charset="0"/>
              <a:sym typeface="Wingdings" charset="0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</a:rPr>
              <a:t>           结论：学习需要适度的压力</a:t>
            </a:r>
            <a:endParaRPr lang="en-US" altLang="zh-CN">
              <a:solidFill>
                <a:srgbClr val="FF0000"/>
              </a:solidFill>
              <a:latin typeface="+mn-ea"/>
              <a:sym typeface="Wingding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问题</a:t>
            </a:r>
            <a:r>
              <a:rPr lang="en-US" altLang="zh-CN"/>
              <a:t>4</a:t>
            </a:r>
            <a:r>
              <a:rPr lang="zh-CN" altLang="en-US"/>
              <a:t>：怎样调节学习压力？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调节压力需要一定的方法与技巧：</a:t>
            </a:r>
            <a:endParaRPr lang="zh-CN" altLang="en-US"/>
          </a:p>
          <a:p>
            <a:r>
              <a:rPr lang="zh-CN" altLang="en-US" sz="2000">
                <a:solidFill>
                  <a:schemeClr val="tx1"/>
                </a:solidFill>
                <a:latin typeface="+mj-ea"/>
                <a:ea typeface="+mj-ea"/>
              </a:rPr>
              <a:t>一、从简单的事情做起，调节学习的积极性</a:t>
            </a:r>
            <a:r>
              <a:rPr lang="en-US" altLang="zh-CN" sz="2000">
                <a:solidFill>
                  <a:schemeClr val="tx1"/>
                </a:solidFill>
                <a:latin typeface="+mj-ea"/>
                <a:ea typeface="+mj-ea"/>
              </a:rPr>
              <a:t>;</a:t>
            </a:r>
            <a:endParaRPr lang="en-US" altLang="zh-CN" sz="200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+mj-ea"/>
                <a:ea typeface="+mj-ea"/>
              </a:rPr>
              <a:t>二、制定相对容易达成的目标。</a:t>
            </a:r>
            <a:endParaRPr lang="zh-CN" altLang="en-US" sz="200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>
                <a:solidFill>
                  <a:schemeClr val="accent1"/>
                </a:solidFill>
                <a:latin typeface="+mj-ea"/>
                <a:ea typeface="+mj-ea"/>
              </a:rPr>
              <a:t>调节压力还需要正确的心态：</a:t>
            </a:r>
            <a:endParaRPr lang="zh-CN" altLang="en-US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+mj-ea"/>
                <a:ea typeface="+mj-ea"/>
              </a:rPr>
              <a:t>一、从容面对考试；</a:t>
            </a:r>
            <a:endParaRPr lang="zh-CN" altLang="en-US" sz="200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+mj-ea"/>
                <a:ea typeface="+mj-ea"/>
              </a:rPr>
              <a:t>二、全面看待考试分数；</a:t>
            </a:r>
            <a:endParaRPr lang="zh-CN" altLang="en-US" sz="200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+mj-ea"/>
                <a:ea typeface="+mj-ea"/>
              </a:rPr>
              <a:t>三、从考试中认清自己的优势和劣势，反思自己的学习方法。</a:t>
            </a:r>
            <a:endParaRPr lang="zh-CN" altLang="en-US" sz="2000">
              <a:solidFill>
                <a:schemeClr val="tx1"/>
              </a:solidFill>
              <a:latin typeface="+mj-ea"/>
              <a:ea typeface="+mj-ea"/>
            </a:endParaRPr>
          </a:p>
          <a:p>
            <a:endParaRPr lang="zh-CN" altLang="en-US" sz="280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结合自己生活，你还有哪些调节压力的方法？</a:t>
            </a:r>
            <a:endParaRPr lang="zh-CN" altLang="en-US" sz="280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zh-CN" altLang="en-US" sz="2800">
                <a:solidFill>
                  <a:srgbClr val="FF0000"/>
                </a:solidFill>
                <a:uFillTx/>
                <a:sym typeface="+mn-ea"/>
              </a:rPr>
              <a:t>散步、旅游、听歌、画画、运动、多与父母老师朋友多沟通等等</a:t>
            </a:r>
            <a:endParaRPr lang="zh-CN" altLang="en-US" sz="2800">
              <a:solidFill>
                <a:srgbClr val="FF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>
                <a:solidFill>
                  <a:schemeClr val="accent4"/>
                </a:solidFill>
                <a:effectLst/>
              </a:rPr>
              <a:t>                    </a:t>
            </a:r>
            <a:r>
              <a:rPr lang="zh-CN" altLang="en-US">
                <a:solidFill>
                  <a:schemeClr val="accent4"/>
                </a:solidFill>
                <a:effectLst/>
              </a:rPr>
              <a:t>生活里有哪些压力？</a:t>
            </a:r>
            <a:endParaRPr lang="zh-CN" altLang="en-US">
              <a:solidFill>
                <a:schemeClr val="accent4"/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28675" y="1816100"/>
            <a:ext cx="5181600" cy="4351338"/>
          </a:xfr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en-US" altLang="zh-CN"/>
          </a:p>
        </p:txBody>
      </p:sp>
      <p:pic>
        <p:nvPicPr>
          <p:cNvPr id="6" name="内容占位符 5" descr="C:\Users\huangwanyue\Desktop\90e6bac1c9f3166744d30e.jpg90e6bac1c9f3166744d30e"/>
          <p:cNvPicPr>
            <a:picLocks noChangeAspect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6172200" y="1805305"/>
            <a:ext cx="5181600" cy="4133850"/>
          </a:xfrm>
          <a:prstGeom prst="rect">
            <a:avLst/>
          </a:prstGeom>
        </p:spPr>
      </p:pic>
      <p:pic>
        <p:nvPicPr>
          <p:cNvPr id="4" name="图片 3" descr="C:\Users\huangwanyue\Desktop\86ad801baacb2682b6f6c93f5a0b1b43.jpg86ad801baacb2682b6f6c93f5a0b1b4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05535" y="2215833"/>
            <a:ext cx="4636770" cy="34055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51520" y="1915795"/>
            <a:ext cx="292608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CanUp">
              <a:avLst/>
            </a:prstTxWarp>
            <a:spAutoFit/>
          </a:bodyPr>
          <a:p>
            <a:pPr algn="ctr"/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学习压力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2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65430"/>
            <a:ext cx="10515600" cy="115062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>
                <a:solidFill>
                  <a:schemeClr val="accent4"/>
                </a:solidFill>
              </a:rPr>
              <a:t>              </a:t>
            </a:r>
            <a:endParaRPr lang="zh-CN" altLang="en-US">
              <a:solidFill>
                <a:schemeClr val="accent4"/>
              </a:solidFill>
              <a:effectLst/>
            </a:endParaRPr>
          </a:p>
        </p:txBody>
      </p:sp>
      <p:pic>
        <p:nvPicPr>
          <p:cNvPr id="5" name="内容占位符 4" descr="C:\Users\huangwanyue\Desktop\41131363767956.jpg41131363767956"/>
          <p:cNvPicPr>
            <a:picLocks noChangeAspect="1"/>
          </p:cNvPicPr>
          <p:nvPr>
            <p:ph sz="half" idx="4294967295"/>
          </p:nvPr>
        </p:nvPicPr>
        <p:blipFill>
          <a:blip r:embed="rId1"/>
          <a:srcRect b="6922"/>
          <a:stretch>
            <a:fillRect/>
          </a:stretch>
        </p:blipFill>
        <p:spPr>
          <a:xfrm>
            <a:off x="6642735" y="1353820"/>
            <a:ext cx="4427220" cy="4323080"/>
          </a:xfrm>
          <a:prstGeom prst="rect">
            <a:avLst/>
          </a:prstGeom>
        </p:spPr>
      </p:pic>
      <p:pic>
        <p:nvPicPr>
          <p:cNvPr id="7" name="图片 6" descr="xin_5101082901523438095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1315085"/>
            <a:ext cx="5317490" cy="4254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1710" y="308610"/>
            <a:ext cx="10781030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OffAxis1Right"/>
              <a:lightRig rig="threePt" dir="t"/>
            </a:scene3d>
          </a:bodyPr>
          <a:p>
            <a:pPr algn="ctr"/>
            <a:r>
              <a:rPr lang="zh-CN" altLang="en-US" sz="5400">
                <a:ln w="6600">
                  <a:solidFill>
                    <a:srgbClr val="00B0F0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升学压力</a:t>
            </a:r>
            <a:endParaRPr lang="zh-CN" altLang="en-US" sz="5400">
              <a:ln w="6600">
                <a:solidFill>
                  <a:srgbClr val="00B0F0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65eab76ce38c1c3432a8a40acc51886784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3705" y="608330"/>
            <a:ext cx="3178175" cy="2556510"/>
          </a:xfrm>
          <a:prstGeom prst="rect">
            <a:avLst/>
          </a:prstGeom>
        </p:spPr>
      </p:pic>
      <p:pic>
        <p:nvPicPr>
          <p:cNvPr id="3" name="图片 2" descr="1377568343_7huAi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550" y="3386455"/>
            <a:ext cx="4389120" cy="3090545"/>
          </a:xfrm>
          <a:prstGeom prst="rect">
            <a:avLst/>
          </a:prstGeom>
        </p:spPr>
      </p:pic>
      <p:pic>
        <p:nvPicPr>
          <p:cNvPr id="4" name="图片 3" descr="201404180928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45" y="2283460"/>
            <a:ext cx="5081270" cy="38106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0080" y="955675"/>
            <a:ext cx="4627245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Chevron">
              <a:avLst/>
            </a:prstTxWarp>
            <a:spAutoFit/>
          </a:bodyPr>
          <a:p>
            <a:pPr algn="ctr"/>
            <a:r>
              <a:rPr lang="zh-CN" altLang="en-US" sz="5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就业压力</a:t>
            </a:r>
            <a:endParaRPr lang="zh-CN" altLang="en-US" sz="54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10513P1275DT20150526091737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335" y="782320"/>
            <a:ext cx="4509770" cy="5081270"/>
          </a:xfrm>
          <a:prstGeom prst="rect">
            <a:avLst/>
          </a:prstGeom>
        </p:spPr>
      </p:pic>
      <p:pic>
        <p:nvPicPr>
          <p:cNvPr id="3" name="图片 2" descr="t011679ba65d7bc34b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5820" y="1271905"/>
            <a:ext cx="5466080" cy="46018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81320" y="172720"/>
            <a:ext cx="5669280" cy="9144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en-US" sz="54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生活和工作压力</a:t>
            </a:r>
            <a:endParaRPr lang="zh-CN" altLang="en-US" sz="54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思考：压力从哪来？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 sz="3200">
                <a:solidFill>
                  <a:schemeClr val="tx2">
                    <a:lumMod val="50000"/>
                  </a:schemeClr>
                </a:solidFill>
              </a:rPr>
              <a:t>生活里压力无处不在而又无可避免。所以学习中有压力是正常的，无法避免的。</a:t>
            </a:r>
            <a:endParaRPr lang="zh-CN" altLang="en-US" sz="3200"/>
          </a:p>
          <a:p>
            <a:pPr marL="0" indent="0">
              <a:buNone/>
            </a:pPr>
            <a:endParaRPr lang="zh-CN" altLang="en-US" sz="3200"/>
          </a:p>
          <a:p>
            <a:r>
              <a:rPr lang="zh-CN" altLang="en-US"/>
              <a:t>小时候因学习任务繁重有学习压力，随着年龄增长大家有升学的压力，父母老师都希望能上好的高中、大学。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步入社会，有了就业压力，哪里才能找到一个好工作？何处才是自己的安身立命之地？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到了工作生活中，你需要家庭事业两者兼顾，你会成为房奴、车奴、孩奴等等，都会成为你肩上的担子。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学习压力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中日韩美学生压力调查数据显示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olidFill>
                  <a:schemeClr val="tx2"/>
                </a:solidFill>
                <a:uFillTx/>
              </a:rPr>
              <a:t>中国和美国父母比日本和韩国父母更关心孩子的成绩。65.9%的中国父亲和64.3%的美国父亲很关心孩子成绩，高于韩国和日本。72.8%的中国母亲和78.8%的美国母亲很关心孩子成绩，也远远高于韩国和日本。24.5%的中国父母要求孩子进前10名，这个数字是美国的两倍，美国父母较多要求孩子成绩在中上水平。</a:t>
            </a:r>
            <a:endParaRPr lang="zh-CN" altLang="en-US">
              <a:solidFill>
                <a:schemeClr val="tx2"/>
              </a:solidFill>
              <a:uFillTx/>
            </a:endParaRPr>
          </a:p>
          <a:p>
            <a:endParaRPr lang="zh-CN" altLang="en-US">
              <a:solidFill>
                <a:schemeClr val="tx2"/>
              </a:solidFill>
              <a:uFillTx/>
            </a:endParaRPr>
          </a:p>
          <a:p>
            <a:r>
              <a:rPr lang="zh-CN" altLang="en-US">
                <a:solidFill>
                  <a:schemeClr val="tx2"/>
                </a:solidFill>
                <a:uFillTx/>
              </a:rPr>
              <a:t>    86.6%的中国学生认为自己的学习压力大，压力主要来源于父母的期望、自己的期望和同学的竞争。四国中感受到就业压力最大的是韩国学生，达58.3%，远高于中国、日本和美国。由于考试和学业压力大，七成多中国学生有情绪低落和烦躁情绪，在四国中比例最高，韩国和美国要少约20个百分点。近半数中国学生有“睡不着”的生理表现，低于美国，但高于日本和韩国。</a:t>
            </a:r>
            <a:endParaRPr lang="zh-CN" altLang="en-US">
              <a:solidFill>
                <a:schemeClr val="tx2"/>
              </a:solidFill>
              <a:uFillTx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问题</a:t>
            </a:r>
            <a:r>
              <a:rPr lang="en-US" altLang="zh-CN"/>
              <a:t>1</a:t>
            </a:r>
            <a:r>
              <a:rPr lang="zh-CN" altLang="en-US"/>
              <a:t>：学习压力来自哪里？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p>
            <a:r>
              <a:rPr lang="zh-CN" altLang="en-US" sz="4000"/>
              <a:t>父母的期望</a:t>
            </a:r>
            <a:endParaRPr lang="zh-CN" altLang="en-US" sz="4000"/>
          </a:p>
          <a:p>
            <a:r>
              <a:rPr lang="zh-CN" altLang="en-US" sz="4000"/>
              <a:t>同学之间的相互竞争</a:t>
            </a:r>
            <a:endParaRPr lang="zh-CN" altLang="en-US" sz="4000"/>
          </a:p>
          <a:p>
            <a:r>
              <a:rPr lang="zh-CN" altLang="en-US" sz="4000"/>
              <a:t>学习科目增多</a:t>
            </a:r>
            <a:endParaRPr lang="zh-CN" altLang="en-US" sz="4000"/>
          </a:p>
          <a:p>
            <a:r>
              <a:rPr lang="zh-CN" altLang="en-US" sz="4000"/>
              <a:t>学习难度加大</a:t>
            </a:r>
            <a:endParaRPr lang="zh-CN" altLang="en-US" sz="4000"/>
          </a:p>
          <a:p>
            <a:r>
              <a:rPr lang="zh-CN" altLang="en-US" sz="4000"/>
              <a:t>知识的广度与深度的扩大</a:t>
            </a:r>
            <a:endParaRPr lang="zh-CN" altLang="en-US" sz="4000"/>
          </a:p>
          <a:p>
            <a:r>
              <a:rPr lang="zh-CN" altLang="en-US" sz="4000"/>
              <a:t>老师的教学方法不同</a:t>
            </a:r>
            <a:endParaRPr lang="zh-CN" altLang="en-US" sz="4000"/>
          </a:p>
          <a:p>
            <a:r>
              <a:rPr lang="zh-CN" altLang="en-US" sz="4000"/>
              <a:t>考试范围更广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>
                <a:latin typeface="Arial" charset="0"/>
              </a:rPr>
              <a:t>……</a:t>
            </a:r>
            <a:endParaRPr lang="zh-CN" altLang="en-US" sz="4000">
              <a:latin typeface="Arial" charset="0"/>
            </a:endParaRPr>
          </a:p>
          <a:p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73"/>
  <p:tag name="KSO_WM_UNIT_TYPE" val="a"/>
  <p:tag name="KSO_WM_UNIT_INDEX" val="1"/>
  <p:tag name="KSO_WM_UNIT_ID" val="custom173_26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" val="THANK YOU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55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160455"/>
</p:tagLst>
</file>

<file path=ppt/tags/tag4.xml><?xml version="1.0" encoding="utf-8"?>
<p:tagLst xmlns:p="http://schemas.openxmlformats.org/presentationml/2006/main">
  <p:tag name="KSO_WM_TEMPLATE_CATEGORY" val="custom"/>
  <p:tag name="KSO_WM_TEMPLATE_INDEX" val="160455"/>
</p:tagLst>
</file>

<file path=ppt/theme/theme1.xml><?xml version="1.0" encoding="utf-8"?>
<a:theme xmlns:a="http://schemas.openxmlformats.org/drawingml/2006/main" name="A000120140530A27PPBG">
  <a:themeElements>
    <a:clrScheme name="160173.173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35F03"/>
      </a:accent1>
      <a:accent2>
        <a:srgbClr val="B7AF0D"/>
      </a:accent2>
      <a:accent3>
        <a:srgbClr val="DCAB48"/>
      </a:accent3>
      <a:accent4>
        <a:srgbClr val="A15547"/>
      </a:accent4>
      <a:accent5>
        <a:srgbClr val="867878"/>
      </a:accent5>
      <a:accent6>
        <a:srgbClr val="368E8A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1341</Words>
  <Application/>
  <PresentationFormat>宽屏</PresentationFormat>
  <Paragraphs>87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  <vt:variant>
        <vt:lpstr>自定义放映</vt:lpstr>
      </vt:variant>
      <vt:variant>
        <vt:i4>1</vt:i4>
      </vt:variant>
    </vt:vector>
  </HeadingPairs>
  <TitlesOfParts>
    <vt:vector size="16" baseType="lpstr">
      <vt:lpstr>A000120140530A27PPBG</vt:lpstr>
      <vt:lpstr>粤教版《道德与法治》七年级上</vt:lpstr>
      <vt:lpstr>                    生活里有哪些压力？</vt:lpstr>
      <vt:lpstr>              </vt:lpstr>
      <vt:lpstr>PowerPoint 演示文稿</vt:lpstr>
      <vt:lpstr>PowerPoint 演示文稿</vt:lpstr>
      <vt:lpstr>思考：压力从哪来？</vt:lpstr>
      <vt:lpstr>学习压力</vt:lpstr>
      <vt:lpstr>中日韩美学生压力调查数据显示</vt:lpstr>
      <vt:lpstr>问题1：什么是学习压力？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huangwanyue</cp:lastModifiedBy>
  <cp:revision/>
  <dcterms:created xsi:type="dcterms:W3CDTF">2016-12-02T02:34:00Z</dcterms:created>
  <dcterms:modified xsi:type="dcterms:W3CDTF">2016-12-05T09:09:25Z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2052-10.1.0.5605</vt:lpwstr>
  </property>
</Properties>
</file>