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8" r:id="rId2"/>
    <p:sldId id="264" r:id="rId3"/>
    <p:sldId id="259" r:id="rId4"/>
    <p:sldId id="263" r:id="rId5"/>
    <p:sldId id="260" r:id="rId6"/>
    <p:sldId id="261" r:id="rId7"/>
    <p:sldId id="262" r:id="rId8"/>
    <p:sldId id="265" r:id="rId9"/>
    <p:sldId id="266" r:id="rId10"/>
    <p:sldId id="267" r:id="rId11"/>
    <p:sldId id="273" r:id="rId12"/>
    <p:sldId id="275" r:id="rId13"/>
    <p:sldId id="274" r:id="rId14"/>
    <p:sldId id="276" r:id="rId15"/>
    <p:sldId id="281" r:id="rId16"/>
    <p:sldId id="277" r:id="rId17"/>
    <p:sldId id="278" r:id="rId18"/>
    <p:sldId id="280" r:id="rId19"/>
    <p:sldId id="279" r:id="rId20"/>
    <p:sldId id="282" r:id="rId21"/>
    <p:sldId id="283" r:id="rId22"/>
    <p:sldId id="284" r:id="rId23"/>
    <p:sldId id="285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0BF99-3D98-41BA-B52E-8277657F21D0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0085-9888-48A2-8809-23470F89D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31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64C56-9CBC-49F9-B2C9-A380D92CB5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F87C2-1F14-4232-902F-6BD4566C57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746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87C2-1F14-4232-902F-6BD4566C57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35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F87C2-1F14-4232-902F-6BD4566C57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79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F33A5-79D2-41B2-9252-33F17EF3F949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4308B-D919-415A-BB7B-ECA3FAFF33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aike.baidu.com/subview/141536/8005731.htm" TargetMode="External"/><Relationship Id="rId4" Type="http://schemas.openxmlformats.org/officeDocument/2006/relationships/hyperlink" Target="http://baike.baidu.com/view/3524678.htm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6908" y="108941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9600" dirty="0" smtClean="0"/>
              <a:t>4.2</a:t>
            </a:r>
            <a:r>
              <a:rPr lang="zh-CN" altLang="en-US" sz="9600" dirty="0" smtClean="0"/>
              <a:t>全面</a:t>
            </a:r>
            <a:r>
              <a:rPr lang="zh-CN" altLang="en-US" sz="9600" dirty="0"/>
              <a:t>发展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sz="3600" b="1" dirty="0" smtClean="0">
                <a:solidFill>
                  <a:srgbClr val="C00000"/>
                </a:solidFill>
              </a:rPr>
              <a:t>主题词</a:t>
            </a:r>
            <a:r>
              <a:rPr lang="zh-CN" altLang="en-US" sz="3600" b="1" dirty="0">
                <a:solidFill>
                  <a:srgbClr val="C00000"/>
                </a:solidFill>
              </a:rPr>
              <a:t>：全面发展 丰富人生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（一）文学是人类精神的的宝库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文学是人类精神的宝库。古今中外的文学名著通过一代代人的阅读传承下来，滋养我们的精神世界。爱读书，读好书，使美德、智慧融入我们的心田，使我们自己也逐渐变得美好和智慧。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（二）参加艺术活动作用多。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625" y="2229485"/>
            <a:ext cx="3788410" cy="2844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5155" y="2344420"/>
            <a:ext cx="3362325" cy="26149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0765" y="2344420"/>
            <a:ext cx="3339465" cy="2615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65910" y="5192395"/>
            <a:ext cx="22504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音乐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38495" y="5192395"/>
            <a:ext cx="14757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舞蹈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173970" y="5192395"/>
            <a:ext cx="11004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美术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74" y="2467512"/>
            <a:ext cx="4071132" cy="2714088"/>
          </a:xfrm>
        </p:spPr>
      </p:pic>
      <p:sp>
        <p:nvSpPr>
          <p:cNvPr id="5" name="文本框 4"/>
          <p:cNvSpPr txBox="1"/>
          <p:nvPr/>
        </p:nvSpPr>
        <p:spPr>
          <a:xfrm>
            <a:off x="2075935" y="1598141"/>
            <a:ext cx="1095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书法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754" y="2467512"/>
            <a:ext cx="3758948" cy="271408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36433" y="1688757"/>
            <a:ext cx="955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武术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638" y="2467513"/>
            <a:ext cx="3678136" cy="27140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424086" y="1820562"/>
            <a:ext cx="1037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表演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173" y="365125"/>
            <a:ext cx="10793627" cy="240718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思考：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、如果没有这些艺术活动，我们的学习生活会变得怎样？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93" y="2772311"/>
            <a:ext cx="2095500" cy="2095500"/>
          </a:xfrm>
        </p:spPr>
      </p:pic>
      <p:sp>
        <p:nvSpPr>
          <p:cNvPr id="6" name="矩形 5"/>
          <p:cNvSpPr/>
          <p:nvPr/>
        </p:nvSpPr>
        <p:spPr>
          <a:xfrm>
            <a:off x="2120215" y="2387590"/>
            <a:ext cx="88113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/>
              <a:t> 2</a:t>
            </a:r>
            <a:r>
              <a:rPr lang="zh-CN" altLang="en-US" sz="4400" dirty="0"/>
              <a:t>、参加这些艺术活动的意义在哪？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09319" y="3220994"/>
            <a:ext cx="668088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① 拓展业余爱好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② 增添生活乐趣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③ 提高艺术修养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④ 培养多方面才能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⑤ 激发创造性思维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⑥ 促进身心全面发展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（三）体育锻炼少不了。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753" y="3409061"/>
            <a:ext cx="3916319" cy="26108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753" y="480247"/>
            <a:ext cx="3916319" cy="2610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14" y="2045441"/>
            <a:ext cx="7085235" cy="358100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70665-4226-40BE-BD4C-5ACB246CD15F}" type="datetime1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4308B-D919-415A-BB7B-ECA3FAFF33D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122" y="343491"/>
            <a:ext cx="2162175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665" y="3111262"/>
            <a:ext cx="3985054" cy="2883921"/>
          </a:xfrm>
          <a:prstGeom prst="rect">
            <a:avLst/>
          </a:prstGeom>
        </p:spPr>
      </p:pic>
      <p:pic>
        <p:nvPicPr>
          <p:cNvPr id="10" name="内容占位符 9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792" y="343491"/>
            <a:ext cx="1676400" cy="1714500"/>
          </a:xfr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741" y="266150"/>
            <a:ext cx="2095500" cy="2095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61" y="3505472"/>
            <a:ext cx="3724275" cy="2095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341832"/>
            <a:ext cx="3259282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r>
              <a:rPr lang="zh-CN" altLang="en-US" dirty="0"/>
              <a:t> </a:t>
            </a:r>
            <a:r>
              <a:rPr lang="en-US" altLang="zh-CN" dirty="0"/>
              <a:t>1</a:t>
            </a:r>
            <a:r>
              <a:rPr lang="zh-CN" altLang="en-US" dirty="0"/>
              <a:t>、奥运会的来历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0978" y="324806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  </a:t>
            </a:r>
            <a:r>
              <a:rPr lang="en-US" altLang="zh-CN" dirty="0"/>
              <a:t>1875—1881</a:t>
            </a:r>
            <a:r>
              <a:rPr lang="zh-CN" altLang="en-US" dirty="0"/>
              <a:t>年，德国库蒂乌斯等人在奥林匹亚遗址找到了大量出土文物，引起了全世界的兴趣。为此，法国人顾拜旦认为，恢复古希腊奥运会的传统，对促进国际体育运动的发展有着十分重大的意义。</a:t>
            </a:r>
          </a:p>
          <a:p>
            <a:pPr marL="0" indent="0">
              <a:buNone/>
            </a:pPr>
            <a:r>
              <a:rPr lang="zh-CN" altLang="en-US" dirty="0" smtClean="0"/>
              <a:t> </a:t>
            </a:r>
            <a:r>
              <a:rPr lang="zh-CN" altLang="en-US" dirty="0"/>
              <a:t>    在他的倡导与积极奔走下，</a:t>
            </a:r>
            <a:r>
              <a:rPr lang="en-US" altLang="zh-CN" dirty="0"/>
              <a:t>1894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月，在巴黎举行首次国际体育大会，正式成立了国际奥委会。第一届现代奥运会于</a:t>
            </a:r>
            <a:r>
              <a:rPr lang="en-US" altLang="zh-CN" dirty="0"/>
              <a:t>1896</a:t>
            </a:r>
            <a:r>
              <a:rPr lang="zh-CN" altLang="en-US" dirty="0"/>
              <a:t>年在雅典举行，以后每</a:t>
            </a:r>
            <a:r>
              <a:rPr lang="en-US" altLang="zh-CN" dirty="0"/>
              <a:t>4</a:t>
            </a:r>
            <a:r>
              <a:rPr lang="zh-CN" altLang="en-US" dirty="0"/>
              <a:t>年召开一次。其中</a:t>
            </a:r>
            <a:r>
              <a:rPr lang="en-US" altLang="zh-CN" dirty="0"/>
              <a:t>3</a:t>
            </a:r>
            <a:r>
              <a:rPr lang="zh-CN" altLang="en-US" dirty="0"/>
              <a:t>届因世界大战被中断，但届数仍按顺序计算。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508" y="263567"/>
            <a:ext cx="3810000" cy="2984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3081" y="1655805"/>
            <a:ext cx="8015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   </a:t>
            </a:r>
            <a:r>
              <a:rPr lang="zh-CN" altLang="en-US" sz="2800" dirty="0"/>
              <a:t> 奥林匹克运动会始源于古希腊的竞技会。第一次古代奥运会是公元前</a:t>
            </a:r>
            <a:r>
              <a:rPr lang="en-US" altLang="zh-CN" sz="2800" dirty="0"/>
              <a:t>776</a:t>
            </a:r>
            <a:r>
              <a:rPr lang="zh-CN" altLang="en-US" sz="2800" dirty="0"/>
              <a:t>年，在希腊奥林匹亚举行，以后每隔</a:t>
            </a:r>
            <a:r>
              <a:rPr lang="en-US" altLang="zh-CN" sz="2800" dirty="0"/>
              <a:t>4</a:t>
            </a:r>
            <a:r>
              <a:rPr lang="zh-CN" altLang="en-US" sz="2800" dirty="0"/>
              <a:t>年一次。公元</a:t>
            </a:r>
            <a:r>
              <a:rPr lang="en-US" altLang="zh-CN" sz="2800" dirty="0"/>
              <a:t>394</a:t>
            </a:r>
            <a:r>
              <a:rPr lang="zh-CN" altLang="en-US" sz="2800" dirty="0"/>
              <a:t>年被罗马皇帝禁止。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 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 smtClean="0"/>
              <a:t>奥运五环的含义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119" y="1171704"/>
            <a:ext cx="5469924" cy="5278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</a:t>
            </a:r>
            <a:r>
              <a:rPr lang="zh-CN" altLang="en-US" dirty="0"/>
              <a:t>    奥运会的会徽就是</a:t>
            </a:r>
            <a:r>
              <a:rPr lang="en-US" altLang="zh-CN" dirty="0"/>
              <a:t>5</a:t>
            </a:r>
            <a:r>
              <a:rPr lang="zh-CN" altLang="en-US" dirty="0"/>
              <a:t>个相套的、不同颜色的圆环。对奥运会</a:t>
            </a:r>
            <a:r>
              <a:rPr lang="en-US" altLang="zh-CN" dirty="0"/>
              <a:t>5</a:t>
            </a:r>
            <a:r>
              <a:rPr lang="zh-CN" altLang="en-US" dirty="0"/>
              <a:t>个圆环的含义，曾有一种比较流行的解释，认为每一个环的颜色代表一个大洲。</a:t>
            </a:r>
            <a:r>
              <a:rPr lang="en-US" altLang="zh-CN" dirty="0"/>
              <a:t>1979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月国际奥委会出版的</a:t>
            </a:r>
            <a:r>
              <a:rPr lang="en-US" altLang="zh-CN" dirty="0"/>
              <a:t>《</a:t>
            </a:r>
            <a:r>
              <a:rPr lang="zh-CN" altLang="en-US" dirty="0"/>
              <a:t>奥林匹克杂志</a:t>
            </a:r>
            <a:r>
              <a:rPr lang="en-US" altLang="zh-CN" dirty="0"/>
              <a:t>》</a:t>
            </a:r>
            <a:r>
              <a:rPr lang="zh-CN" altLang="en-US" dirty="0"/>
              <a:t>第</a:t>
            </a:r>
            <a:r>
              <a:rPr lang="en-US" altLang="zh-CN" dirty="0"/>
              <a:t>140</a:t>
            </a:r>
            <a:r>
              <a:rPr lang="zh-CN" altLang="en-US" dirty="0"/>
              <a:t>期指出，这种说法是错误的。根据奥林匹克宪章，</a:t>
            </a:r>
            <a:r>
              <a:rPr lang="en-US" altLang="zh-CN" dirty="0"/>
              <a:t>5</a:t>
            </a:r>
            <a:r>
              <a:rPr lang="zh-CN" altLang="en-US" dirty="0"/>
              <a:t>环的含义是象征五大洲的团结以及全世界的运动员，以公正、坦率的比赛和友好的精神在奥林匹克运动会上相见。</a:t>
            </a:r>
          </a:p>
          <a:p>
            <a:pPr marL="0" indent="0">
              <a:buNone/>
            </a:pPr>
            <a:r>
              <a:rPr lang="zh-CN" altLang="en-US" dirty="0"/>
              <a:t> </a:t>
            </a:r>
            <a:r>
              <a:rPr lang="zh-CN" altLang="en-US" dirty="0" smtClean="0"/>
              <a:t> </a:t>
            </a:r>
            <a:r>
              <a:rPr lang="zh-CN" altLang="en-US" dirty="0"/>
              <a:t> 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57" y="1983775"/>
            <a:ext cx="51435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24" y="4283017"/>
            <a:ext cx="3495675" cy="2095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5420" y="297497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、</a:t>
            </a:r>
            <a:r>
              <a:rPr lang="zh-CN" altLang="en-US" dirty="0"/>
              <a:t>奥运会徽的含义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4560" y="1043940"/>
            <a:ext cx="9700895" cy="42887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/>
              <a:t> </a:t>
            </a:r>
            <a:r>
              <a:rPr lang="zh-CN" altLang="en-US" dirty="0" smtClean="0"/>
              <a:t> 每</a:t>
            </a:r>
            <a:r>
              <a:rPr lang="zh-CN" altLang="en-US" dirty="0"/>
              <a:t>届奥运会都有不同的会徽，但所有会徽都有五环图案，然后再衬之以反映东道国特点或民族风俗的图案。如第</a:t>
            </a:r>
            <a:r>
              <a:rPr lang="en-US" altLang="zh-CN" dirty="0"/>
              <a:t>17</a:t>
            </a:r>
            <a:r>
              <a:rPr lang="zh-CN" altLang="en-US" dirty="0"/>
              <a:t>届奥运会子</a:t>
            </a:r>
            <a:r>
              <a:rPr lang="en-US" altLang="zh-CN" dirty="0"/>
              <a:t>1960</a:t>
            </a:r>
            <a:r>
              <a:rPr lang="zh-CN" altLang="en-US" dirty="0"/>
              <a:t>年在意大利罗马举行时，就以罗马的城徽作为会徽，即一只母狼哺育两个婴儿的图案。又如</a:t>
            </a:r>
            <a:r>
              <a:rPr lang="en-US" altLang="zh-CN" dirty="0"/>
              <a:t>19</a:t>
            </a:r>
            <a:r>
              <a:rPr lang="zh-CN" altLang="en-US" dirty="0"/>
              <a:t>届奥运会将墨西哥城最著名的出土文物</a:t>
            </a:r>
            <a:r>
              <a:rPr lang="en-US" altLang="zh-CN" dirty="0"/>
              <a:t>——24</a:t>
            </a:r>
            <a:r>
              <a:rPr lang="zh-CN" altLang="en-US" dirty="0"/>
              <a:t>吨重的历石作为会徽。日本设计的第</a:t>
            </a:r>
            <a:r>
              <a:rPr lang="en-US" altLang="zh-CN" dirty="0"/>
              <a:t>18</a:t>
            </a:r>
            <a:r>
              <a:rPr lang="zh-CN" altLang="en-US" dirty="0"/>
              <a:t>届奥运会会徽是以本国</a:t>
            </a:r>
            <a:r>
              <a:rPr lang="zh-CN" altLang="en-US" dirty="0" smtClean="0"/>
              <a:t>国旗作为图案</a:t>
            </a:r>
            <a:r>
              <a:rPr lang="zh-CN" altLang="en-US" dirty="0"/>
              <a:t>的，苏联为第</a:t>
            </a:r>
            <a:r>
              <a:rPr lang="en-US" altLang="zh-CN" dirty="0"/>
              <a:t>22</a:t>
            </a:r>
            <a:r>
              <a:rPr lang="zh-CN" altLang="en-US" dirty="0"/>
              <a:t>届奥运会设计的会徽，是以运动场跑道绕成的克里姆林宫建筑造型。</a:t>
            </a: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579" y="4282844"/>
            <a:ext cx="3219450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19" y="4282786"/>
            <a:ext cx="1457325" cy="2095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767" y="4282844"/>
            <a:ext cx="150495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403" y="4534028"/>
            <a:ext cx="1790700" cy="2238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  </a:t>
            </a:r>
            <a:r>
              <a:rPr lang="en-US" altLang="zh-CN" dirty="0"/>
              <a:t>4</a:t>
            </a:r>
            <a:r>
              <a:rPr lang="zh-CN" altLang="en-US" dirty="0"/>
              <a:t>、奥运期间火炬为什么熊熊不息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9861" y="1483992"/>
            <a:ext cx="9294341" cy="4777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  </a:t>
            </a:r>
            <a:r>
              <a:rPr lang="zh-CN" altLang="en-US" dirty="0"/>
              <a:t>    </a:t>
            </a:r>
            <a:r>
              <a:rPr lang="en-US" altLang="zh-CN" dirty="0"/>
              <a:t>1920</a:t>
            </a:r>
            <a:r>
              <a:rPr lang="zh-CN" altLang="en-US" dirty="0"/>
              <a:t>年，第</a:t>
            </a:r>
            <a:r>
              <a:rPr lang="en-US" altLang="zh-CN" dirty="0"/>
              <a:t>7</a:t>
            </a:r>
            <a:r>
              <a:rPr lang="zh-CN" altLang="en-US" dirty="0"/>
              <a:t>届奥运会在比利时的安特卫普举行。为了纪念在第一次世界大战中牺牲的协约国将士，经组委会讨论通过，在会场中点燃焰火，以象征和平。当绚丽的焰火燃起时，场面极为壮观庄严。力了发扬奥林匹克的精神，传播友谊与和平，</a:t>
            </a:r>
            <a:r>
              <a:rPr lang="en-US" altLang="zh-CN" dirty="0"/>
              <a:t>1928</a:t>
            </a:r>
            <a:r>
              <a:rPr lang="zh-CN" altLang="en-US" dirty="0"/>
              <a:t>年奥委会通过决议，正式规定在开幕式上耍举行隆重的仪式，点燃圣火台上的火炬，以火炬燃烧与熄灭象征开幕与闭幕</a:t>
            </a:r>
            <a:r>
              <a:rPr lang="zh-CN" altLang="en-US" dirty="0" smtClean="0"/>
              <a:t>。在</a:t>
            </a:r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届德国柏林奥运会时，正式用人进行接力传递的方式来迎送火炬，人们认为运动员用接力跑的方式来迎送火炬，有利于扩大奥运会的影响，传播奥林匹克的精神，以后的奥运会一直沿用此法。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3124" y="2421924"/>
            <a:ext cx="10058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一、才艺丰富生活</a:t>
            </a:r>
            <a:endParaRPr lang="zh-CN" altLang="en-US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（三）体育锻炼的重要性。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en-US" dirty="0" smtClean="0"/>
              <a:t>①特别是作为青少年来说。体育活动不仅可以让我们</a:t>
            </a:r>
            <a:r>
              <a:rPr lang="zh-CN" altLang="en-US" b="1" dirty="0" smtClean="0">
                <a:solidFill>
                  <a:srgbClr val="FF0000"/>
                </a:solidFill>
              </a:rPr>
              <a:t>强身健体，富有活力，还能培养自己不怕困难、奋勇争先的精神，磨炼意志，锻造坚强品格。</a:t>
            </a:r>
          </a:p>
          <a:p>
            <a:pPr marL="0" indent="0">
              <a:buNone/>
            </a:pPr>
            <a:r>
              <a:rPr lang="zh-CN" altLang="en-US" dirty="0"/>
              <a:t>    ②在学习任务繁重的情况下，体育活动也是</a:t>
            </a:r>
            <a:r>
              <a:rPr lang="zh-CN" altLang="en-US" b="1" dirty="0">
                <a:solidFill>
                  <a:srgbClr val="FF0000"/>
                </a:solidFill>
              </a:rPr>
              <a:t>调节学习压力、缓解焦虑情绪</a:t>
            </a:r>
            <a:r>
              <a:rPr lang="zh-CN" altLang="en-US" dirty="0"/>
              <a:t>的良方。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27" y="475592"/>
            <a:ext cx="3870188" cy="2913786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893" y="3851936"/>
            <a:ext cx="3076615" cy="26032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335" y="493466"/>
            <a:ext cx="3825790" cy="2949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692" y="3851936"/>
            <a:ext cx="3416924" cy="26032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045" y="511340"/>
            <a:ext cx="3099209" cy="29137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09" y="3851937"/>
            <a:ext cx="4362821" cy="26403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75710" y="2967335"/>
            <a:ext cx="51997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生活中的</a:t>
            </a:r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游戏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967" y="22682"/>
            <a:ext cx="10515600" cy="1325563"/>
          </a:xfrm>
        </p:spPr>
        <p:txBody>
          <a:bodyPr/>
          <a:lstStyle/>
          <a:p>
            <a:pPr algn="ctr"/>
            <a:r>
              <a:rPr lang="zh-CN" altLang="en-US" dirty="0"/>
              <a:t>电子</a:t>
            </a:r>
            <a:r>
              <a:rPr lang="zh-CN" altLang="en-US" dirty="0" smtClean="0"/>
              <a:t>益智游戏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451" y="4293177"/>
            <a:ext cx="4981575" cy="209550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770" y="4494597"/>
            <a:ext cx="2800350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08" y="4293177"/>
            <a:ext cx="3352800" cy="2095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343" y="365125"/>
            <a:ext cx="3102552" cy="36696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367" y="1226286"/>
            <a:ext cx="4131884" cy="25070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14" y="1226287"/>
            <a:ext cx="2984681" cy="2507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（四）生活需要游戏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一、</a:t>
            </a:r>
            <a:r>
              <a:rPr lang="zh-CN" altLang="en-US" dirty="0" smtClean="0">
                <a:solidFill>
                  <a:srgbClr val="FF0000"/>
                </a:solidFill>
              </a:rPr>
              <a:t>调节生活节奏，使我们身心愉悦，张弛有度；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二、智力游戏能够激活大脑思维，让人学会多向思维，有助于养成勤于思考、善于思考的良好习惯；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三、竞技游戏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……</a:t>
            </a:r>
          </a:p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适度游戏</a:t>
            </a:r>
            <a:r>
              <a:rPr lang="zh-CN" altLang="en-US" sz="4400" dirty="0" smtClean="0"/>
              <a:t>可以给我们带来快乐，带给我们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积极</a:t>
            </a:r>
            <a:r>
              <a:rPr lang="zh-CN" altLang="en-US" sz="4400" dirty="0" smtClean="0"/>
              <a:t>的影响。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5218" y="59718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000" dirty="0"/>
              <a:t>教师</a:t>
            </a:r>
            <a:r>
              <a:rPr lang="zh-CN" altLang="en-US" sz="6000" dirty="0" smtClean="0"/>
              <a:t>赠言：</a:t>
            </a:r>
            <a:endParaRPr lang="zh-CN" altLang="en-US" sz="6000" dirty="0"/>
          </a:p>
        </p:txBody>
      </p:sp>
      <p:sp>
        <p:nvSpPr>
          <p:cNvPr id="4" name="矩形 3"/>
          <p:cNvSpPr/>
          <p:nvPr/>
        </p:nvSpPr>
        <p:spPr>
          <a:xfrm>
            <a:off x="1854545" y="1706476"/>
            <a:ext cx="861949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要学就学个踏实，要玩就玩个</a:t>
            </a:r>
            <a:r>
              <a:rPr lang="zh-CN" altLang="en-US" sz="7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痛快</a:t>
            </a:r>
            <a:r>
              <a:rPr lang="zh-CN" altLang="en-US" sz="72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！</a:t>
            </a:r>
            <a:endParaRPr lang="en-US" altLang="zh-CN" sz="7200" b="1" dirty="0" smtClean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6496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思考：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dirty="0">
                <a:sym typeface="+mn-ea"/>
              </a:rPr>
              <a:t>1</a:t>
            </a:r>
            <a:r>
              <a:rPr lang="zh-CN" altLang="en-US" sz="4000" dirty="0">
                <a:sym typeface="+mn-ea"/>
              </a:rPr>
              <a:t>、我们学校有哪些科目</a:t>
            </a:r>
            <a:r>
              <a:rPr lang="zh-CN" altLang="en-US" sz="4000" dirty="0" smtClean="0">
                <a:sym typeface="+mn-ea"/>
              </a:rPr>
              <a:t>？</a:t>
            </a:r>
            <a:endParaRPr lang="en-US" altLang="zh-CN" sz="4000" dirty="0" smtClean="0">
              <a:sym typeface="+mn-ea"/>
            </a:endParaRPr>
          </a:p>
          <a:p>
            <a:pPr marL="0" indent="0">
              <a:buNone/>
            </a:pPr>
            <a:r>
              <a:rPr lang="en-US" altLang="zh-CN" sz="4000" dirty="0" smtClean="0">
                <a:sym typeface="+mn-ea"/>
              </a:rPr>
              <a:t>2</a:t>
            </a:r>
            <a:r>
              <a:rPr lang="zh-CN" altLang="en-US" sz="4000" dirty="0" smtClean="0">
                <a:sym typeface="+mn-ea"/>
              </a:rPr>
              <a:t>、为什么要设置这些科目？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5469924" y="3616411"/>
            <a:ext cx="35999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全面发展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 </a:t>
            </a:r>
            <a:r>
              <a:rPr lang="zh-CN" altLang="en-US" sz="6000" dirty="0" smtClean="0"/>
              <a:t>思考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057" y="277813"/>
            <a:ext cx="2095500" cy="2095500"/>
          </a:xfrm>
        </p:spPr>
      </p:pic>
      <p:sp>
        <p:nvSpPr>
          <p:cNvPr id="5" name="文本框 4"/>
          <p:cNvSpPr txBox="1"/>
          <p:nvPr/>
        </p:nvSpPr>
        <p:spPr>
          <a:xfrm>
            <a:off x="196272" y="1186702"/>
            <a:ext cx="10989276" cy="524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、什么是人的全面发展？人的全面发展包括哪些？</a:t>
            </a:r>
            <a:endParaRPr lang="en-US" altLang="zh-CN" sz="4400" b="1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  </a:t>
            </a:r>
            <a:r>
              <a:rPr lang="en-US" altLang="zh-CN" sz="3200" dirty="0" smtClean="0"/>
              <a:t> </a:t>
            </a:r>
            <a:r>
              <a:rPr lang="zh-CN" altLang="en-US" sz="3600" dirty="0" smtClean="0">
                <a:solidFill>
                  <a:srgbClr val="C00000"/>
                </a:solidFill>
              </a:rPr>
              <a:t>人</a:t>
            </a:r>
            <a:r>
              <a:rPr lang="zh-CN" altLang="en-US" sz="3600" dirty="0">
                <a:solidFill>
                  <a:srgbClr val="C00000"/>
                </a:solidFill>
              </a:rPr>
              <a:t>的全面发展最根本是指人的</a:t>
            </a:r>
            <a:r>
              <a:rPr lang="zh-CN" altLang="en-US" sz="3600" dirty="0">
                <a:solidFill>
                  <a:srgbClr val="C00000"/>
                </a:solidFill>
                <a:hlinkClick r:id="rId4"/>
              </a:rPr>
              <a:t>劳动能力</a:t>
            </a:r>
            <a:r>
              <a:rPr lang="zh-CN" altLang="en-US" sz="3600" dirty="0">
                <a:solidFill>
                  <a:srgbClr val="C00000"/>
                </a:solidFill>
              </a:rPr>
              <a:t>的全面发展，即人的智力和体力的充分、统一的</a:t>
            </a:r>
            <a:r>
              <a:rPr lang="zh-CN" altLang="en-US" sz="3600" dirty="0">
                <a:solidFill>
                  <a:srgbClr val="C00000"/>
                </a:solidFill>
                <a:hlinkClick r:id="rId5"/>
              </a:rPr>
              <a:t>发展</a:t>
            </a:r>
            <a:r>
              <a:rPr lang="zh-CN" altLang="en-US" sz="3600" dirty="0">
                <a:solidFill>
                  <a:srgbClr val="C00000"/>
                </a:solidFill>
              </a:rPr>
              <a:t>。同时，也包括人的品德、智力、审美等多方面发展</a:t>
            </a:r>
            <a:r>
              <a:rPr lang="zh-CN" altLang="en-US" sz="3600" dirty="0" smtClean="0">
                <a:solidFill>
                  <a:srgbClr val="C00000"/>
                </a:solidFill>
              </a:rPr>
              <a:t>。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  </a:t>
            </a:r>
          </a:p>
          <a:p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  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endParaRPr lang="en-US" altLang="zh-CN" sz="2800" b="1" dirty="0" smtClean="0"/>
          </a:p>
          <a:p>
            <a:r>
              <a:rPr lang="en-US" altLang="zh-CN" sz="2800" b="1" dirty="0"/>
              <a:t> </a:t>
            </a:r>
            <a:r>
              <a:rPr lang="en-US" altLang="zh-CN" sz="2800" b="1" dirty="0" smtClean="0"/>
              <a:t>    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en-US" altLang="zh-CN" dirty="0" smtClean="0"/>
              <a:t>P87</a:t>
            </a:r>
            <a:r>
              <a:rPr lang="zh-CN" altLang="en-US" dirty="0" smtClean="0"/>
              <a:t>探究园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37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4000" b="1" dirty="0" smtClean="0"/>
              <a:t>他们是“多面手”</a:t>
            </a:r>
            <a:endParaRPr lang="en-US" altLang="zh-CN" sz="4000" b="1" dirty="0" smtClean="0"/>
          </a:p>
          <a:p>
            <a:pPr marL="0" indent="0">
              <a:buNone/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、书法篆刻家瞿秋白</a:t>
            </a:r>
            <a:endParaRPr lang="en-US" altLang="zh-CN" sz="4000" b="1" dirty="0" smtClean="0"/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C00000"/>
                </a:solidFill>
              </a:rPr>
              <a:t>瞿秋白既是一名革命家，也是一名书法篆刻家。</a:t>
            </a:r>
            <a:endParaRPr lang="en-US" altLang="zh-CN" sz="4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、小提琴家爱因斯坦</a:t>
            </a:r>
            <a:endParaRPr lang="en-US" altLang="zh-CN" sz="4000" b="1" dirty="0" smtClean="0"/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C00000"/>
                </a:solidFill>
              </a:rPr>
              <a:t>爱因斯坦既是一名科学家也是一名小提琴家。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、谈一谈一个人的全面发展对自我、对社会有什么意义。</a:t>
            </a:r>
            <a:endParaRPr lang="en-US" altLang="zh-CN" sz="4000" b="1" dirty="0"/>
          </a:p>
          <a:p>
            <a:pPr marL="0" indent="0">
              <a:buNone/>
            </a:pPr>
            <a:endParaRPr lang="en-US" altLang="zh-CN" sz="40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0255" y="82804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、谈一谈一个人的全面发展对自我、对社会有什么意义。</a:t>
            </a:r>
            <a:r>
              <a:rPr lang="en-US" altLang="zh-CN" b="1" dirty="0" smtClean="0"/>
              <a:t>P89</a:t>
            </a:r>
            <a:br>
              <a:rPr lang="en-US" altLang="zh-CN" b="1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247269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rgbClr val="C00000"/>
                </a:solidFill>
              </a:rPr>
              <a:t>        文学、艺术、体育、游戏等活动是美好人生不可缺少的营养，这些活动陶冶情操，开阔视野，启发智力，提高修养，强健体魄，让我们多方面才能得到发展。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endParaRPr lang="zh-CN" altLang="en-US" sz="36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330" y="-516324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（一）文学是人类精神的宝库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235" y="1125410"/>
            <a:ext cx="7979305" cy="4987066"/>
          </a:xfrm>
        </p:spPr>
      </p:pic>
      <p:sp>
        <p:nvSpPr>
          <p:cNvPr id="5" name="文本框 4"/>
          <p:cNvSpPr txBox="1"/>
          <p:nvPr/>
        </p:nvSpPr>
        <p:spPr>
          <a:xfrm>
            <a:off x="653989" y="976184"/>
            <a:ext cx="861774" cy="5881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accent1">
                    <a:lumMod val="75000"/>
                  </a:schemeClr>
                </a:solidFill>
              </a:rPr>
              <a:t>中国古代四大名著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8" y="649078"/>
            <a:ext cx="3141274" cy="3018887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879" y="649076"/>
            <a:ext cx="2099499" cy="3018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22" y="649076"/>
            <a:ext cx="2141635" cy="301888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060" y="648885"/>
            <a:ext cx="3154577" cy="315457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00635" y="4489621"/>
            <a:ext cx="10124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小时候的文学读物，你还记得吗？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西方名著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72" y="2152006"/>
            <a:ext cx="2134486" cy="3029593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963" y="2152004"/>
            <a:ext cx="2726208" cy="30295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676" y="2152005"/>
            <a:ext cx="1996777" cy="30295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830" y="2152005"/>
            <a:ext cx="2093173" cy="3029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1FEB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1FEB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1FEB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/>
  <PresentationFormat>宽屏</PresentationFormat>
  <Paragraphs>75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Arial</vt:lpstr>
      <vt:lpstr>Calibri</vt:lpstr>
      <vt:lpstr>Calibri Light</vt:lpstr>
      <vt:lpstr>Office 主题</vt:lpstr>
      <vt:lpstr>4.2全面发展</vt:lpstr>
      <vt:lpstr>PowerPoint 演示文稿</vt:lpstr>
      <vt:lpstr>思考：</vt:lpstr>
      <vt:lpstr> 思考：</vt:lpstr>
      <vt:lpstr>P87探究园</vt:lpstr>
      <vt:lpstr>3、谈一谈一个人的全面发展对自我、对社会有什么意义。P89 </vt:lpstr>
      <vt:lpstr> （一）文学是人类精神的宝库</vt:lpstr>
      <vt:lpstr>PowerPoint 演示文稿</vt:lpstr>
      <vt:lpstr>西方名著</vt:lpstr>
      <vt:lpstr> （一）文学是人类精神的的宝库</vt:lpstr>
      <vt:lpstr>（二）参加艺术活动作用多。</vt:lpstr>
      <vt:lpstr>PowerPoint 演示文稿</vt:lpstr>
      <vt:lpstr>思考：1、如果没有这些艺术活动，我们的学习生活会变得怎样？ </vt:lpstr>
      <vt:lpstr>（三）体育锻炼少不了。</vt:lpstr>
      <vt:lpstr>PowerPoint 演示文稿</vt:lpstr>
      <vt:lpstr> 1、奥运会的来历 </vt:lpstr>
      <vt:lpstr> 2、奥运五环的含义 </vt:lpstr>
      <vt:lpstr>3、奥运会徽的含义 </vt:lpstr>
      <vt:lpstr>  4、奥运期间火炬为什么熊熊不息 </vt:lpstr>
      <vt:lpstr>          （三）体育锻炼的重要性。</vt:lpstr>
      <vt:lpstr>PowerPoint 演示文稿</vt:lpstr>
      <vt:lpstr>电子益智游戏</vt:lpstr>
      <vt:lpstr>（四）生活需要游戏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/>
  <dcterms:created xsi:type="dcterms:W3CDTF">2016-11-23T09:28:49Z</dcterms:created>
  <dcterms:modified xsi:type="dcterms:W3CDTF">2016-11-23T09:29:05Z</dcterms:modified>
  <cp:category/>
</cp:coreProperties>
</file>