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sldIdLst>
    <p:sldId id="256" r:id="rId2"/>
    <p:sldId id="269" r:id="rId3"/>
    <p:sldId id="257" r:id="rId4"/>
    <p:sldId id="267" r:id="rId5"/>
    <p:sldId id="268" r:id="rId6"/>
    <p:sldId id="261" r:id="rId7"/>
    <p:sldId id="266" r:id="rId8"/>
    <p:sldId id="265" r:id="rId9"/>
    <p:sldId id="264" r:id="rId10"/>
    <p:sldId id="263" r:id="rId11"/>
    <p:sldId id="262" r:id="rId12"/>
    <p:sldId id="270" r:id="rId13"/>
    <p:sldId id="258" r:id="rId14"/>
    <p:sldId id="259" r:id="rId15"/>
    <p:sldId id="260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6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7C3EF-E54D-4DB9-8A9B-E448FAA2F90C}" type="datetimeFigureOut">
              <a:rPr lang="zh-CN" altLang="en-US" smtClean="0"/>
              <a:t>2016/11/23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F79BC-99EC-4B07-9DA0-E81322F2DC9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7C3EF-E54D-4DB9-8A9B-E448FAA2F90C}" type="datetimeFigureOut">
              <a:rPr lang="zh-CN" altLang="en-US" smtClean="0"/>
              <a:t>2016/11/23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F79BC-99EC-4B07-9DA0-E81322F2DC9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7C3EF-E54D-4DB9-8A9B-E448FAA2F90C}" type="datetimeFigureOut">
              <a:rPr lang="zh-CN" altLang="en-US" smtClean="0"/>
              <a:t>2016/11/23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F79BC-99EC-4B07-9DA0-E81322F2DC9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7C3EF-E54D-4DB9-8A9B-E448FAA2F90C}" type="datetimeFigureOut">
              <a:rPr lang="zh-CN" altLang="en-US" smtClean="0"/>
              <a:t>2016/11/23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F79BC-99EC-4B07-9DA0-E81322F2DC9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7C3EF-E54D-4DB9-8A9B-E448FAA2F90C}" type="datetimeFigureOut">
              <a:rPr lang="zh-CN" altLang="en-US" smtClean="0"/>
              <a:t>2016/11/23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F79BC-99EC-4B07-9DA0-E81322F2DC9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7C3EF-E54D-4DB9-8A9B-E448FAA2F90C}" type="datetimeFigureOut">
              <a:rPr lang="zh-CN" altLang="en-US" smtClean="0"/>
              <a:t>2016/11/23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F79BC-99EC-4B07-9DA0-E81322F2DC9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7C3EF-E54D-4DB9-8A9B-E448FAA2F90C}" type="datetimeFigureOut">
              <a:rPr lang="zh-CN" altLang="en-US" smtClean="0"/>
              <a:t>2016/11/23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F79BC-99EC-4B07-9DA0-E81322F2DC9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7C3EF-E54D-4DB9-8A9B-E448FAA2F90C}" type="datetimeFigureOut">
              <a:rPr lang="zh-CN" altLang="en-US" smtClean="0"/>
              <a:t>2016/11/23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F79BC-99EC-4B07-9DA0-E81322F2DC9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7C3EF-E54D-4DB9-8A9B-E448FAA2F90C}" type="datetimeFigureOut">
              <a:rPr lang="zh-CN" altLang="en-US" smtClean="0"/>
              <a:t>2016/11/23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F79BC-99EC-4B07-9DA0-E81322F2DC9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7C3EF-E54D-4DB9-8A9B-E448FAA2F90C}" type="datetimeFigureOut">
              <a:rPr lang="zh-CN" altLang="en-US" smtClean="0"/>
              <a:t>2016/11/23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F79BC-99EC-4B07-9DA0-E81322F2DC9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7C3EF-E54D-4DB9-8A9B-E448FAA2F90C}" type="datetimeFigureOut">
              <a:rPr lang="zh-CN" altLang="en-US" smtClean="0"/>
              <a:t>2016/11/23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F79BC-99EC-4B07-9DA0-E81322F2DC9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27C3EF-E54D-4DB9-8A9B-E448FAA2F90C}" type="datetimeFigureOut">
              <a:rPr lang="zh-CN" altLang="en-US" smtClean="0"/>
              <a:t>2016/11/23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8F79BC-99EC-4B07-9DA0-E81322F2DC9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aidu.com/s?wd=%E5%BB%B6%E5%AE%89%E5%87%A4%E5%87%B0%E5%B1%B1&amp;tn=44039180_cpr&amp;fenlei=mv6quAkxTZn0IZRqIHckPjm4nH00T1YdujDdmycsnjwBuA79mH9-0ZwV5Hcvrjm3rH6sPfKWUMw85HfYnjn4nH6sgvPsT6KdThsqpZwYTjCEQLGCpyw9Uz4Bmy-bIi4WUvYETgN-TLwGUv3ErH6zrjmkP1m4rH0LPHn3PjR4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9600" dirty="0" smtClean="0"/>
              <a:t>全面发展</a:t>
            </a:r>
            <a:endParaRPr lang="zh-CN" altLang="en-US" sz="96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主题词：全面发展  丰富人生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64757" y="0"/>
            <a:ext cx="11189043" cy="685799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altLang="zh-CN" dirty="0" smtClean="0"/>
              <a:t>      1</a:t>
            </a:r>
            <a:r>
              <a:rPr lang="zh-CN" altLang="en-US" dirty="0"/>
              <a:t>岁那年，一场疾病让她成了盲人。父母抱着襁褓中的她泪流满面，绝望地哀叹：“可怜的孩子，她这一生可怎么过呀</a:t>
            </a:r>
            <a:r>
              <a:rPr lang="en-US" altLang="zh-CN" dirty="0"/>
              <a:t>!”</a:t>
            </a:r>
            <a:r>
              <a:rPr lang="zh-CN" altLang="en-US" dirty="0"/>
              <a:t>双目失明的人，内心总是特别敏感，当她渐渐长大，意识到自己与常人不一样后，开始大哭大闹。哭闹声令父母心碎。</a:t>
            </a:r>
          </a:p>
          <a:p>
            <a:pPr marL="0" indent="0">
              <a:buNone/>
            </a:pPr>
            <a:r>
              <a:rPr lang="zh-CN" altLang="en-US" dirty="0"/>
              <a:t>　</a:t>
            </a:r>
            <a:r>
              <a:rPr lang="zh-CN" altLang="en-US" dirty="0" smtClean="0"/>
              <a:t>亲人们</a:t>
            </a:r>
            <a:r>
              <a:rPr lang="zh-CN" altLang="en-US" dirty="0"/>
              <a:t>以百般的宠爱来弥补对她的亏欠。她任性、孤僻、郁郁寡欢，对家人的依赖与日俱增。</a:t>
            </a:r>
          </a:p>
          <a:p>
            <a:pPr marL="0" indent="0">
              <a:buNone/>
            </a:pPr>
            <a:r>
              <a:rPr lang="zh-CN" altLang="en-US" dirty="0"/>
              <a:t>　</a:t>
            </a:r>
            <a:r>
              <a:rPr lang="en-US" altLang="zh-CN" dirty="0" smtClean="0"/>
              <a:t>6</a:t>
            </a:r>
            <a:r>
              <a:rPr lang="zh-CN" altLang="en-US" dirty="0"/>
              <a:t>岁的一天，外婆拉着她到外面玩，因为很小的事情，她变得极不开心，又撒起泼来，无理取闹。</a:t>
            </a:r>
          </a:p>
          <a:p>
            <a:pPr marL="0" indent="0">
              <a:buNone/>
            </a:pPr>
            <a:r>
              <a:rPr lang="zh-CN" altLang="en-US" dirty="0"/>
              <a:t>　</a:t>
            </a:r>
            <a:r>
              <a:rPr lang="zh-CN" altLang="en-US" dirty="0" smtClean="0"/>
              <a:t>年迈</a:t>
            </a:r>
            <a:r>
              <a:rPr lang="zh-CN" altLang="en-US" dirty="0"/>
              <a:t>的外婆叹气说：“孩子，你总是这样，将来会害人的。”</a:t>
            </a:r>
          </a:p>
          <a:p>
            <a:pPr marL="0" indent="0">
              <a:buNone/>
            </a:pPr>
            <a:r>
              <a:rPr lang="zh-CN" altLang="en-US" dirty="0" smtClean="0"/>
              <a:t> “</a:t>
            </a:r>
            <a:r>
              <a:rPr lang="zh-CN" altLang="en-US" dirty="0"/>
              <a:t>什么叫会害人</a:t>
            </a:r>
            <a:r>
              <a:rPr lang="en-US" altLang="zh-CN" dirty="0"/>
              <a:t>?”</a:t>
            </a:r>
          </a:p>
          <a:p>
            <a:pPr marL="0" indent="0">
              <a:buNone/>
            </a:pPr>
            <a:r>
              <a:rPr lang="zh-CN" altLang="en-US" dirty="0"/>
              <a:t>　</a:t>
            </a:r>
            <a:r>
              <a:rPr lang="zh-CN" altLang="en-US" dirty="0" smtClean="0"/>
              <a:t>“</a:t>
            </a:r>
            <a:r>
              <a:rPr lang="zh-CN" altLang="en-US" dirty="0"/>
              <a:t>就是拖累人，成为别人的累赘</a:t>
            </a:r>
            <a:r>
              <a:rPr lang="en-US" altLang="zh-CN" dirty="0"/>
              <a:t>!”</a:t>
            </a:r>
            <a:r>
              <a:rPr lang="zh-CN" altLang="en-US" dirty="0"/>
              <a:t>这句话，深深地刺痛了她的心，也激起了她强烈的逆反心理，</a:t>
            </a:r>
          </a:p>
          <a:p>
            <a:pPr marL="0" indent="0">
              <a:buNone/>
            </a:pPr>
            <a:r>
              <a:rPr lang="zh-CN" altLang="en-US" dirty="0"/>
              <a:t>　</a:t>
            </a:r>
            <a:r>
              <a:rPr lang="zh-CN" altLang="en-US" dirty="0" smtClean="0"/>
              <a:t>“</a:t>
            </a:r>
            <a:r>
              <a:rPr lang="zh-CN" altLang="en-US" dirty="0"/>
              <a:t>我才不会害人。我眼睛看不见，但我有双手</a:t>
            </a:r>
            <a:r>
              <a:rPr lang="zh-CN" altLang="en-US" dirty="0" smtClean="0"/>
              <a:t>，有大脑，</a:t>
            </a:r>
            <a:r>
              <a:rPr lang="zh-CN" altLang="en-US" dirty="0"/>
              <a:t>有耳朵，决不会成为别人的累赘，我要做一个有用的人。”她气愤地回答。</a:t>
            </a:r>
          </a:p>
          <a:p>
            <a:pPr marL="0" indent="0">
              <a:buNone/>
            </a:pPr>
            <a:r>
              <a:rPr lang="zh-CN" altLang="en-US" dirty="0"/>
              <a:t>　</a:t>
            </a:r>
            <a:r>
              <a:rPr lang="zh-CN" altLang="en-US" dirty="0" smtClean="0"/>
              <a:t>正是</a:t>
            </a:r>
            <a:r>
              <a:rPr lang="zh-CN" altLang="en-US" dirty="0"/>
              <a:t>外婆的无心之语，改变了她的人生态度，她开始寻找自己人生的价值</a:t>
            </a:r>
            <a:r>
              <a:rPr lang="zh-CN" altLang="en-US" dirty="0" smtClean="0"/>
              <a:t>。</a:t>
            </a:r>
            <a:r>
              <a:rPr lang="zh-CN" altLang="en-US" dirty="0"/>
              <a:t>　　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83741" y="74141"/>
            <a:ext cx="10628870" cy="6227805"/>
          </a:xfrm>
          <a:blipFill>
            <a:blip r:embed="rId2"/>
            <a:stretch>
              <a:fillRect/>
            </a:stretch>
          </a:blip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en-US" dirty="0" smtClean="0"/>
              <a:t>         一个偶然的机会，她发现自己的短跑竟然不输给正常女孩，于是萌发了第一个梦想：跑进国际赛场。</a:t>
            </a:r>
            <a:r>
              <a:rPr lang="en-US" altLang="zh-CN" dirty="0" smtClean="0"/>
              <a:t>14</a:t>
            </a:r>
            <a:r>
              <a:rPr lang="zh-CN" altLang="en-US" dirty="0" smtClean="0"/>
              <a:t>岁那年，她进入盲校读书，也开始了正规的体育训练。教练对她的要求非常严格，每天都要她在规定的时间内绕着运动场跑</a:t>
            </a:r>
            <a:r>
              <a:rPr lang="en-US" altLang="zh-CN" dirty="0" smtClean="0"/>
              <a:t>8</a:t>
            </a:r>
            <a:r>
              <a:rPr lang="zh-CN" altLang="en-US" dirty="0" smtClean="0"/>
              <a:t>圈，如果哪一爵超时则从头再跑。</a:t>
            </a:r>
            <a:r>
              <a:rPr lang="en-US" altLang="zh-CN" dirty="0" smtClean="0"/>
              <a:t>9</a:t>
            </a:r>
            <a:r>
              <a:rPr lang="zh-CN" altLang="en-US" dirty="0" smtClean="0"/>
              <a:t>月的天气，溽湿闷热，当她跑完第</a:t>
            </a:r>
            <a:r>
              <a:rPr lang="en-US" altLang="zh-CN" dirty="0" smtClean="0"/>
              <a:t>3</a:t>
            </a:r>
            <a:r>
              <a:rPr lang="zh-CN" altLang="en-US" dirty="0" smtClean="0"/>
              <a:t>圈后，整个人晃晃悠悠的，感觉要虚脱了。此时，她的耳畔突然响起外婆的那句话：“你将来会害人的。”</a:t>
            </a:r>
          </a:p>
          <a:p>
            <a:pPr marL="0" indent="0">
              <a:buNone/>
            </a:pPr>
            <a:r>
              <a:rPr lang="zh-CN" altLang="en-US" dirty="0" smtClean="0"/>
              <a:t>　　“我不能害人，我要成功，我必须付出比别人多十倍百倍的努力</a:t>
            </a:r>
            <a:r>
              <a:rPr lang="en-US" altLang="zh-CN" dirty="0" smtClean="0"/>
              <a:t>!”</a:t>
            </a:r>
            <a:r>
              <a:rPr lang="zh-CN" altLang="en-US" dirty="0" smtClean="0"/>
              <a:t>一个强烈的信念支撑着她顽强地跑下去，她咬紧牙关，继续迈动步伐。熬过最艰难的岁月后，她也炼成了钢，一路跑进亚洲残疾人运动会。亚运赛场上，她威风八面，锐不可当，连连摘金夺银。当国歌响起时，站在奖台上的她聆听观众如潮的掌声，心里暗暗自语：我不比任何人差。</a:t>
            </a:r>
          </a:p>
          <a:p>
            <a:pPr marL="0" indent="0">
              <a:buNone/>
            </a:pPr>
            <a:r>
              <a:rPr lang="zh-CN" altLang="en-US" dirty="0"/>
              <a:t> </a:t>
            </a:r>
            <a:r>
              <a:rPr lang="zh-CN" altLang="en-US" dirty="0" smtClean="0"/>
              <a:t>        她</a:t>
            </a:r>
            <a:r>
              <a:rPr lang="zh-CN" altLang="en-US" dirty="0"/>
              <a:t>叫吴晶，江苏泰兴的一个普通女孩，目前正就读于瑞典斯德哥尔摩大学，并幸运地当选为瑞典盲人协会董事。面对记者的采访，吴晶说出了一句令人震惊的话：“感谢上天让我成为盲人，催我奋进，让我能够心无旁骛、坚韧不拔地做事情，顽强地‘做自己’。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3000" r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72297" y="1290166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400" dirty="0" smtClean="0"/>
              <a:t>     阅读</a:t>
            </a:r>
            <a:r>
              <a:rPr lang="zh-CN" altLang="en-US" sz="4400" dirty="0"/>
              <a:t>完这两</a:t>
            </a:r>
            <a:r>
              <a:rPr lang="zh-CN" altLang="en-US" sz="4400" dirty="0" smtClean="0"/>
              <a:t>人的经历，你</a:t>
            </a:r>
            <a:r>
              <a:rPr lang="zh-CN" altLang="en-US" sz="4400" dirty="0"/>
              <a:t>明白了</a:t>
            </a:r>
            <a:r>
              <a:rPr lang="zh-CN" altLang="en-US" sz="4400" dirty="0" smtClean="0"/>
              <a:t>什么？</a:t>
            </a:r>
            <a:endParaRPr lang="en-US" altLang="zh-CN" sz="4400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</a:t>
            </a:r>
            <a:r>
              <a:rPr lang="zh-CN" altLang="en-US" sz="3600" dirty="0" smtClean="0">
                <a:solidFill>
                  <a:srgbClr val="C00000"/>
                </a:solidFill>
              </a:rPr>
              <a:t>每个人的身上都有潜在的能力，等待我们自己去开发。人身上潜藏的能力，如同一个巨大的宝藏，需要挖掘，才能收获。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2297" y="4489622"/>
            <a:ext cx="1040644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B0F0"/>
                </a:solidFill>
              </a:rPr>
              <a:t>         有的人说只有那些残疾人才有开发潜能的机会和条件，常人没有开发潜能的机会和需要。</a:t>
            </a:r>
            <a:endParaRPr lang="zh-CN" altLang="en-US" sz="36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4000" b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P88                 </a:t>
            </a:r>
            <a:r>
              <a:rPr lang="zh-CN" altLang="en-US" dirty="0" smtClean="0"/>
              <a:t>开发自己的潜能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         你觉得自己有哪些潜能需要开发？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zh-CN" altLang="en-US" dirty="0" smtClean="0"/>
              <a:t>视频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既然如此，我们可以</a:t>
            </a:r>
            <a:r>
              <a:rPr lang="zh-CN" altLang="en-US" dirty="0"/>
              <a:t>怎样</a:t>
            </a:r>
            <a:r>
              <a:rPr lang="zh-CN" altLang="en-US" dirty="0" smtClean="0"/>
              <a:t>开发自身潜能？</a:t>
            </a:r>
            <a:r>
              <a:rPr lang="en-US" altLang="zh-CN" dirty="0" smtClean="0"/>
              <a:t>P91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000" dirty="0" smtClean="0">
                <a:solidFill>
                  <a:srgbClr val="00B0F0"/>
                </a:solidFill>
              </a:rPr>
              <a:t>①努力获取知识</a:t>
            </a:r>
            <a:endParaRPr lang="en-US" altLang="zh-CN" sz="4000" dirty="0" smtClean="0">
              <a:solidFill>
                <a:srgbClr val="00B0F0"/>
              </a:solidFill>
            </a:endParaRPr>
          </a:p>
          <a:p>
            <a:r>
              <a:rPr lang="zh-CN" altLang="en-US" sz="4000" dirty="0" smtClean="0">
                <a:solidFill>
                  <a:srgbClr val="00B0F0"/>
                </a:solidFill>
              </a:rPr>
              <a:t>②独立思考</a:t>
            </a:r>
            <a:endParaRPr lang="en-US" altLang="zh-CN" sz="4000" dirty="0" smtClean="0">
              <a:solidFill>
                <a:srgbClr val="00B0F0"/>
              </a:solidFill>
            </a:endParaRPr>
          </a:p>
          <a:p>
            <a:r>
              <a:rPr lang="zh-CN" altLang="en-US" sz="4000" dirty="0" smtClean="0">
                <a:solidFill>
                  <a:srgbClr val="00B0F0"/>
                </a:solidFill>
              </a:rPr>
              <a:t>③制定阶段性目标</a:t>
            </a:r>
            <a:endParaRPr lang="en-US" altLang="zh-CN" sz="4000" dirty="0" smtClean="0">
              <a:solidFill>
                <a:srgbClr val="00B0F0"/>
              </a:solidFill>
            </a:endParaRPr>
          </a:p>
          <a:p>
            <a:r>
              <a:rPr lang="zh-CN" altLang="en-US" sz="4000" dirty="0" smtClean="0">
                <a:solidFill>
                  <a:srgbClr val="00B0F0"/>
                </a:solidFill>
              </a:rPr>
              <a:t>④敢于尝试</a:t>
            </a:r>
            <a:endParaRPr lang="zh-CN" altLang="en-US" sz="40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872508" y="1738896"/>
            <a:ext cx="957810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9600" b="1" cap="none" spc="0" dirty="0" smtClean="0">
                <a:ln w="12700">
                  <a:solidFill>
                    <a:schemeClr val="accent5"/>
                  </a:solidFill>
                  <a:prstDash val="solid"/>
                </a:ln>
                <a:solidFill>
                  <a:srgbClr val="FFC000"/>
                </a:solidFill>
                <a:effectLst/>
              </a:rPr>
              <a:t>谢谢</a:t>
            </a:r>
            <a:r>
              <a:rPr lang="zh-CN" altLang="en-US" sz="9600" b="1" dirty="0">
                <a:ln w="12700">
                  <a:solidFill>
                    <a:schemeClr val="accent5"/>
                  </a:solidFill>
                  <a:prstDash val="solid"/>
                </a:ln>
                <a:solidFill>
                  <a:srgbClr val="FFC000"/>
                </a:solidFill>
              </a:rPr>
              <a:t>！</a:t>
            </a:r>
            <a:endParaRPr lang="zh-CN" altLang="en-US" sz="9600" b="1" cap="none" spc="0" dirty="0">
              <a:ln w="12700">
                <a:solidFill>
                  <a:schemeClr val="accent5"/>
                </a:solidFill>
                <a:prstDash val="solid"/>
              </a:ln>
              <a:solidFill>
                <a:srgbClr val="FFC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7291" y="1095953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zh-CN" altLang="en-US" sz="4000" b="1" dirty="0" smtClean="0"/>
              <a:t>      卫生</a:t>
            </a:r>
            <a:r>
              <a:rPr lang="zh-CN" altLang="en-US" sz="4000" b="1" dirty="0"/>
              <a:t>委员要小明打扫卫生，小明说</a:t>
            </a:r>
            <a:r>
              <a:rPr lang="en-US" altLang="zh-CN" sz="4000" b="1" dirty="0"/>
              <a:t>:</a:t>
            </a:r>
            <a:r>
              <a:rPr lang="zh-CN" altLang="en-US" sz="4000" b="1" dirty="0"/>
              <a:t>我是来读书的，不是来扫地的</a:t>
            </a:r>
            <a:r>
              <a:rPr lang="zh-CN" altLang="en-US" sz="4000" b="1" dirty="0" smtClean="0"/>
              <a:t>。</a:t>
            </a:r>
            <a:endParaRPr lang="en-US" altLang="zh-CN" sz="4000" b="1" dirty="0" smtClean="0"/>
          </a:p>
          <a:p>
            <a:pPr marL="0" indent="0">
              <a:buNone/>
            </a:pPr>
            <a:r>
              <a:rPr lang="en-US" altLang="zh-CN" b="1" dirty="0"/>
              <a:t> </a:t>
            </a:r>
            <a:r>
              <a:rPr lang="en-US" altLang="zh-CN" b="1" dirty="0" smtClean="0"/>
              <a:t> </a:t>
            </a:r>
          </a:p>
          <a:p>
            <a:pPr marL="0" indent="0">
              <a:buNone/>
            </a:pPr>
            <a:r>
              <a:rPr lang="zh-CN" altLang="en-US" b="1" dirty="0" smtClean="0">
                <a:solidFill>
                  <a:srgbClr val="FF0000"/>
                </a:solidFill>
              </a:rPr>
              <a:t>问：</a:t>
            </a:r>
            <a:r>
              <a:rPr lang="zh-CN" altLang="en-US" dirty="0" smtClean="0"/>
              <a:t>你是否也有过类似经历或想法？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  </a:t>
            </a:r>
            <a:r>
              <a:rPr lang="zh-CN" altLang="en-US" dirty="0" smtClean="0"/>
              <a:t>我们应该怎么帮小明转变想法？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   </a:t>
            </a:r>
            <a:endParaRPr lang="zh-CN" altLang="en-US" dirty="0"/>
          </a:p>
          <a:p>
            <a:pPr marL="0" indent="0">
              <a:buNone/>
            </a:pP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4033500" y="106059"/>
            <a:ext cx="3663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</a:rPr>
              <a:t>观点大家谈</a:t>
            </a:r>
            <a:endParaRPr lang="zh-CN" altLang="en-US" sz="5400" b="1" cap="none" spc="0" dirty="0">
              <a:ln w="12700">
                <a:solidFill>
                  <a:schemeClr val="accent5"/>
                </a:solidFill>
                <a:prstDash val="solid"/>
              </a:ln>
              <a:pattFill prst="ltDnDiag">
                <a:fgClr>
                  <a:schemeClr val="accent5">
                    <a:lumMod val="60000"/>
                    <a:lumOff val="40000"/>
                  </a:schemeClr>
                </a:fgClr>
                <a:bgClr>
                  <a:schemeClr val="bg1"/>
                </a:bgClr>
              </a:patt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341259"/>
            <a:ext cx="11607114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8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二、爱劳动，身心健康</a:t>
            </a:r>
            <a:endParaRPr lang="zh-CN" altLang="en-US" sz="8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0" lang="zh-CN" altLang="zh-CN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毛泽东教岸英扫厕所</a:t>
            </a:r>
            <a:endParaRPr lang="zh-CN" altLang="en-US" dirty="0"/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1828800" y="1506023"/>
            <a:ext cx="9275805" cy="419085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63480" rIns="0" bIns="6348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+mn-ea"/>
              </a:rPr>
              <a:t>1937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+mn-ea"/>
              </a:rPr>
              <a:t>年，毛泽东同志带着儿子岸英在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3F88BF"/>
                </a:solidFill>
                <a:effectLst/>
                <a:latin typeface="+mn-ea"/>
                <a:hlinkClick r:id="rId3"/>
              </a:rPr>
              <a:t>延安凤凰山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+mn-ea"/>
              </a:rPr>
              <a:t>某地居住。当时岸英只有十四五岁。 在毛泽东住的院外有个小厕所。这里以前一直由警卫班的同志打扫，可是一连很多天厕所总是在战士们去之前就被打扫干净了。战士们心中很是纳闷儿。 一个大雪过后的清晨，战士们很早就起来扫雪。当警卫班长准备去扫厕所附近的积雪时，发现厕所外的积雪早被打扫完了。“是谁打扫的呢？”大家估摸着，一时却猜不出来。忽然，班长听厕所里有人说话：“你到炉灶里掏些灰，用筐子挑来，往厕所里撒一撒。”多么熟悉的声音啊，班长立刻就听出了这是毛泽东同志和小岸英的对话。 原来，毛泽东同志为了培养岸英从小爱劳动的好习惯，特意和岸英一起来打扫厕所。从这以后，警卫战士们经常可以看到一个小男孩打扫厕所，很少间断过。</a:t>
            </a:r>
            <a:r>
              <a:rPr kumimoji="0" 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n-ea"/>
              </a:rPr>
              <a:t>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680210" y="5857240"/>
            <a:ext cx="6243320" cy="103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>
                <a:solidFill>
                  <a:srgbClr val="FF0000"/>
                </a:solidFill>
              </a:rPr>
              <a:t>你在家里是否做家务？</a:t>
            </a:r>
            <a:endParaRPr lang="en-US" altLang="zh-CN" sz="4400" dirty="0" smtClean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73443" y="1213622"/>
            <a:ext cx="10515600" cy="1974421"/>
          </a:xfrm>
        </p:spPr>
        <p:txBody>
          <a:bodyPr>
            <a:normAutofit/>
          </a:bodyPr>
          <a:lstStyle/>
          <a:p>
            <a:r>
              <a:rPr lang="zh-CN" altLang="en-US" dirty="0" smtClean="0"/>
              <a:t>      </a:t>
            </a:r>
            <a:r>
              <a:rPr lang="zh-CN" altLang="en-US" sz="3200" b="1" dirty="0" smtClean="0"/>
              <a:t>一些同学认为，普通的体力劳动没什么了不起的，甚至认为只有没本事的人才去劳动，有了钱就可以雇人干活。</a:t>
            </a:r>
            <a:endParaRPr lang="zh-CN" altLang="en-US" sz="3200" b="1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9060" y="3991511"/>
            <a:ext cx="2886075" cy="2095500"/>
          </a:xfrm>
        </p:spPr>
      </p:pic>
      <p:sp>
        <p:nvSpPr>
          <p:cNvPr id="5" name="文本框 4"/>
          <p:cNvSpPr txBox="1"/>
          <p:nvPr/>
        </p:nvSpPr>
        <p:spPr>
          <a:xfrm>
            <a:off x="829961" y="410154"/>
            <a:ext cx="32642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00B0F0"/>
                </a:solidFill>
              </a:rPr>
              <a:t>我的感悟</a:t>
            </a:r>
            <a:endParaRPr lang="zh-CN" altLang="en-US" sz="5400" dirty="0">
              <a:solidFill>
                <a:srgbClr val="00B0F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9961" y="3690551"/>
            <a:ext cx="929434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C00000"/>
                </a:solidFill>
              </a:rPr>
              <a:t>请讨论</a:t>
            </a:r>
            <a:r>
              <a:rPr lang="zh-CN" altLang="en-US" sz="2400" dirty="0" smtClean="0">
                <a:solidFill>
                  <a:srgbClr val="C00000"/>
                </a:solidFill>
              </a:rPr>
              <a:t>：</a:t>
            </a:r>
            <a:endParaRPr lang="en-US" altLang="zh-CN" sz="2400" dirty="0" smtClean="0">
              <a:solidFill>
                <a:srgbClr val="C00000"/>
              </a:solidFill>
            </a:endParaRPr>
          </a:p>
          <a:p>
            <a:r>
              <a:rPr lang="en-US" altLang="zh-CN" sz="2400" dirty="0"/>
              <a:t> </a:t>
            </a:r>
            <a:r>
              <a:rPr lang="en-US" altLang="zh-CN" sz="2400" dirty="0" smtClean="0"/>
              <a:t>         </a:t>
            </a:r>
          </a:p>
          <a:p>
            <a:r>
              <a:rPr lang="en-US" altLang="zh-CN" sz="2400" dirty="0"/>
              <a:t> </a:t>
            </a:r>
            <a:r>
              <a:rPr lang="en-US" altLang="zh-CN" sz="2400" dirty="0" smtClean="0"/>
              <a:t>             </a:t>
            </a:r>
            <a:r>
              <a:rPr lang="zh-CN" altLang="en-US" sz="3200" dirty="0" smtClean="0"/>
              <a:t>事实真的是这样吗？劳动有什么意义？</a:t>
            </a:r>
            <a:endParaRPr lang="en-US" altLang="zh-CN" sz="3200" dirty="0" smtClean="0"/>
          </a:p>
          <a:p>
            <a:r>
              <a:rPr lang="en-US" altLang="zh-CN" sz="3200" dirty="0"/>
              <a:t> </a:t>
            </a:r>
            <a:r>
              <a:rPr lang="en-US" altLang="zh-CN" sz="3200" dirty="0" smtClean="0"/>
              <a:t>  </a:t>
            </a:r>
          </a:p>
          <a:p>
            <a:r>
              <a:rPr lang="en-US" altLang="zh-CN" sz="2400" dirty="0"/>
              <a:t> </a:t>
            </a:r>
            <a:r>
              <a:rPr lang="en-US" altLang="zh-CN" sz="2400" dirty="0" smtClean="0"/>
              <a:t>       </a:t>
            </a:r>
          </a:p>
          <a:p>
            <a:r>
              <a:rPr lang="en-US" altLang="zh-CN" sz="2400" dirty="0"/>
              <a:t> </a:t>
            </a:r>
            <a:r>
              <a:rPr lang="en-US" altLang="zh-CN" sz="2400" dirty="0" smtClean="0"/>
              <a:t>     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4000" r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dirty="0" smtClean="0">
                <a:solidFill>
                  <a:srgbClr val="92D050"/>
                </a:solidFill>
              </a:rPr>
              <a:t>劳动的意义</a:t>
            </a:r>
            <a:endParaRPr lang="zh-CN" altLang="en-US" b="1" dirty="0">
              <a:solidFill>
                <a:srgbClr val="92D05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① 劳动是最重要的体验性学习，缺乏劳动体验，人的最基本的生存技能将会退化。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②热爱劳动，参加劳动，我们磨炼了意志，培育了美德。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      a</a:t>
            </a:r>
            <a:r>
              <a:rPr lang="zh-CN" altLang="en-US" dirty="0" smtClean="0"/>
              <a:t>、家务劳动  </a:t>
            </a:r>
            <a:r>
              <a:rPr lang="en-US" altLang="zh-CN" dirty="0" smtClean="0"/>
              <a:t>b</a:t>
            </a:r>
            <a:r>
              <a:rPr lang="zh-CN" altLang="en-US" dirty="0" smtClean="0"/>
              <a:t>、 学校劳动  </a:t>
            </a:r>
            <a:r>
              <a:rPr lang="en-US" altLang="zh-CN" dirty="0" smtClean="0"/>
              <a:t>c</a:t>
            </a:r>
            <a:r>
              <a:rPr lang="zh-CN" altLang="en-US" dirty="0" smtClean="0"/>
              <a:t>、社会公益劳动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③参加劳动，付出体力和汗水，让我们感受劳动的艰辛。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④参加劳动，使我们每个人的权利与义务。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>
                <a:solidFill>
                  <a:srgbClr val="C00000"/>
                </a:solidFill>
              </a:rPr>
              <a:t>⑤参加劳动，养成劳动的习惯，培养劳动的技能，使自己成为身心健全的人。</a:t>
            </a:r>
            <a:endParaRPr lang="zh-CN" altLang="en-US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9000" b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771182"/>
            <a:ext cx="12051957" cy="4649316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CN" altLang="en-US" sz="5400" dirty="0" smtClean="0"/>
              <a:t>       完善的新人应该是在劳动之中和为</a:t>
            </a:r>
            <a:endParaRPr lang="en-US" altLang="zh-CN" sz="5400" dirty="0" smtClean="0"/>
          </a:p>
          <a:p>
            <a:pPr marL="0" indent="0">
              <a:buNone/>
            </a:pPr>
            <a:r>
              <a:rPr lang="zh-CN" altLang="en-US" sz="5400" dirty="0" smtClean="0"/>
              <a:t>了劳动而培养起来的。</a:t>
            </a:r>
            <a:endParaRPr lang="en-US" altLang="zh-CN" sz="5400" dirty="0" smtClean="0"/>
          </a:p>
          <a:p>
            <a:pPr marL="0" indent="0">
              <a:buNone/>
            </a:pPr>
            <a:r>
              <a:rPr lang="en-US" altLang="zh-CN" dirty="0">
                <a:solidFill>
                  <a:srgbClr val="92D050"/>
                </a:solidFill>
              </a:rPr>
              <a:t> </a:t>
            </a:r>
            <a:r>
              <a:rPr lang="en-US" altLang="zh-CN" dirty="0" smtClean="0">
                <a:solidFill>
                  <a:srgbClr val="92D050"/>
                </a:solidFill>
              </a:rPr>
              <a:t>                                                                               </a:t>
            </a:r>
            <a:r>
              <a:rPr lang="en-US" altLang="zh-CN" sz="5400" dirty="0" smtClean="0">
                <a:solidFill>
                  <a:srgbClr val="92D050"/>
                </a:solidFill>
              </a:rPr>
              <a:t>——</a:t>
            </a:r>
            <a:r>
              <a:rPr lang="zh-CN" altLang="en-US" sz="5400" dirty="0" smtClean="0">
                <a:solidFill>
                  <a:srgbClr val="92D050"/>
                </a:solidFill>
              </a:rPr>
              <a:t>罗伯特</a:t>
            </a:r>
            <a:r>
              <a:rPr lang="en-US" altLang="zh-CN" sz="5400" dirty="0" smtClean="0">
                <a:solidFill>
                  <a:srgbClr val="92D050"/>
                </a:solidFill>
              </a:rPr>
              <a:t>•</a:t>
            </a:r>
            <a:r>
              <a:rPr lang="zh-CN" altLang="en-US" sz="5400" dirty="0" smtClean="0">
                <a:solidFill>
                  <a:srgbClr val="92D050"/>
                </a:solidFill>
              </a:rPr>
              <a:t>欧文</a:t>
            </a:r>
            <a:endParaRPr lang="en-US" altLang="zh-CN" sz="5400" dirty="0" smtClean="0">
              <a:solidFill>
                <a:srgbClr val="92D050"/>
              </a:solidFill>
            </a:endParaRPr>
          </a:p>
          <a:p>
            <a:pPr marL="0" indent="0">
              <a:buNone/>
            </a:pPr>
            <a:r>
              <a:rPr lang="zh-CN" altLang="en-US" sz="5400" dirty="0" smtClean="0"/>
              <a:t>       真正的人，是具有和谐的、多方面精神生活的人。</a:t>
            </a:r>
            <a:endParaRPr lang="en-US" altLang="zh-CN" sz="5400" dirty="0" smtClean="0"/>
          </a:p>
          <a:p>
            <a:pPr marL="0" indent="0">
              <a:buNone/>
            </a:pPr>
            <a:r>
              <a:rPr lang="en-US" altLang="zh-CN" sz="5400" dirty="0" smtClean="0"/>
              <a:t>                                          </a:t>
            </a:r>
            <a:r>
              <a:rPr lang="en-US" altLang="zh-CN" sz="5400" dirty="0" smtClean="0">
                <a:solidFill>
                  <a:srgbClr val="92D050"/>
                </a:solidFill>
              </a:rPr>
              <a:t>——  </a:t>
            </a:r>
            <a:r>
              <a:rPr lang="zh-CN" altLang="en-US" sz="5400" dirty="0" smtClean="0">
                <a:solidFill>
                  <a:srgbClr val="92D050"/>
                </a:solidFill>
              </a:rPr>
              <a:t>苏霍姆林斯基</a:t>
            </a:r>
            <a:r>
              <a:rPr lang="en-US" altLang="zh-CN" sz="5400" dirty="0" smtClean="0">
                <a:solidFill>
                  <a:srgbClr val="92D050"/>
                </a:solidFill>
              </a:rPr>
              <a:t> </a:t>
            </a:r>
          </a:p>
          <a:p>
            <a:pPr marL="0" indent="0">
              <a:buNone/>
            </a:pPr>
            <a:endParaRPr lang="en-US" altLang="zh-CN" sz="6000" dirty="0" smtClean="0"/>
          </a:p>
          <a:p>
            <a:pPr marL="0" indent="0">
              <a:buNone/>
            </a:pPr>
            <a:endParaRPr lang="zh-CN" altLang="en-US" sz="5400" dirty="0">
              <a:solidFill>
                <a:srgbClr val="92D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44843" y="387178"/>
            <a:ext cx="11434119" cy="5931244"/>
          </a:xfrm>
          <a:blipFill>
            <a:blip r:embed="rId2"/>
            <a:stretch>
              <a:fillRect/>
            </a:stretch>
          </a:blipFill>
        </p:spPr>
        <p:txBody>
          <a:bodyPr/>
          <a:lstStyle/>
          <a:p>
            <a:pPr marL="0" indent="0">
              <a:buNone/>
            </a:pPr>
            <a:r>
              <a:rPr lang="en-US" altLang="zh-CN" sz="4000" dirty="0" smtClean="0"/>
              <a:t>     </a:t>
            </a:r>
            <a:r>
              <a:rPr lang="en-US" altLang="zh-CN" dirty="0" smtClean="0"/>
              <a:t>      </a:t>
            </a:r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dirty="0" smtClean="0"/>
              <a:t>      </a:t>
            </a:r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dirty="0" smtClean="0"/>
              <a:t>               </a:t>
            </a:r>
            <a:r>
              <a:rPr lang="zh-CN" altLang="en-US" sz="4400" dirty="0" smtClean="0"/>
              <a:t>苏联作家高尔基说：“</a:t>
            </a:r>
            <a:r>
              <a:rPr lang="en-US" altLang="zh-CN" sz="4400" dirty="0" smtClean="0"/>
              <a:t> </a:t>
            </a:r>
            <a:r>
              <a:rPr lang="zh-CN" altLang="en-US" sz="4400" dirty="0" smtClean="0"/>
              <a:t>在重视劳动和尊重劳动者的基础上，我们有可能来创造自己的新的道德。”谈谈你对这句话的理解。</a:t>
            </a:r>
            <a:endParaRPr lang="zh-CN" altLang="en-US" sz="4400" dirty="0"/>
          </a:p>
        </p:txBody>
      </p:sp>
      <p:sp>
        <p:nvSpPr>
          <p:cNvPr id="4" name="矩形 3"/>
          <p:cNvSpPr/>
          <p:nvPr/>
        </p:nvSpPr>
        <p:spPr>
          <a:xfrm>
            <a:off x="3381096" y="4614903"/>
            <a:ext cx="4358887" cy="923330"/>
          </a:xfrm>
          <a:prstGeom prst="rect">
            <a:avLst/>
          </a:prstGeom>
          <a:ln>
            <a:prstDash val="lgDashDotDot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开发自身潜能</a:t>
            </a:r>
            <a:endParaRPr lang="zh-CN" altLang="en-US" sz="54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1277" y="247135"/>
            <a:ext cx="11032524" cy="6384324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zh-CN" altLang="en-US" dirty="0" smtClean="0"/>
              <a:t>          有</a:t>
            </a:r>
            <a:r>
              <a:rPr lang="zh-CN" altLang="en-US" dirty="0"/>
              <a:t>一个年轻人自小父母离异，在母亲含辛茹苦的抚养下长大。</a:t>
            </a:r>
          </a:p>
          <a:p>
            <a:pPr marL="0" indent="0">
              <a:buNone/>
            </a:pPr>
            <a:r>
              <a:rPr lang="zh-CN" altLang="en-US" dirty="0"/>
              <a:t>　　小学时，年轻人对音乐情有独钟，表现出了惊人的天赋。望子成龙的母亲日积月累，凑前为他买了一架钢琴。</a:t>
            </a:r>
            <a:r>
              <a:rPr lang="zh-CN" altLang="en-US" dirty="0" smtClean="0"/>
              <a:t>“玩”着琴</a:t>
            </a:r>
            <a:r>
              <a:rPr lang="zh-CN" altLang="en-US" dirty="0"/>
              <a:t>，年轻人挖掘着</a:t>
            </a:r>
            <a:r>
              <a:rPr lang="zh-CN" altLang="en-US" dirty="0">
                <a:solidFill>
                  <a:srgbClr val="92D050"/>
                </a:solidFill>
              </a:rPr>
              <a:t>潜力</a:t>
            </a:r>
            <a:r>
              <a:rPr lang="zh-CN" altLang="en-US" dirty="0"/>
              <a:t>，慢慢积聚着自己的音乐“资本”。</a:t>
            </a:r>
          </a:p>
          <a:p>
            <a:pPr marL="0" indent="0">
              <a:buNone/>
            </a:pPr>
            <a:r>
              <a:rPr lang="zh-CN" altLang="en-US" dirty="0"/>
              <a:t>　　</a:t>
            </a:r>
            <a:r>
              <a:rPr lang="zh-CN" altLang="en-US" dirty="0" smtClean="0"/>
              <a:t>高中毕业后</a:t>
            </a:r>
            <a:r>
              <a:rPr lang="zh-CN" altLang="en-US" dirty="0"/>
              <a:t>，年轻人没有考上大学，只能到餐馆当服务生，被老板暴骂过，克扣过薪水。</a:t>
            </a:r>
          </a:p>
          <a:p>
            <a:pPr marL="0" indent="0">
              <a:buNone/>
            </a:pPr>
            <a:r>
              <a:rPr lang="zh-CN" altLang="en-US" dirty="0"/>
              <a:t>　　后来，一个偶然的机会，年轻人被台湾乐坛老大吴宗宪看上，进入吴的公司做音乐制片助理。期间，他不停的写歌，结果都被吴宗宪搁置一旁，有的甚至当面扔进垃圾桶。</a:t>
            </a:r>
          </a:p>
          <a:p>
            <a:pPr marL="0" indent="0">
              <a:buNone/>
            </a:pPr>
            <a:r>
              <a:rPr lang="zh-CN" altLang="en-US" dirty="0"/>
              <a:t>　　年轻人没有泄气，吴被其努力感动了，答应找歌手唱他的歌。但是，许多著名歌手都不愿意一展歌喉，因为他写的歌太稀奇古怪。年轻人只得一如既往、默默地进行着自己的创作。</a:t>
            </a:r>
          </a:p>
          <a:p>
            <a:pPr marL="0" indent="0">
              <a:buNone/>
            </a:pPr>
            <a:r>
              <a:rPr lang="zh-CN" altLang="en-US" dirty="0"/>
              <a:t>　　有一天，吴宗宪抛给年轻人一个机会：</a:t>
            </a:r>
            <a:r>
              <a:rPr lang="en-US" altLang="zh-CN" dirty="0"/>
              <a:t>10</a:t>
            </a:r>
            <a:r>
              <a:rPr lang="zh-CN" altLang="en-US" dirty="0"/>
              <a:t>天，写</a:t>
            </a:r>
            <a:r>
              <a:rPr lang="en-US" altLang="zh-CN" dirty="0"/>
              <a:t>50</a:t>
            </a:r>
            <a:r>
              <a:rPr lang="zh-CN" altLang="en-US" dirty="0"/>
              <a:t>首歌，然后自己挑选</a:t>
            </a:r>
            <a:r>
              <a:rPr lang="en-US" altLang="zh-CN" dirty="0"/>
              <a:t>10</a:t>
            </a:r>
            <a:r>
              <a:rPr lang="zh-CN" altLang="en-US" dirty="0"/>
              <a:t>首，自己唱，出专辑。这样，年轻人废寝忘食，没日没夜，绞尽脑汁，拼命写歌。终于，他的第一张专辑问世了，立即轰动歌坛。接着第二张专辑</a:t>
            </a:r>
            <a:r>
              <a:rPr lang="en-US" altLang="zh-CN" dirty="0"/>
              <a:t>《</a:t>
            </a:r>
            <a:r>
              <a:rPr lang="zh-CN" altLang="en-US" dirty="0"/>
              <a:t>范特西</a:t>
            </a:r>
            <a:r>
              <a:rPr lang="en-US" altLang="zh-CN" dirty="0"/>
              <a:t>》</a:t>
            </a:r>
            <a:r>
              <a:rPr lang="zh-CN" altLang="en-US" dirty="0"/>
              <a:t>又流行音乐界。</a:t>
            </a:r>
          </a:p>
          <a:p>
            <a:pPr marL="0" indent="0">
              <a:buNone/>
            </a:pPr>
            <a:r>
              <a:rPr lang="zh-CN" altLang="en-US" dirty="0"/>
              <a:t>　</a:t>
            </a:r>
            <a:r>
              <a:rPr lang="zh-CN" altLang="en-US" dirty="0" smtClean="0"/>
              <a:t>  这</a:t>
            </a:r>
            <a:r>
              <a:rPr lang="zh-CN" altLang="en-US" dirty="0"/>
              <a:t>就是</a:t>
            </a:r>
            <a:r>
              <a:rPr lang="zh-CN" altLang="en-US" dirty="0" smtClean="0"/>
              <a:t>我们所周知的周杰伦</a:t>
            </a:r>
            <a:r>
              <a:rPr lang="en-US" altLang="zh-CN" dirty="0"/>
              <a:t>——</a:t>
            </a:r>
            <a:r>
              <a:rPr lang="zh-CN" altLang="en-US" dirty="0"/>
              <a:t>两岸三地最受欢迎的歌手</a:t>
            </a:r>
            <a:r>
              <a:rPr lang="zh-CN" altLang="en-US" dirty="0" smtClean="0"/>
              <a:t>。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D1FEBA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874</Words>
  <Application/>
  <PresentationFormat>宽屏</PresentationFormat>
  <Paragraphs>68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宋体</vt:lpstr>
      <vt:lpstr>微软雅黑</vt:lpstr>
      <vt:lpstr>Arial</vt:lpstr>
      <vt:lpstr>Calibri</vt:lpstr>
      <vt:lpstr>Calibri Light</vt:lpstr>
      <vt:lpstr>Office 主题</vt:lpstr>
      <vt:lpstr>全面发展</vt:lpstr>
      <vt:lpstr>PowerPoint 演示文稿</vt:lpstr>
      <vt:lpstr>PowerPoint 演示文稿</vt:lpstr>
      <vt:lpstr>毛泽东教岸英扫厕所</vt:lpstr>
      <vt:lpstr>      一些同学认为，普通的体力劳动没什么了不起的，甚至认为只有没本事的人才去劳动，有了钱就可以雇人干活。</vt:lpstr>
      <vt:lpstr>劳动的意义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P88                 开发自己的潜能</vt:lpstr>
      <vt:lpstr>既然如此，我们可以怎样开发自身潜能？P91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/>
  <dcterms:created xsi:type="dcterms:W3CDTF">2016-11-23T09:27:48Z</dcterms:created>
  <dcterms:modified xsi:type="dcterms:W3CDTF">2016-11-23T09:28:08Z</dcterms:modified>
  <cp:category/>
</cp:coreProperties>
</file>