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8" r:id="rId8"/>
    <p:sldId id="261" r:id="rId9"/>
    <p:sldId id="263" r:id="rId10"/>
    <p:sldId id="265" r:id="rId11"/>
    <p:sldId id="262" r:id="rId12"/>
    <p:sldId id="264" r:id="rId13"/>
    <p:sldId id="266" r:id="rId14"/>
    <p:sldId id="267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01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6C28061-177B-4E31-A142-82418F7AC51B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55C4B9F-FB0B-4366-AA1D-094FB0F4B66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二、美好生活需要法律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98" y="1699120"/>
            <a:ext cx="5220072" cy="51588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098" y="1699120"/>
            <a:ext cx="3945902" cy="515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5179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三、让法律成为信仰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91"/>
          <a:stretch/>
        </p:blipFill>
        <p:spPr>
          <a:xfrm>
            <a:off x="-17900" y="1628800"/>
            <a:ext cx="4025787" cy="52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55976" y="1706905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前提：树立法律的权威，使人们充分相信法律，自觉运用法律。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379934" y="4049486"/>
            <a:ext cx="3600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法治精神得到弘扬，在全社会形成尊法、守法、用法的良好氛围。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2101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三、让法律成为信仰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63888" y="1789403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卢梭：</a:t>
            </a:r>
            <a:r>
              <a:rPr lang="zh-CN" altLang="en-US" sz="3200" dirty="0" smtClean="0">
                <a:solidFill>
                  <a:srgbClr val="FF0000"/>
                </a:solidFill>
              </a:rPr>
              <a:t>“法律既不是刻在大理石上，也不是刻在铜表上，而是铭刻在公民们的内心里。”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0780"/>
            <a:ext cx="3347864" cy="41204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35896" y="4210773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为什么要让法律成为信仰？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526310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1395" y="1988840"/>
            <a:ext cx="482453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当我们每个公民都有法治意识，成为法律的信仰者</a:t>
            </a:r>
            <a:r>
              <a:rPr lang="zh-CN" altLang="en-US" dirty="0" smtClean="0"/>
              <a:t>，</a:t>
            </a:r>
            <a:r>
              <a:rPr lang="zh-CN" altLang="en-US" sz="4400" u="sng" dirty="0" smtClean="0"/>
              <a:t>既能为自己的幸福生活提供保障，同时也是在造就法治国家建设的基础。</a:t>
            </a:r>
            <a:endParaRPr lang="zh-CN" altLang="en-US" sz="4400" u="sng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56792"/>
            <a:ext cx="315185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9618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7056784" cy="465313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怎样成为</a:t>
            </a:r>
            <a:r>
              <a:rPr lang="zh-CN" altLang="en-US" dirty="0"/>
              <a:t>真正</a:t>
            </a:r>
            <a:r>
              <a:rPr lang="zh-CN" altLang="en-US" dirty="0" smtClean="0"/>
              <a:t>的法律信仰者？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77073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558" y="1844824"/>
            <a:ext cx="86229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一、通过学习，提升法律素养、法治意识</a:t>
            </a:r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41558" y="3480332"/>
            <a:ext cx="81908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二、参与实践，养成遵纪守法、文明有礼的习惯。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12136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533482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生活总是很美好吗？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70892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生活既有合作也有矛盾和冲突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4005064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美好的生活需要                                       来规范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4347541" y="3789040"/>
            <a:ext cx="18806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法律</a:t>
            </a:r>
            <a:endParaRPr lang="zh-CN" alt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792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9144000" cy="4797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548680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协调矛盾、惩治罪恶最有效的方式就是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制定和实施法律。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49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5" y="1981200"/>
            <a:ext cx="5707923" cy="48768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一、经济生活需要法律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28184" y="1844824"/>
            <a:ext cx="24482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法律规则对经济活动进行规范，以保证经济活动健康、有序地进行。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758407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二、政治生活需要法律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2"/>
            <a:ext cx="4139952" cy="53012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60032" y="1772816"/>
            <a:ext cx="28803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政治生活依法而行，才能确保人民当家作主，确保国家安全和社会稳定繁荣。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3955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三、日常生活需要法律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4" y="1529408"/>
            <a:ext cx="4809728" cy="5328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0072" y="2300878"/>
            <a:ext cx="25202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有法可依、违法必究的社会才会让人们感到安全和幸福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204493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P101《</a:t>
            </a:r>
            <a:r>
              <a:rPr lang="zh-CN" altLang="en-US" dirty="0" smtClean="0"/>
              <a:t>阅读与感悟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204864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汉谟拉</a:t>
            </a:r>
            <a:r>
              <a:rPr lang="zh-CN" altLang="en-US" sz="3200" dirty="0" smtClean="0"/>
              <a:t>比法典是目前所知的世界上第一部比较完整的成文法典，比较全面的反应了古巴比伦社会的情况。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09891" y="3933056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法典分为序言、正文、结语三部分，正文共有</a:t>
            </a:r>
            <a:r>
              <a:rPr lang="en-US" altLang="zh-CN" sz="3600" dirty="0" smtClean="0"/>
              <a:t>282</a:t>
            </a:r>
            <a:r>
              <a:rPr lang="zh-CN" altLang="en-US" sz="3600" dirty="0" smtClean="0"/>
              <a:t>条，内容包括诉讼程序、保护私产、租佃、高利贷和婚姻家庭等。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03902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84784"/>
            <a:ext cx="12961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1997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月中共</a:t>
            </a:r>
            <a:r>
              <a:rPr lang="en-US" altLang="zh-CN" sz="2800" dirty="0" smtClean="0"/>
              <a:t>15</a:t>
            </a:r>
            <a:r>
              <a:rPr lang="zh-CN" altLang="en-US" sz="2800" dirty="0" smtClean="0"/>
              <a:t>次全国人民代表大会提出了“依法治国”的基本方略</a:t>
            </a:r>
            <a:endParaRPr lang="zh-CN" altLang="en-US" sz="2400" dirty="0"/>
          </a:p>
        </p:txBody>
      </p:sp>
      <p:sp>
        <p:nvSpPr>
          <p:cNvPr id="4" name="右箭头 3"/>
          <p:cNvSpPr/>
          <p:nvPr/>
        </p:nvSpPr>
        <p:spPr>
          <a:xfrm>
            <a:off x="1979712" y="3140968"/>
            <a:ext cx="1152128" cy="43204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1772816"/>
            <a:ext cx="13681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1999</a:t>
            </a:r>
            <a:r>
              <a:rPr lang="zh-CN" altLang="en-US" sz="3600" dirty="0" smtClean="0"/>
              <a:t>年</a:t>
            </a:r>
            <a:r>
              <a:rPr lang="en-US" altLang="zh-CN" sz="3600" dirty="0" smtClean="0"/>
              <a:t>3</a:t>
            </a:r>
            <a:r>
              <a:rPr lang="zh-CN" altLang="en-US" sz="3600" dirty="0" smtClean="0"/>
              <a:t>月，“依法治国”写进宪法</a:t>
            </a:r>
            <a:endParaRPr lang="zh-CN" altLang="en-US" sz="3600" dirty="0"/>
          </a:p>
        </p:txBody>
      </p:sp>
      <p:sp>
        <p:nvSpPr>
          <p:cNvPr id="6" name="右箭头 5"/>
          <p:cNvSpPr/>
          <p:nvPr/>
        </p:nvSpPr>
        <p:spPr>
          <a:xfrm>
            <a:off x="4644008" y="3140968"/>
            <a:ext cx="1368152" cy="432048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300192" y="1772816"/>
            <a:ext cx="20882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2014</a:t>
            </a:r>
            <a:r>
              <a:rPr lang="zh-CN" altLang="en-US" sz="3600" dirty="0" smtClean="0"/>
              <a:t>年</a:t>
            </a:r>
            <a:r>
              <a:rPr lang="en-US" altLang="zh-CN" sz="3600" dirty="0" smtClean="0"/>
              <a:t>4</a:t>
            </a:r>
            <a:r>
              <a:rPr lang="zh-CN" altLang="en-US" sz="3600" dirty="0" smtClean="0"/>
              <a:t>月十八届四中全会通过了“全面依法治国”的决定。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“依法治国”的历史进程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5172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r>
              <a:rPr lang="zh-CN" altLang="en-US" dirty="0">
                <a:sym typeface="Wingdings" pitchFamily="2" charset="2"/>
              </a:rPr>
              <a:t>（</a:t>
            </a:r>
            <a:r>
              <a:rPr lang="zh-CN" altLang="en-US" dirty="0" smtClean="0">
                <a:sym typeface="Wingdings" pitchFamily="2" charset="2"/>
              </a:rPr>
              <a:t>一）</a:t>
            </a:r>
            <a:r>
              <a:rPr lang="zh-CN" altLang="en-US" dirty="0" smtClean="0"/>
              <a:t>法律的重要作用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227687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、经济</a:t>
            </a:r>
            <a:r>
              <a:rPr lang="zh-CN" altLang="en-US" sz="3600" dirty="0" smtClean="0"/>
              <a:t>生活</a:t>
            </a:r>
            <a:r>
              <a:rPr lang="zh-CN" altLang="en-US" sz="2800" dirty="0" smtClean="0"/>
              <a:t>需要法律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603602" y="3271063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、政治生活需要法律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4221088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、日常生活需要法律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67520" y="5229200"/>
            <a:ext cx="8252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（二）依法治国是我国的基本治国方略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927623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</TotalTime>
  <Words>403</Words>
  <Application/>
  <PresentationFormat>全屏显示(4:3)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波形</vt:lpstr>
      <vt:lpstr>二、美好生活需要法律</vt:lpstr>
      <vt:lpstr>PowerPoint 演示文稿</vt:lpstr>
      <vt:lpstr>PowerPoint 演示文稿</vt:lpstr>
      <vt:lpstr>一、经济生活需要法律</vt:lpstr>
      <vt:lpstr>二、政治生活需要法律</vt:lpstr>
      <vt:lpstr>三、日常生活需要法律</vt:lpstr>
      <vt:lpstr>P101《阅读与感悟》</vt:lpstr>
      <vt:lpstr>“依法治国”的历史进程</vt:lpstr>
      <vt:lpstr>总结（一）法律的重要作用</vt:lpstr>
      <vt:lpstr>三、让法律成为信仰</vt:lpstr>
      <vt:lpstr>三、让法律成为信仰</vt:lpstr>
      <vt:lpstr>PowerPoint 演示文稿</vt:lpstr>
      <vt:lpstr>怎样成为真正的法律信仰者？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de11</cp:lastModifiedBy>
  <cp:revision/>
  <dcterms:created xsi:type="dcterms:W3CDTF">2016-12-29T01:38:06Z</dcterms:created>
  <dcterms:modified xsi:type="dcterms:W3CDTF">2016-12-30T04:14:26Z</dcterms:modified>
  <cp:category/>
</cp:coreProperties>
</file>