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71" r:id="rId8"/>
    <p:sldId id="264" r:id="rId9"/>
    <p:sldId id="263" r:id="rId10"/>
    <p:sldId id="265" r:id="rId11"/>
    <p:sldId id="266" r:id="rId12"/>
    <p:sldId id="269" r:id="rId13"/>
    <p:sldId id="268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2017/5/28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780928"/>
            <a:ext cx="9144000" cy="676672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dirty="0" smtClean="0">
                <a:solidFill>
                  <a:srgbClr val="FFFF00"/>
                </a:solidFill>
                <a:latin typeface="+mn-ea"/>
                <a:ea typeface="+mn-ea"/>
              </a:rPr>
              <a:t>青少年基本</a:t>
            </a:r>
            <a:r>
              <a:rPr lang="zh-CN" altLang="en-US" sz="4800" dirty="0">
                <a:solidFill>
                  <a:srgbClr val="FFFF00"/>
                </a:solidFill>
                <a:latin typeface="+mn-ea"/>
                <a:ea typeface="+mn-ea"/>
              </a:rPr>
              <a:t>法律常识</a:t>
            </a:r>
            <a:r>
              <a:rPr lang="zh-CN" altLang="en-US" sz="900" dirty="0">
                <a:solidFill>
                  <a:srgbClr val="FFFF00"/>
                </a:solidFill>
                <a:latin typeface="+mn-ea"/>
                <a:ea typeface="+mn-ea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233645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</a:t>
            </a:r>
            <a:r>
              <a:rPr lang="zh-CN" altLang="en-US" dirty="0"/>
              <a:t>、毁坏公物罪    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      </a:t>
            </a:r>
            <a:r>
              <a:rPr lang="zh-CN" altLang="en-US" dirty="0" smtClean="0">
                <a:solidFill>
                  <a:srgbClr val="7030A0"/>
                </a:solidFill>
              </a:rPr>
              <a:t>不论</a:t>
            </a:r>
            <a:r>
              <a:rPr lang="zh-CN" altLang="en-US" dirty="0">
                <a:solidFill>
                  <a:srgbClr val="7030A0"/>
                </a:solidFill>
              </a:rPr>
              <a:t>在学校或是公共场合，只要是不属於自己的东西，而是给大家共同使用的东西，就是公共物品。同学应该小心使用并爱惜公务，不可以随便破坏、毁损或丢掉公物。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45024"/>
            <a:ext cx="2482974" cy="2310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599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363272" cy="4824536"/>
          </a:xfrm>
        </p:spPr>
        <p:txBody>
          <a:bodyPr>
            <a:noAutofit/>
          </a:bodyPr>
          <a:lstStyle/>
          <a:p>
            <a:r>
              <a:rPr lang="en-US" altLang="zh-CN" sz="4000" dirty="0">
                <a:latin typeface="+mj-ea"/>
              </a:rPr>
              <a:t>7</a:t>
            </a:r>
            <a:r>
              <a:rPr lang="zh-CN" altLang="en-US" sz="4000" dirty="0">
                <a:latin typeface="+mj-ea"/>
              </a:rPr>
              <a:t>、十周岁以上的未成年人是限制民事行为能力人，可以进行与他的年龄、智力相适应的民事活动；其他民事活动由他的法定代理人代理，或者征得他的法定代理人的同意。      </a:t>
            </a:r>
            <a:r>
              <a:rPr lang="en-US" altLang="zh-CN" sz="4000" dirty="0">
                <a:latin typeface="+mj-ea"/>
              </a:rPr>
              <a:t/>
            </a:r>
            <a:br>
              <a:rPr lang="en-US" altLang="zh-CN" sz="4000" dirty="0">
                <a:latin typeface="+mj-ea"/>
              </a:rPr>
            </a:br>
            <a:r>
              <a:rPr lang="zh-CN" altLang="en-US" sz="4000" dirty="0" smtClean="0">
                <a:latin typeface="+mj-ea"/>
              </a:rPr>
              <a:t>不满</a:t>
            </a:r>
            <a:r>
              <a:rPr lang="zh-CN" altLang="en-US" sz="4000" dirty="0">
                <a:latin typeface="+mj-ea"/>
              </a:rPr>
              <a:t>十周岁的未成年人是无民事行为能力人，由他的法定代理人代理民事活动</a:t>
            </a:r>
            <a:r>
              <a:rPr lang="zh-CN" altLang="en-US" sz="4000" dirty="0" smtClean="0">
                <a:latin typeface="+mj-ea"/>
              </a:rPr>
              <a:t>。</a:t>
            </a:r>
            <a:endParaRPr lang="zh-CN" altLang="en-US" sz="4000" dirty="0">
              <a:latin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8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rgbClr val="7030A0"/>
                </a:solidFill>
                <a:latin typeface="+mj-ea"/>
              </a:rPr>
              <a:t>    未成年人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的父母已经死亡或者没有监护能力的，由下列人员中有监护能力的人 担任</a:t>
            </a:r>
            <a:r>
              <a:rPr lang="zh-CN" altLang="en-US" sz="2800" dirty="0" smtClean="0">
                <a:solidFill>
                  <a:srgbClr val="7030A0"/>
                </a:solidFill>
                <a:latin typeface="+mj-ea"/>
              </a:rPr>
              <a:t>监护人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：      </a:t>
            </a:r>
            <a:endParaRPr lang="en-US" altLang="zh-CN" sz="2800" dirty="0" smtClean="0">
              <a:solidFill>
                <a:srgbClr val="7030A0"/>
              </a:solidFill>
              <a:latin typeface="+mj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7030A0"/>
                </a:solidFill>
                <a:latin typeface="+mj-ea"/>
              </a:rPr>
              <a:t>(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一</a:t>
            </a:r>
            <a:r>
              <a:rPr lang="en-US" altLang="zh-CN" sz="2800" dirty="0">
                <a:solidFill>
                  <a:srgbClr val="7030A0"/>
                </a:solidFill>
                <a:latin typeface="+mj-ea"/>
              </a:rPr>
              <a:t>) 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祖父母、外祖父母；      </a:t>
            </a:r>
            <a:endParaRPr lang="en-US" altLang="zh-CN" sz="2800" dirty="0" smtClean="0">
              <a:solidFill>
                <a:srgbClr val="7030A0"/>
              </a:solidFill>
              <a:latin typeface="+mj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7030A0"/>
                </a:solidFill>
                <a:latin typeface="+mj-ea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+mj-ea"/>
              </a:rPr>
              <a:t>二</a:t>
            </a:r>
            <a:r>
              <a:rPr lang="en-US" altLang="zh-CN" sz="2800" dirty="0">
                <a:solidFill>
                  <a:srgbClr val="7030A0"/>
                </a:solidFill>
                <a:latin typeface="+mj-ea"/>
              </a:rPr>
              <a:t>) 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兄、姐；     </a:t>
            </a:r>
            <a:endParaRPr lang="en-US" altLang="zh-CN" sz="2800" dirty="0" smtClean="0">
              <a:solidFill>
                <a:srgbClr val="7030A0"/>
              </a:solidFill>
              <a:latin typeface="+mj-ea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7030A0"/>
                </a:solidFill>
                <a:latin typeface="+mj-ea"/>
              </a:rPr>
              <a:t>(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三</a:t>
            </a:r>
            <a:r>
              <a:rPr lang="en-US" altLang="zh-CN" sz="2800" dirty="0">
                <a:solidFill>
                  <a:srgbClr val="7030A0"/>
                </a:solidFill>
                <a:latin typeface="+mj-ea"/>
              </a:rPr>
              <a:t>) 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关系密切的其他亲属、朋友愿意承担监护责任， 经未成年人的父、母的所在单位或者未成年人住所地的居民委员会、村民委员会同意的。     </a:t>
            </a:r>
            <a:endParaRPr lang="en-US" altLang="zh-CN" sz="2800" dirty="0" smtClean="0">
              <a:solidFill>
                <a:srgbClr val="7030A0"/>
              </a:solidFill>
              <a:latin typeface="+mj-ea"/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 </a:t>
            </a:r>
            <a:r>
              <a:rPr lang="zh-CN" altLang="en-US" sz="2800" dirty="0" smtClean="0">
                <a:solidFill>
                  <a:srgbClr val="7030A0"/>
                </a:solidFill>
                <a:latin typeface="+mj-ea"/>
              </a:rPr>
              <a:t>   对</a:t>
            </a:r>
            <a:r>
              <a:rPr lang="zh-CN" altLang="en-US" sz="2800" dirty="0">
                <a:solidFill>
                  <a:srgbClr val="7030A0"/>
                </a:solidFill>
                <a:latin typeface="+mj-ea"/>
              </a:rPr>
              <a:t>担任监护人有争议的，由未成年人的父、母的所在单位或者未成年人住所地的居民委员会、村民委员会在近亲属中指定。对指定不服提起诉讼的，由人民法院裁决。没有第一款、第二款规定的监护人的，由未成年人的父、母的所在单位或者未成年人住所地的居民委员会、村民委员会或者民政部门担任监护人</a:t>
            </a:r>
            <a:r>
              <a:rPr lang="zh-CN" altLang="en-US" sz="2800" dirty="0" smtClean="0">
                <a:solidFill>
                  <a:srgbClr val="7030A0"/>
                </a:solidFill>
                <a:latin typeface="+mj-ea"/>
              </a:rPr>
              <a:t>。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  </a:t>
            </a:r>
            <a:r>
              <a:rPr lang="zh-CN" altLang="en-US" sz="3600" dirty="0"/>
              <a:t> </a:t>
            </a:r>
            <a:r>
              <a:rPr lang="en-US" altLang="zh-CN" sz="3600" dirty="0"/>
              <a:t>8</a:t>
            </a:r>
            <a:r>
              <a:rPr lang="zh-CN" altLang="en-US" sz="3600" dirty="0"/>
              <a:t>、 未成年人的父母是未成年人的监护人。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158905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776864" cy="5904656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+mj-ea"/>
              </a:rPr>
              <a:t>9</a:t>
            </a:r>
            <a:r>
              <a:rPr lang="zh-CN" altLang="en-US" sz="2800" dirty="0">
                <a:latin typeface="+mj-ea"/>
              </a:rPr>
              <a:t>、 无民事行为能力或者限制民事行为能力的精神病人，由下列人员</a:t>
            </a:r>
            <a:r>
              <a:rPr lang="zh-CN" altLang="en-US" sz="2800" dirty="0" smtClean="0">
                <a:latin typeface="+mj-ea"/>
              </a:rPr>
              <a:t>担任</a:t>
            </a:r>
            <a:r>
              <a:rPr lang="zh-CN" altLang="en-US" sz="2800" dirty="0">
                <a:latin typeface="+mj-ea"/>
              </a:rPr>
              <a:t>监护人：      </a:t>
            </a:r>
            <a:r>
              <a:rPr lang="en-US" altLang="zh-CN" sz="2800" dirty="0" smtClean="0">
                <a:latin typeface="+mj-ea"/>
              </a:rPr>
              <a:t/>
            </a:r>
            <a:br>
              <a:rPr lang="en-US" altLang="zh-CN" sz="2800" dirty="0" smtClean="0">
                <a:latin typeface="+mj-ea"/>
              </a:rPr>
            </a:br>
            <a:r>
              <a:rPr lang="en-US" altLang="zh-CN" sz="2800" dirty="0" smtClean="0">
                <a:latin typeface="+mj-ea"/>
              </a:rPr>
              <a:t>(</a:t>
            </a:r>
            <a:r>
              <a:rPr lang="zh-CN" altLang="en-US" sz="2800" dirty="0">
                <a:latin typeface="+mj-ea"/>
              </a:rPr>
              <a:t>一</a:t>
            </a:r>
            <a:r>
              <a:rPr lang="en-US" altLang="zh-CN" sz="2800" dirty="0">
                <a:latin typeface="+mj-ea"/>
              </a:rPr>
              <a:t>) </a:t>
            </a:r>
            <a:r>
              <a:rPr lang="zh-CN" altLang="en-US" sz="2800" dirty="0">
                <a:latin typeface="+mj-ea"/>
              </a:rPr>
              <a:t>配偶；      </a:t>
            </a:r>
            <a:r>
              <a:rPr lang="en-US" altLang="zh-CN" sz="2800" dirty="0" smtClean="0">
                <a:latin typeface="+mj-ea"/>
              </a:rPr>
              <a:t>(</a:t>
            </a:r>
            <a:r>
              <a:rPr lang="zh-CN" altLang="en-US" sz="2800" dirty="0">
                <a:latin typeface="+mj-ea"/>
              </a:rPr>
              <a:t>二</a:t>
            </a:r>
            <a:r>
              <a:rPr lang="en-US" altLang="zh-CN" sz="2800" dirty="0">
                <a:latin typeface="+mj-ea"/>
              </a:rPr>
              <a:t>) </a:t>
            </a:r>
            <a:r>
              <a:rPr lang="zh-CN" altLang="en-US" sz="2800" dirty="0">
                <a:latin typeface="+mj-ea"/>
              </a:rPr>
              <a:t>父母；      </a:t>
            </a:r>
            <a:r>
              <a:rPr lang="en-US" altLang="zh-CN" sz="2800" dirty="0" smtClean="0">
                <a:latin typeface="+mj-ea"/>
              </a:rPr>
              <a:t/>
            </a:r>
            <a:br>
              <a:rPr lang="en-US" altLang="zh-CN" sz="2800" dirty="0" smtClean="0">
                <a:latin typeface="+mj-ea"/>
              </a:rPr>
            </a:br>
            <a:r>
              <a:rPr lang="en-US" altLang="zh-CN" sz="2800" dirty="0" smtClean="0">
                <a:latin typeface="+mj-ea"/>
              </a:rPr>
              <a:t>(</a:t>
            </a:r>
            <a:r>
              <a:rPr lang="zh-CN" altLang="en-US" sz="2800" dirty="0">
                <a:latin typeface="+mj-ea"/>
              </a:rPr>
              <a:t>三</a:t>
            </a:r>
            <a:r>
              <a:rPr lang="en-US" altLang="zh-CN" sz="2800" dirty="0">
                <a:latin typeface="+mj-ea"/>
              </a:rPr>
              <a:t>) </a:t>
            </a:r>
            <a:r>
              <a:rPr lang="zh-CN" altLang="en-US" sz="2800" dirty="0">
                <a:latin typeface="+mj-ea"/>
              </a:rPr>
              <a:t>成年子女；  </a:t>
            </a:r>
            <a:r>
              <a:rPr lang="en-US" altLang="zh-CN" sz="2800" dirty="0" smtClean="0">
                <a:latin typeface="+mj-ea"/>
              </a:rPr>
              <a:t>(</a:t>
            </a:r>
            <a:r>
              <a:rPr lang="zh-CN" altLang="en-US" sz="2800" dirty="0">
                <a:latin typeface="+mj-ea"/>
              </a:rPr>
              <a:t>四</a:t>
            </a:r>
            <a:r>
              <a:rPr lang="en-US" altLang="zh-CN" sz="2800" dirty="0">
                <a:latin typeface="+mj-ea"/>
              </a:rPr>
              <a:t>) </a:t>
            </a:r>
            <a:r>
              <a:rPr lang="zh-CN" altLang="en-US" sz="2800" dirty="0">
                <a:latin typeface="+mj-ea"/>
              </a:rPr>
              <a:t>其他近亲属；      </a:t>
            </a:r>
            <a:r>
              <a:rPr lang="en-US" altLang="zh-CN" sz="2800" dirty="0">
                <a:latin typeface="+mj-ea"/>
              </a:rPr>
              <a:t/>
            </a:r>
            <a:br>
              <a:rPr lang="en-US" altLang="zh-CN" sz="2800" dirty="0">
                <a:latin typeface="+mj-ea"/>
              </a:rPr>
            </a:br>
            <a:r>
              <a:rPr lang="en-US" altLang="zh-CN" sz="2800" dirty="0" smtClean="0">
                <a:latin typeface="+mj-ea"/>
              </a:rPr>
              <a:t>(</a:t>
            </a:r>
            <a:r>
              <a:rPr lang="zh-CN" altLang="en-US" sz="2800" dirty="0">
                <a:latin typeface="+mj-ea"/>
              </a:rPr>
              <a:t>五</a:t>
            </a:r>
            <a:r>
              <a:rPr lang="en-US" altLang="zh-CN" sz="2800" dirty="0">
                <a:latin typeface="+mj-ea"/>
              </a:rPr>
              <a:t>) </a:t>
            </a:r>
            <a:r>
              <a:rPr lang="zh-CN" altLang="en-US" sz="2800" dirty="0">
                <a:latin typeface="+mj-ea"/>
              </a:rPr>
              <a:t>关系密切的其他亲属、朋友愿意承担监护责任，经精神病人的所在单位或者住所地的居民委员会、村民委员会同意的。     </a:t>
            </a:r>
            <a:r>
              <a:rPr lang="en-US" altLang="zh-CN" sz="2800" dirty="0">
                <a:latin typeface="+mj-ea"/>
              </a:rPr>
              <a:t/>
            </a:r>
            <a:br>
              <a:rPr lang="en-US" altLang="zh-CN" sz="2800" dirty="0">
                <a:latin typeface="+mj-ea"/>
              </a:rPr>
            </a:br>
            <a:r>
              <a:rPr lang="zh-CN" altLang="en-US" sz="2800" dirty="0" smtClean="0">
                <a:latin typeface="+mj-ea"/>
              </a:rPr>
              <a:t>对</a:t>
            </a:r>
            <a:r>
              <a:rPr lang="zh-CN" altLang="en-US" sz="2800" dirty="0">
                <a:latin typeface="+mj-ea"/>
              </a:rPr>
              <a:t>担任监护人有争议的，由精神病人的所在单位或者住所地的居民委员会、村民委员会在近亲属中指定。对指定不服提起诉讼的，由人民法院裁决。没有第一款规定的监护人的，由精神病人的所在单位或者住所地的居民委员会、村民委员会或者民政部门担任监护人。</a:t>
            </a:r>
            <a:endParaRPr lang="zh-CN" altLang="en-US" sz="4000" dirty="0">
              <a:latin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433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4896544"/>
          </a:xfrm>
        </p:spPr>
        <p:txBody>
          <a:bodyPr>
            <a:noAutofit/>
          </a:bodyPr>
          <a:lstStyle/>
          <a:p>
            <a:r>
              <a:rPr lang="zh-CN" altLang="en-US" sz="3600" dirty="0"/>
              <a:t> </a:t>
            </a:r>
            <a:r>
              <a:rPr lang="en-US" altLang="zh-CN" sz="3600" dirty="0"/>
              <a:t>10</a:t>
            </a:r>
            <a:r>
              <a:rPr lang="zh-CN" altLang="en-US" sz="3600" dirty="0"/>
              <a:t>、监护人应当履行监护职责，保护被监护人的人身、财产及其他合法权益，除为被监护人的利益外，不得处理被监护人的财产</a:t>
            </a:r>
            <a:r>
              <a:rPr lang="zh-CN" altLang="en-US" sz="3600" dirty="0" smtClean="0"/>
              <a:t>。监护人</a:t>
            </a:r>
            <a:r>
              <a:rPr lang="zh-CN" altLang="en-US" sz="3600" dirty="0"/>
              <a:t>依法履行监护的权利，受法律保护</a:t>
            </a:r>
            <a:r>
              <a:rPr lang="zh-CN" altLang="en-US" sz="3600" dirty="0" smtClean="0"/>
              <a:t>。</a:t>
            </a:r>
            <a:r>
              <a:rPr lang="zh-CN" altLang="en-US" sz="3600" dirty="0"/>
              <a:t> </a:t>
            </a:r>
            <a:r>
              <a:rPr lang="zh-CN" altLang="en-US" sz="3600" dirty="0" smtClean="0"/>
              <a:t>监护人</a:t>
            </a:r>
            <a:r>
              <a:rPr lang="zh-CN" altLang="en-US" sz="3600" dirty="0"/>
              <a:t>不履行监护职责或者侵害被监护人的合法权益的，应当承担责任；给被监护人造成财产损失的，应当赔偿损失。人民法院可以根据有关人员或者有关单位的申请，撤销监护人的资格。</a:t>
            </a:r>
            <a:endParaRPr lang="zh-CN" altLang="en-US" sz="8000" dirty="0"/>
          </a:p>
        </p:txBody>
      </p:sp>
    </p:spTree>
    <p:extLst>
      <p:ext uri="{BB962C8B-B14F-4D97-AF65-F5344CB8AC3E}">
        <p14:creationId xmlns="" xmlns:p14="http://schemas.microsoft.com/office/powerpoint/2010/main" val="75753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sz="3600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生命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健康权是人们生存和发展的基本权利。珍爱生命、维护健康既是我们的权利，也是我们对自己、对社会的义务。生命健康权是人格权的重要组成部分。在公民的人格权中，生命健康权居于首要地位。对每个人来说，生命和健康都是非常重要的，所以我国法律规定，公民享有的生命健康权，不容他人侵犯。</a:t>
            </a:r>
            <a:endParaRPr lang="zh-CN" altLang="en-US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198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ea"/>
              </a:rPr>
              <a:t> </a:t>
            </a: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、盗窃罪</a:t>
            </a:r>
            <a:r>
              <a:rPr lang="zh-CN" altLang="en-US" dirty="0">
                <a:latin typeface="+mn-ea"/>
              </a:rPr>
              <a:t>       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ea"/>
              </a:rPr>
              <a:t>    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所谓</a:t>
            </a:r>
            <a:r>
              <a:rPr lang="zh-CN" altLang="en-US" dirty="0">
                <a:solidFill>
                  <a:srgbClr val="7030A0"/>
                </a:solidFill>
                <a:latin typeface="+mn-ea"/>
              </a:rPr>
              <a:t>窃盗罪，就是指</a:t>
            </a:r>
            <a:r>
              <a:rPr lang="en-US" altLang="zh-CN" dirty="0">
                <a:solidFill>
                  <a:srgbClr val="7030A0"/>
                </a:solidFill>
                <a:latin typeface="+mn-ea"/>
              </a:rPr>
              <a:t>『</a:t>
            </a:r>
            <a:r>
              <a:rPr lang="zh-CN" altLang="en-US" dirty="0">
                <a:solidFill>
                  <a:srgbClr val="7030A0"/>
                </a:solidFill>
                <a:latin typeface="+mn-ea"/>
              </a:rPr>
              <a:t>偷东西</a:t>
            </a:r>
            <a:r>
              <a:rPr lang="en-US" altLang="zh-CN" dirty="0">
                <a:solidFill>
                  <a:srgbClr val="7030A0"/>
                </a:solidFill>
                <a:latin typeface="+mn-ea"/>
              </a:rPr>
              <a:t>』</a:t>
            </a:r>
            <a:r>
              <a:rPr lang="zh-CN" altLang="en-US" dirty="0">
                <a:solidFill>
                  <a:srgbClr val="7030A0"/>
                </a:solidFill>
                <a:latin typeface="+mn-ea"/>
              </a:rPr>
              <a:t>。在没经过主人的同意下，随便取走他人的财物，包括钱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和物品</a:t>
            </a:r>
            <a:r>
              <a:rPr lang="zh-CN" alt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ea"/>
              </a:rPr>
              <a:t>。</a:t>
            </a:r>
            <a:endParaRPr lang="en-US" altLang="zh-CN" dirty="0" smtClean="0">
              <a:solidFill>
                <a:schemeClr val="tx2">
                  <a:lumMod val="40000"/>
                  <a:lumOff val="60000"/>
                </a:schemeClr>
              </a:solidFill>
              <a:latin typeface="+mn-ea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857496"/>
            <a:ext cx="433412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2773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、恐吓取财罪          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    就是</a:t>
            </a:r>
            <a:r>
              <a:rPr lang="zh-CN" altLang="en-US" dirty="0">
                <a:solidFill>
                  <a:srgbClr val="7030A0"/>
                </a:solidFill>
                <a:latin typeface="+mn-ea"/>
              </a:rPr>
              <a:t>用不当的手法，包括：恐吓、威胁、暴力等，向别的同学借钱不还或强索金钱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。</a:t>
            </a:r>
            <a:r>
              <a:rPr lang="zh-CN" altLang="en-US" dirty="0">
                <a:solidFill>
                  <a:schemeClr val="tx2">
                    <a:lumMod val="40000"/>
                    <a:lumOff val="60000"/>
                  </a:schemeClr>
                </a:solidFill>
                <a:latin typeface="+mn-ea"/>
              </a:rPr>
              <a:t>       </a:t>
            </a:r>
            <a:r>
              <a:rPr lang="zh-CN" alt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ea"/>
              </a:rPr>
              <a:t>  </a:t>
            </a:r>
            <a:endParaRPr lang="zh-CN" alt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29755"/>
            <a:ext cx="4150451" cy="291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82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FFFF00"/>
                </a:solidFill>
                <a:latin typeface="+mn-ea"/>
              </a:rPr>
              <a:t> 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、强盗罪</a:t>
            </a:r>
            <a:r>
              <a:rPr lang="zh-CN" altLang="en-US" dirty="0">
                <a:solidFill>
                  <a:srgbClr val="FFFF00"/>
                </a:solidFill>
                <a:latin typeface="+mn-ea"/>
              </a:rPr>
              <a:t>        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7030A0"/>
                </a:solidFill>
                <a:latin typeface="+mn-ea"/>
              </a:rPr>
              <a:t> 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   是</a:t>
            </a:r>
            <a:r>
              <a:rPr lang="zh-CN" altLang="en-US" dirty="0">
                <a:solidFill>
                  <a:srgbClr val="7030A0"/>
                </a:solidFill>
                <a:latin typeface="+mn-ea"/>
              </a:rPr>
              <a:t>拿著武器，如：刀械、棒棍或其他具有危险性的东西，威胁同学，使他不敢反抗，然后强行夺取身上的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财物。</a:t>
            </a:r>
            <a:r>
              <a:rPr lang="zh-CN" altLang="en-US" dirty="0">
                <a:solidFill>
                  <a:srgbClr val="7030A0"/>
                </a:solidFill>
                <a:latin typeface="+mn-ea"/>
              </a:rPr>
              <a:t> 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  </a:t>
            </a:r>
            <a:endParaRPr lang="zh-CN" altLang="en-US" dirty="0">
              <a:solidFill>
                <a:srgbClr val="7030A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140968"/>
            <a:ext cx="3854623" cy="2941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82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en-US" dirty="0"/>
              <a:t>、伤害罪    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（</a:t>
            </a:r>
            <a:r>
              <a:rPr lang="en-US" altLang="zh-CN" dirty="0" smtClean="0">
                <a:solidFill>
                  <a:srgbClr val="7030A0"/>
                </a:solidFill>
              </a:rPr>
              <a:t>1</a:t>
            </a:r>
            <a:r>
              <a:rPr lang="zh-CN" altLang="en-US" dirty="0" smtClean="0">
                <a:solidFill>
                  <a:srgbClr val="7030A0"/>
                </a:solidFill>
              </a:rPr>
              <a:t>） 因为</a:t>
            </a:r>
            <a:r>
              <a:rPr lang="zh-CN" altLang="en-US" dirty="0">
                <a:solidFill>
                  <a:srgbClr val="7030A0"/>
                </a:solidFill>
              </a:rPr>
              <a:t>打架造成别人身体上、健康上的伤害，依据受伤程度可细分为：</a:t>
            </a:r>
            <a:r>
              <a:rPr lang="en-US" altLang="zh-CN" dirty="0">
                <a:solidFill>
                  <a:srgbClr val="7030A0"/>
                </a:solidFill>
              </a:rPr>
              <a:t>『</a:t>
            </a:r>
            <a:r>
              <a:rPr lang="zh-CN" altLang="en-US" dirty="0">
                <a:solidFill>
                  <a:srgbClr val="7030A0"/>
                </a:solidFill>
              </a:rPr>
              <a:t>普通伤害罪</a:t>
            </a:r>
            <a:r>
              <a:rPr lang="en-US" altLang="zh-CN" dirty="0">
                <a:solidFill>
                  <a:srgbClr val="7030A0"/>
                </a:solidFill>
              </a:rPr>
              <a:t>』</a:t>
            </a:r>
            <a:r>
              <a:rPr lang="zh-CN" altLang="en-US" dirty="0">
                <a:solidFill>
                  <a:srgbClr val="7030A0"/>
                </a:solidFill>
              </a:rPr>
              <a:t>、</a:t>
            </a:r>
            <a:r>
              <a:rPr lang="en-US" altLang="zh-CN" dirty="0">
                <a:solidFill>
                  <a:srgbClr val="7030A0"/>
                </a:solidFill>
              </a:rPr>
              <a:t>『</a:t>
            </a:r>
            <a:r>
              <a:rPr lang="zh-CN" altLang="en-US" dirty="0">
                <a:solidFill>
                  <a:srgbClr val="7030A0"/>
                </a:solidFill>
              </a:rPr>
              <a:t>重伤罪</a:t>
            </a:r>
            <a:r>
              <a:rPr lang="en-US" altLang="zh-CN" dirty="0">
                <a:solidFill>
                  <a:srgbClr val="7030A0"/>
                </a:solidFill>
              </a:rPr>
              <a:t>』</a:t>
            </a:r>
            <a:r>
              <a:rPr lang="zh-CN" altLang="en-US" dirty="0">
                <a:solidFill>
                  <a:srgbClr val="7030A0"/>
                </a:solidFill>
              </a:rPr>
              <a:t>、</a:t>
            </a:r>
            <a:r>
              <a:rPr lang="en-US" altLang="zh-CN" dirty="0">
                <a:solidFill>
                  <a:srgbClr val="7030A0"/>
                </a:solidFill>
              </a:rPr>
              <a:t>『</a:t>
            </a:r>
            <a:r>
              <a:rPr lang="zh-CN" altLang="en-US" dirty="0">
                <a:solidFill>
                  <a:srgbClr val="7030A0"/>
                </a:solidFill>
              </a:rPr>
              <a:t>普通伤害罪之加重结果犯</a:t>
            </a:r>
            <a:r>
              <a:rPr lang="en-US" altLang="zh-CN" dirty="0">
                <a:solidFill>
                  <a:srgbClr val="7030A0"/>
                </a:solidFill>
              </a:rPr>
              <a:t>』</a:t>
            </a:r>
            <a:r>
              <a:rPr lang="zh-CN" altLang="en-US" dirty="0">
                <a:solidFill>
                  <a:srgbClr val="7030A0"/>
                </a:solidFill>
              </a:rPr>
              <a:t>。      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7030A0"/>
                </a:solidFill>
                <a:latin typeface="+mn-ea"/>
              </a:rPr>
              <a:t> 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  </a:t>
            </a:r>
            <a:endParaRPr lang="zh-CN" altLang="en-US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68" y="3143248"/>
            <a:ext cx="4942022" cy="3005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82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（</a:t>
            </a:r>
            <a:r>
              <a:rPr lang="en-US" altLang="zh-CN" dirty="0" smtClean="0">
                <a:solidFill>
                  <a:srgbClr val="7030A0"/>
                </a:solidFill>
              </a:rPr>
              <a:t>2</a:t>
            </a:r>
            <a:r>
              <a:rPr lang="zh-CN" altLang="en-US" dirty="0" smtClean="0">
                <a:solidFill>
                  <a:srgbClr val="7030A0"/>
                </a:solidFill>
              </a:rPr>
              <a:t>）施打、吸用麻醉药品 ：所谓的</a:t>
            </a:r>
            <a:r>
              <a:rPr lang="en-US" altLang="zh-CN" dirty="0" smtClean="0">
                <a:solidFill>
                  <a:srgbClr val="7030A0"/>
                </a:solidFill>
              </a:rPr>
              <a:t>『</a:t>
            </a:r>
            <a:r>
              <a:rPr lang="zh-CN" altLang="en-US" dirty="0" smtClean="0">
                <a:solidFill>
                  <a:srgbClr val="7030A0"/>
                </a:solidFill>
              </a:rPr>
              <a:t>麻醉药品</a:t>
            </a:r>
            <a:r>
              <a:rPr lang="en-US" altLang="zh-CN" dirty="0" smtClean="0">
                <a:solidFill>
                  <a:srgbClr val="7030A0"/>
                </a:solidFill>
              </a:rPr>
              <a:t>』</a:t>
            </a:r>
            <a:r>
              <a:rPr lang="zh-CN" altLang="en-US" dirty="0" smtClean="0">
                <a:solidFill>
                  <a:srgbClr val="7030A0"/>
                </a:solidFill>
              </a:rPr>
              <a:t>就是指</a:t>
            </a:r>
            <a:r>
              <a:rPr lang="en-US" altLang="zh-CN" dirty="0" smtClean="0">
                <a:solidFill>
                  <a:srgbClr val="7030A0"/>
                </a:solidFill>
              </a:rPr>
              <a:t>『</a:t>
            </a:r>
            <a:r>
              <a:rPr lang="zh-CN" altLang="en-US" dirty="0" smtClean="0">
                <a:solidFill>
                  <a:srgbClr val="7030A0"/>
                </a:solidFill>
              </a:rPr>
              <a:t>毒品</a:t>
            </a:r>
            <a:r>
              <a:rPr lang="en-US" altLang="zh-CN" dirty="0" smtClean="0">
                <a:solidFill>
                  <a:srgbClr val="7030A0"/>
                </a:solidFill>
              </a:rPr>
              <a:t>』</a:t>
            </a:r>
            <a:r>
              <a:rPr lang="zh-CN" altLang="en-US" dirty="0" smtClean="0">
                <a:solidFill>
                  <a:srgbClr val="7030A0"/>
                </a:solidFill>
              </a:rPr>
              <a:t>，因为错误的使用麻醉药品，会影响身体的健康，因此，除了在医院由医生合法使用外，私下吸用麻醉药品都是违法的行为。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另外，虽然本身没有吸毒，但若有贩卖麻醉药品，也是犯法的行为</a:t>
            </a:r>
            <a:endParaRPr lang="zh-CN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429000"/>
            <a:ext cx="2844830" cy="239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876300"/>
            <a:ext cx="7439025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157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</a:rPr>
              <a:t>毒品</a:t>
            </a:r>
            <a:endParaRPr lang="zh-CN" altLang="en-US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500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</a:t>
            </a:r>
            <a:r>
              <a:rPr lang="zh-CN" altLang="en-US" dirty="0"/>
              <a:t>、赌博罪    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rgbClr val="7030A0"/>
                </a:solidFill>
              </a:rPr>
              <a:t>       同学们</a:t>
            </a:r>
            <a:r>
              <a:rPr lang="zh-CN" altLang="en-US" dirty="0">
                <a:solidFill>
                  <a:srgbClr val="7030A0"/>
                </a:solidFill>
              </a:rPr>
              <a:t>在学校玩耍时，不论是用金钱或是物品当筹码，都不可以玩赌博性的玩具或游戏。除了不可以从事赌博性的行为外，也不可以提供别人从事赌博的工具或环境，否则就算你没有玩，你还是犯了法。</a:t>
            </a:r>
            <a:r>
              <a:rPr lang="zh-CN" altLang="en-US" dirty="0" smtClean="0">
                <a:solidFill>
                  <a:srgbClr val="7030A0"/>
                </a:solidFill>
                <a:latin typeface="+mn-ea"/>
              </a:rPr>
              <a:t>  </a:t>
            </a:r>
            <a:endParaRPr lang="zh-CN" altLang="en-US" dirty="0">
              <a:solidFill>
                <a:srgbClr val="7030A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573016"/>
            <a:ext cx="3201494" cy="273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782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</TotalTime>
  <Words>394</Words>
  <Application/>
  <PresentationFormat>全屏显示(4:3)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流畅</vt:lpstr>
      <vt:lpstr>青少年基本法律常识 </vt:lpstr>
      <vt:lpstr>幻灯片 2</vt:lpstr>
      <vt:lpstr> 1、盗窃罪        </vt:lpstr>
      <vt:lpstr>2、恐吓取财罪           </vt:lpstr>
      <vt:lpstr> 3、强盗罪         </vt:lpstr>
      <vt:lpstr>4、伤害罪      </vt:lpstr>
      <vt:lpstr>幻灯片 7</vt:lpstr>
      <vt:lpstr>幻灯片 8</vt:lpstr>
      <vt:lpstr>5、赌博罪      </vt:lpstr>
      <vt:lpstr>6、毁坏公物罪      </vt:lpstr>
      <vt:lpstr>7、十周岁以上的未成年人是限制民事行为能力人，可以进行与他的年龄、智力相适应的民事活动；其他民事活动由他的法定代理人代理，或者征得他的法定代理人的同意。       不满十周岁的未成年人是无民事行为能力人，由他的法定代理人代理民事活动。</vt:lpstr>
      <vt:lpstr>   8、 未成年人的父母是未成年人的监护人。</vt:lpstr>
      <vt:lpstr>9、 无民事行为能力或者限制民事行为能力的精神病人，由下列人员担任监护人：       (一) 配偶；      (二) 父母；       (三) 成年子女；  (四) 其他近亲属；       (五) 关系密切的其他亲属、朋友愿意承担监护责任，经精神病人的所在单位或者住所地的居民委员会、村民委员会同意的。      对担任监护人有争议的，由精神病人的所在单位或者住所地的居民委员会、村民委员会在近亲属中指定。对指定不服提起诉讼的，由人民法院裁决。没有第一款规定的监护人的，由精神病人的所在单位或者住所地的居民委员会、村民委员会或者民政部门担任监护人。</vt:lpstr>
      <vt:lpstr> 10、监护人应当履行监护职责，保护被监护人的人身、财产及其他合法权益，除为被监护人的利益外，不得处理被监护人的财产。监护人依法履行监护的权利，受法律保护。 监护人不履行监护职责或者侵害被监护人的合法权益的，应当承担责任；给被监护人造成财产损失的，应当赔偿损失。人民法院可以根据有关人员或者有关单位的申请，撤销监护人的资格。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Lenovo</cp:lastModifiedBy>
  <cp:revision/>
  <dcterms:created xsi:type="dcterms:W3CDTF">2017-05-25T04:35:45Z</dcterms:created>
  <dcterms:modified xsi:type="dcterms:W3CDTF">2017-05-28T06:10:18Z</dcterms:modified>
  <cp:category/>
</cp:coreProperties>
</file>