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1" r:id="rId1"/>
  </p:sldMasterIdLst>
  <p:sldIdLst>
    <p:sldId id="257" r:id="rId2"/>
    <p:sldId id="258" r:id="rId3"/>
    <p:sldId id="259" r:id="rId4"/>
    <p:sldId id="316" r:id="rId5"/>
    <p:sldId id="286" r:id="rId6"/>
    <p:sldId id="303" r:id="rId7"/>
    <p:sldId id="327" r:id="rId8"/>
    <p:sldId id="308" r:id="rId9"/>
    <p:sldId id="309" r:id="rId10"/>
    <p:sldId id="310" r:id="rId11"/>
    <p:sldId id="312" r:id="rId12"/>
    <p:sldId id="335" r:id="rId13"/>
    <p:sldId id="279" r:id="rId14"/>
    <p:sldId id="280" r:id="rId15"/>
    <p:sldId id="336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EA4B14"/>
    <a:srgbClr val="EB8813"/>
    <a:srgbClr val="F7074B"/>
    <a:srgbClr val="0000CC"/>
    <a:srgbClr val="FF00FF"/>
    <a:srgbClr val="D1EBE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824" y="-282"/>
      </p:cViewPr>
      <p:guideLst>
        <p:guide orient="horz" pos="2232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 descr="优翼logo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551738" y="92075"/>
            <a:ext cx="131127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优翼logo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083550" y="11113"/>
            <a:ext cx="1027113" cy="3714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ransition>
    <p:zo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/>
          <p:nvPr/>
        </p:nvSpPr>
        <p:spPr>
          <a:xfrm>
            <a:off x="984250" y="3133725"/>
            <a:ext cx="7175500" cy="897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70000"/>
              </a:lnSpc>
            </a:pPr>
            <a:r>
              <a:rPr lang="zh-CN" altLang="en-US" sz="4800" b="1" dirty="0">
                <a:solidFill>
                  <a:srgbClr val="0707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第一章 让我们走进地理 </a:t>
            </a:r>
            <a:r>
              <a:rPr lang="zh-CN" altLang="en-US" sz="6000" b="1" dirty="0">
                <a:solidFill>
                  <a:srgbClr val="0707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6000" b="1" dirty="0">
              <a:solidFill>
                <a:srgbClr val="07070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1" name="Rectangle 5"/>
          <p:cNvSpPr/>
          <p:nvPr/>
        </p:nvSpPr>
        <p:spPr>
          <a:xfrm>
            <a:off x="2218214" y="4247674"/>
            <a:ext cx="5004435" cy="69469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>
              <a:lnSpc>
                <a:spcPct val="11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第一节 我们身边的地理</a:t>
            </a: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Line 30"/>
          <p:cNvSpPr/>
          <p:nvPr/>
        </p:nvSpPr>
        <p:spPr>
          <a:xfrm>
            <a:off x="762000" y="5105400"/>
            <a:ext cx="1139825" cy="7620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2" name="Line 29"/>
          <p:cNvSpPr/>
          <p:nvPr/>
        </p:nvSpPr>
        <p:spPr>
          <a:xfrm>
            <a:off x="1143000" y="4800600"/>
            <a:ext cx="758825" cy="3048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3" name="Line 28"/>
          <p:cNvSpPr/>
          <p:nvPr/>
        </p:nvSpPr>
        <p:spPr>
          <a:xfrm flipV="1">
            <a:off x="1143000" y="4343400"/>
            <a:ext cx="838200" cy="3048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4" name="Line 26"/>
          <p:cNvSpPr/>
          <p:nvPr/>
        </p:nvSpPr>
        <p:spPr>
          <a:xfrm flipH="1">
            <a:off x="990600" y="3581400"/>
            <a:ext cx="917575" cy="9906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5" name="Line 19"/>
          <p:cNvSpPr/>
          <p:nvPr/>
        </p:nvSpPr>
        <p:spPr>
          <a:xfrm flipV="1">
            <a:off x="7086600" y="4419600"/>
            <a:ext cx="762000" cy="3048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6" name="Line 17"/>
          <p:cNvSpPr/>
          <p:nvPr/>
        </p:nvSpPr>
        <p:spPr>
          <a:xfrm flipH="1">
            <a:off x="7010400" y="3581400"/>
            <a:ext cx="914400" cy="9906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7" name="Oval 13"/>
          <p:cNvSpPr/>
          <p:nvPr/>
        </p:nvSpPr>
        <p:spPr>
          <a:xfrm>
            <a:off x="5943600" y="4343400"/>
            <a:ext cx="1295400" cy="838200"/>
          </a:xfrm>
          <a:prstGeom prst="ellipse">
            <a:avLst/>
          </a:prstGeom>
          <a:solidFill>
            <a:srgbClr val="1AAFDE"/>
          </a:solidFill>
          <a:ln w="9525" cap="flat" cmpd="sng">
            <a:solidFill>
              <a:srgbClr val="186EA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森林</a:t>
            </a:r>
          </a:p>
        </p:txBody>
      </p:sp>
      <p:sp>
        <p:nvSpPr>
          <p:cNvPr id="10248" name="Oval 2"/>
          <p:cNvSpPr/>
          <p:nvPr/>
        </p:nvSpPr>
        <p:spPr>
          <a:xfrm>
            <a:off x="1524000" y="381000"/>
            <a:ext cx="1752600" cy="914400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633095" y="1173480"/>
            <a:ext cx="8300085" cy="1845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b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仿照海洋与生产建设密切联系的实例，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分别写出土地、森林与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生产建设的主要联系。</a:t>
            </a:r>
          </a:p>
        </p:txBody>
      </p:sp>
      <p:sp>
        <p:nvSpPr>
          <p:cNvPr id="10250" name="Line 8"/>
          <p:cNvSpPr/>
          <p:nvPr/>
        </p:nvSpPr>
        <p:spPr>
          <a:xfrm flipH="1">
            <a:off x="4114800" y="3581400"/>
            <a:ext cx="762000" cy="9144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51" name="Oval 9"/>
          <p:cNvSpPr/>
          <p:nvPr/>
        </p:nvSpPr>
        <p:spPr>
          <a:xfrm>
            <a:off x="4724400" y="3200400"/>
            <a:ext cx="1143000" cy="457200"/>
          </a:xfrm>
          <a:prstGeom prst="ellipse">
            <a:avLst/>
          </a:prstGeom>
          <a:solidFill>
            <a:srgbClr val="1AAFDE"/>
          </a:solidFill>
          <a:ln w="9525" cap="flat" cmpd="sng">
            <a:solidFill>
              <a:srgbClr val="186EA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2" name="Line 10"/>
          <p:cNvSpPr/>
          <p:nvPr/>
        </p:nvSpPr>
        <p:spPr>
          <a:xfrm flipV="1">
            <a:off x="4191000" y="4343400"/>
            <a:ext cx="609600" cy="3048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53" name="Line 11"/>
          <p:cNvSpPr/>
          <p:nvPr/>
        </p:nvSpPr>
        <p:spPr>
          <a:xfrm>
            <a:off x="4191000" y="4953000"/>
            <a:ext cx="609600" cy="1524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54" name="Line 12"/>
          <p:cNvSpPr/>
          <p:nvPr/>
        </p:nvSpPr>
        <p:spPr>
          <a:xfrm>
            <a:off x="4038600" y="5105400"/>
            <a:ext cx="838200" cy="6858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55" name="Oval 16"/>
          <p:cNvSpPr/>
          <p:nvPr/>
        </p:nvSpPr>
        <p:spPr>
          <a:xfrm>
            <a:off x="7772400" y="5715000"/>
            <a:ext cx="1143000" cy="457200"/>
          </a:xfrm>
          <a:prstGeom prst="ellipse">
            <a:avLst/>
          </a:prstGeom>
          <a:solidFill>
            <a:srgbClr val="1AAFDE"/>
          </a:solidFill>
          <a:ln w="9525" cap="flat" cmpd="sng">
            <a:solidFill>
              <a:srgbClr val="186EA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6" name="Oval 18"/>
          <p:cNvSpPr/>
          <p:nvPr/>
        </p:nvSpPr>
        <p:spPr>
          <a:xfrm>
            <a:off x="7772400" y="3276600"/>
            <a:ext cx="1143000" cy="457200"/>
          </a:xfrm>
          <a:prstGeom prst="ellipse">
            <a:avLst/>
          </a:prstGeom>
          <a:solidFill>
            <a:srgbClr val="1AAFDE"/>
          </a:solidFill>
          <a:ln w="9525" cap="flat" cmpd="sng">
            <a:solidFill>
              <a:srgbClr val="186EA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7" name="Line 20"/>
          <p:cNvSpPr/>
          <p:nvPr/>
        </p:nvSpPr>
        <p:spPr>
          <a:xfrm>
            <a:off x="7239000" y="4800600"/>
            <a:ext cx="533400" cy="2286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58" name="Line 21"/>
          <p:cNvSpPr/>
          <p:nvPr/>
        </p:nvSpPr>
        <p:spPr>
          <a:xfrm>
            <a:off x="6934200" y="5105400"/>
            <a:ext cx="990600" cy="6858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59" name="Oval 22"/>
          <p:cNvSpPr/>
          <p:nvPr/>
        </p:nvSpPr>
        <p:spPr>
          <a:xfrm>
            <a:off x="155575" y="4343400"/>
            <a:ext cx="1066800" cy="8382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rgbClr val="186EA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zh-CN" sz="7200" dirty="0">
              <a:solidFill>
                <a:srgbClr val="0099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60" name="Oval 23"/>
          <p:cNvSpPr/>
          <p:nvPr/>
        </p:nvSpPr>
        <p:spPr>
          <a:xfrm>
            <a:off x="1755775" y="4038600"/>
            <a:ext cx="1143000" cy="4572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rgbClr val="186EA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1" name="Oval 24"/>
          <p:cNvSpPr/>
          <p:nvPr/>
        </p:nvSpPr>
        <p:spPr>
          <a:xfrm>
            <a:off x="1755775" y="4876800"/>
            <a:ext cx="1295400" cy="4572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rgbClr val="186EA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捕鱼</a:t>
            </a:r>
          </a:p>
        </p:txBody>
      </p:sp>
      <p:sp>
        <p:nvSpPr>
          <p:cNvPr id="10262" name="Oval 25"/>
          <p:cNvSpPr/>
          <p:nvPr/>
        </p:nvSpPr>
        <p:spPr>
          <a:xfrm>
            <a:off x="1755775" y="5638800"/>
            <a:ext cx="1295400" cy="4572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rgbClr val="186EA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采油</a:t>
            </a:r>
          </a:p>
        </p:txBody>
      </p:sp>
      <p:sp>
        <p:nvSpPr>
          <p:cNvPr id="10263" name="Oval 27"/>
          <p:cNvSpPr/>
          <p:nvPr/>
        </p:nvSpPr>
        <p:spPr>
          <a:xfrm>
            <a:off x="1755775" y="3200400"/>
            <a:ext cx="1295400" cy="45720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rgbClr val="186EA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航运</a:t>
            </a:r>
          </a:p>
        </p:txBody>
      </p:sp>
      <p:sp>
        <p:nvSpPr>
          <p:cNvPr id="10264" name="Text Box 31"/>
          <p:cNvSpPr txBox="1"/>
          <p:nvPr/>
        </p:nvSpPr>
        <p:spPr>
          <a:xfrm>
            <a:off x="152400" y="4495800"/>
            <a:ext cx="1146175" cy="519113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 algn="ctr"/>
            <a:r>
              <a:rPr lang="zh-CN" alt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海洋</a:t>
            </a:r>
          </a:p>
        </p:txBody>
      </p:sp>
      <p:sp>
        <p:nvSpPr>
          <p:cNvPr id="10265" name="Rectangle 32"/>
          <p:cNvSpPr/>
          <p:nvPr/>
        </p:nvSpPr>
        <p:spPr>
          <a:xfrm>
            <a:off x="1831975" y="3962400"/>
            <a:ext cx="1066800" cy="519113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 algn="ctr"/>
            <a:r>
              <a:rPr lang="zh-CN" alt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晒盐</a:t>
            </a:r>
          </a:p>
        </p:txBody>
      </p:sp>
      <p:pic>
        <p:nvPicPr>
          <p:cNvPr id="10266" name="Picture 34" descr="X5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0135" y="1998345"/>
            <a:ext cx="1000125" cy="82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7" name="Oval 4"/>
          <p:cNvSpPr/>
          <p:nvPr/>
        </p:nvSpPr>
        <p:spPr>
          <a:xfrm>
            <a:off x="3124200" y="4343400"/>
            <a:ext cx="1143000" cy="838200"/>
          </a:xfrm>
          <a:prstGeom prst="ellipse">
            <a:avLst/>
          </a:prstGeom>
          <a:solidFill>
            <a:srgbClr val="1AAFDE"/>
          </a:solidFill>
          <a:ln w="9525" cap="flat" cmpd="sng">
            <a:solidFill>
              <a:srgbClr val="186EA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2800" b="1" dirty="0">
                <a:solidFill>
                  <a:schemeClr val="bg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土地</a:t>
            </a:r>
          </a:p>
        </p:txBody>
      </p:sp>
      <p:sp>
        <p:nvSpPr>
          <p:cNvPr id="10268" name="Oval 6"/>
          <p:cNvSpPr/>
          <p:nvPr/>
        </p:nvSpPr>
        <p:spPr>
          <a:xfrm>
            <a:off x="4724400" y="4876800"/>
            <a:ext cx="1143000" cy="457200"/>
          </a:xfrm>
          <a:prstGeom prst="ellipse">
            <a:avLst/>
          </a:prstGeom>
          <a:solidFill>
            <a:srgbClr val="1AAFDE"/>
          </a:solidFill>
          <a:ln w="9525" cap="flat" cmpd="sng">
            <a:solidFill>
              <a:srgbClr val="186EA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9" name="Oval 5"/>
          <p:cNvSpPr/>
          <p:nvPr/>
        </p:nvSpPr>
        <p:spPr>
          <a:xfrm>
            <a:off x="4724400" y="4114800"/>
            <a:ext cx="1143000" cy="457200"/>
          </a:xfrm>
          <a:prstGeom prst="ellipse">
            <a:avLst/>
          </a:prstGeom>
          <a:solidFill>
            <a:srgbClr val="1AAFDE"/>
          </a:solidFill>
          <a:ln w="9525" cap="flat" cmpd="sng">
            <a:solidFill>
              <a:srgbClr val="186EA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0" name="Oval 7"/>
          <p:cNvSpPr/>
          <p:nvPr/>
        </p:nvSpPr>
        <p:spPr>
          <a:xfrm>
            <a:off x="4724400" y="5562600"/>
            <a:ext cx="1143000" cy="457200"/>
          </a:xfrm>
          <a:prstGeom prst="ellipse">
            <a:avLst/>
          </a:prstGeom>
          <a:solidFill>
            <a:srgbClr val="1AAFDE"/>
          </a:solidFill>
          <a:ln w="9525" cap="flat" cmpd="sng">
            <a:solidFill>
              <a:srgbClr val="186EA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1" name="Oval 14"/>
          <p:cNvSpPr/>
          <p:nvPr/>
        </p:nvSpPr>
        <p:spPr>
          <a:xfrm>
            <a:off x="7772400" y="4114800"/>
            <a:ext cx="1143000" cy="457200"/>
          </a:xfrm>
          <a:prstGeom prst="ellipse">
            <a:avLst/>
          </a:prstGeom>
          <a:solidFill>
            <a:srgbClr val="1AAFDE"/>
          </a:solidFill>
          <a:ln w="9525" cap="flat" cmpd="sng">
            <a:solidFill>
              <a:srgbClr val="186EA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2" name="Oval 15"/>
          <p:cNvSpPr/>
          <p:nvPr/>
        </p:nvSpPr>
        <p:spPr>
          <a:xfrm>
            <a:off x="7772400" y="4800600"/>
            <a:ext cx="1143000" cy="457200"/>
          </a:xfrm>
          <a:prstGeom prst="ellipse">
            <a:avLst/>
          </a:prstGeom>
          <a:solidFill>
            <a:srgbClr val="1AAFDE"/>
          </a:solidFill>
          <a:ln w="9525" cap="flat" cmpd="sng">
            <a:solidFill>
              <a:srgbClr val="186EA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624" name="组合 2"/>
          <p:cNvGrpSpPr/>
          <p:nvPr/>
        </p:nvGrpSpPr>
        <p:grpSpPr>
          <a:xfrm>
            <a:off x="153353" y="541655"/>
            <a:ext cx="2409825" cy="687388"/>
            <a:chOff x="283" y="575"/>
            <a:chExt cx="3794" cy="1082"/>
          </a:xfrm>
        </p:grpSpPr>
        <p:grpSp>
          <p:nvGrpSpPr>
            <p:cNvPr id="25630" name="组合 1"/>
            <p:cNvGrpSpPr/>
            <p:nvPr/>
          </p:nvGrpSpPr>
          <p:grpSpPr>
            <a:xfrm>
              <a:off x="283" y="575"/>
              <a:ext cx="3795" cy="1082"/>
              <a:chOff x="283" y="575"/>
              <a:chExt cx="3795" cy="1082"/>
            </a:xfrm>
          </p:grpSpPr>
          <p:pic>
            <p:nvPicPr>
              <p:cNvPr id="25633" name="图片 8205" descr="13240475_221319465105_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3" y="575"/>
                <a:ext cx="1578" cy="10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634" name="矩形 8201"/>
              <p:cNvSpPr/>
              <p:nvPr/>
            </p:nvSpPr>
            <p:spPr>
              <a:xfrm>
                <a:off x="1618" y="689"/>
                <a:ext cx="2460" cy="8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>
                  <a:lnSpc>
                    <a:spcPct val="110000"/>
                  </a:lnSpc>
                </a:pPr>
                <a:r>
                  <a:rPr lang="zh-CN" altLang="en-US" sz="27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拓展延伸</a:t>
                </a:r>
              </a:p>
            </p:txBody>
          </p:sp>
        </p:grpSp>
        <p:sp>
          <p:nvSpPr>
            <p:cNvPr id="25631" name="直接连接符 8202"/>
            <p:cNvSpPr/>
            <p:nvPr/>
          </p:nvSpPr>
          <p:spPr>
            <a:xfrm>
              <a:off x="1780" y="1500"/>
              <a:ext cx="2155" cy="0"/>
            </a:xfrm>
            <a:prstGeom prst="line">
              <a:avLst/>
            </a:prstGeom>
            <a:ln w="76200" cap="flat" cmpd="tri">
              <a:solidFill>
                <a:srgbClr val="99CC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32" name="直接连接符 8203"/>
            <p:cNvSpPr/>
            <p:nvPr/>
          </p:nvSpPr>
          <p:spPr>
            <a:xfrm>
              <a:off x="1803" y="795"/>
              <a:ext cx="2155" cy="0"/>
            </a:xfrm>
            <a:prstGeom prst="line">
              <a:avLst/>
            </a:prstGeom>
            <a:ln w="76200" cap="flat" cmpd="tri">
              <a:solidFill>
                <a:srgbClr val="99CC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 spd="slow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5b2a3260a36fd86c5dc4965d93a497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9238" y="3651250"/>
            <a:ext cx="3160712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0b8ed0d4292979df874c4092539257d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0" y="3651250"/>
            <a:ext cx="3213100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d8d04d82083d974ed2ef24f788f937a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26000" y="1362075"/>
            <a:ext cx="3213100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89dd1ac045c151f31f86a9f05da2a7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238" y="1362075"/>
            <a:ext cx="3160712" cy="209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3702685" y="1435100"/>
            <a:ext cx="548640" cy="207518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fontAlgn="base"/>
            <a:r>
              <a:rPr lang="zh-CN" altLang="en-US" sz="2400" strike="noStrike" noProof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因纽特人捕鱼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679190" y="4062095"/>
            <a:ext cx="548640" cy="2105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lang="zh-CN" altLang="en-US" sz="2400" strike="noStrike" noProof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南美足球比赛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251190" y="1400810"/>
            <a:ext cx="548640" cy="2142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lang="zh-CN" altLang="en-US" sz="2400" strike="noStrike" noProof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意大利威尼斯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251190" y="4048125"/>
            <a:ext cx="548640" cy="19437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lang="zh-CN" altLang="en-US" sz="2400" strike="noStrike" noProof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非洲传统舞蹈</a:t>
            </a:r>
          </a:p>
        </p:txBody>
      </p:sp>
      <p:sp>
        <p:nvSpPr>
          <p:cNvPr id="19458" name="Rectangle 3"/>
          <p:cNvSpPr/>
          <p:nvPr/>
        </p:nvSpPr>
        <p:spPr>
          <a:xfrm>
            <a:off x="254000" y="586740"/>
            <a:ext cx="416433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四、地理与风土人情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657860"/>
            <a:ext cx="6571615" cy="49237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39165" y="5724525"/>
            <a:ext cx="72332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阿拉伯人驼队</a:t>
            </a:r>
          </a:p>
        </p:txBody>
      </p:sp>
    </p:spTree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9" name="组合 10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24590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1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sp>
        <p:nvSpPr>
          <p:cNvPr id="12" name="左大括号 11"/>
          <p:cNvSpPr/>
          <p:nvPr/>
        </p:nvSpPr>
        <p:spPr>
          <a:xfrm>
            <a:off x="646430" y="1304290"/>
            <a:ext cx="504825" cy="4547870"/>
          </a:xfrm>
          <a:prstGeom prst="leftBrace">
            <a:avLst>
              <a:gd name="adj1" fmla="val 39185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lvl="0" eaLnBrk="1" hangingPunct="1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02055" y="1169670"/>
            <a:ext cx="36906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解开地理之</a:t>
            </a:r>
            <a:r>
              <a:rPr lang="en-US" altLang="zh-CN" sz="2800" b="1"/>
              <a:t>“</a:t>
            </a:r>
            <a:r>
              <a:rPr lang="zh-CN" altLang="en-US" sz="2800" b="1"/>
              <a:t>谜</a:t>
            </a:r>
            <a:r>
              <a:rPr lang="en-US" altLang="zh-CN" sz="2800" b="1"/>
              <a:t>”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96975" y="2480945"/>
            <a:ext cx="36906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地理与日常生活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170940" y="3956050"/>
            <a:ext cx="36906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地理与生产建设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144905" y="5390515"/>
            <a:ext cx="36906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地理与风土人情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3971925" y="3154045"/>
            <a:ext cx="609600" cy="2193290"/>
          </a:xfrm>
          <a:prstGeom prst="leftBrace">
            <a:avLst>
              <a:gd name="adj1" fmla="val 39185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lvl="0" eaLnBrk="1" hangingPunct="1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10735" y="4354830"/>
            <a:ext cx="382143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兴建企业要考虑 </a:t>
            </a:r>
            <a:r>
              <a:rPr lang="en-US" altLang="zh-CN" sz="2400" b="1"/>
              <a:t>_</a:t>
            </a:r>
            <a:r>
              <a:rPr lang="en-US" altLang="zh-CN" sz="2400" b="1">
                <a:sym typeface="+mn-ea"/>
              </a:rPr>
              <a:t>___</a:t>
            </a:r>
            <a:r>
              <a:rPr lang="zh-CN" altLang="en-US" sz="2400" b="1">
                <a:sym typeface="+mn-ea"/>
              </a:rPr>
              <a:t>、能源、水源、市场和 </a:t>
            </a:r>
            <a:r>
              <a:rPr lang="en-US" altLang="zh-CN" sz="2400" b="1">
                <a:sym typeface="+mn-ea"/>
              </a:rPr>
              <a:t>______</a:t>
            </a:r>
            <a:r>
              <a:rPr lang="zh-CN" altLang="en-US" sz="2400" b="1">
                <a:sym typeface="+mn-ea"/>
              </a:rPr>
              <a:t>等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632325" y="3271520"/>
            <a:ext cx="346646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农业生产必须 </a:t>
            </a:r>
            <a:r>
              <a:rPr lang="en-US" altLang="zh-CN" sz="2400" b="1"/>
              <a:t>_</a:t>
            </a:r>
            <a:r>
              <a:rPr lang="en-US" altLang="zh-CN" sz="2400" b="1">
                <a:sym typeface="+mn-ea"/>
              </a:rPr>
              <a:t>______</a:t>
            </a:r>
            <a:endParaRPr lang="en-US" altLang="zh-CN" sz="2400" b="1"/>
          </a:p>
        </p:txBody>
      </p:sp>
      <p:sp>
        <p:nvSpPr>
          <p:cNvPr id="20" name="文本框 19"/>
          <p:cNvSpPr txBox="1"/>
          <p:nvPr/>
        </p:nvSpPr>
        <p:spPr>
          <a:xfrm>
            <a:off x="6506845" y="3170555"/>
            <a:ext cx="14871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</a:rPr>
              <a:t>因地制宜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107555" y="4705985"/>
            <a:ext cx="144653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</a:rPr>
              <a:t>运输条件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892925" y="4305300"/>
            <a:ext cx="8159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B0F0"/>
                </a:solidFill>
              </a:rPr>
              <a:t>原料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"/>
          <p:cNvSpPr txBox="1"/>
          <p:nvPr/>
        </p:nvSpPr>
        <p:spPr>
          <a:xfrm>
            <a:off x="257175" y="2225358"/>
            <a:ext cx="8656638" cy="2175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9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1．必须靠近原料产地而建的是（   ） </a:t>
            </a:r>
          </a:p>
          <a:p>
            <a:pPr lvl="0" eaLnBrk="1" hangingPunct="1">
              <a:lnSpc>
                <a:spcPct val="19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A．服装厂 B．乳产品加工厂 C．蛋糕制造厂  D．制鞋厂 </a:t>
            </a:r>
          </a:p>
          <a:p>
            <a:pPr lvl="0" eaLnBrk="1" hangingPunct="1">
              <a:lnSpc>
                <a:spcPct val="190000"/>
              </a:lnSpc>
            </a:pP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7290" y="2336483"/>
            <a:ext cx="6381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B</a:t>
            </a:r>
          </a:p>
        </p:txBody>
      </p:sp>
      <p:grpSp>
        <p:nvGrpSpPr>
          <p:cNvPr id="25605" name="组合 4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25606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7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随堂演练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6595" y="1589405"/>
            <a:ext cx="7752715" cy="3675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eaLnBrk="1" hangingPunct="1">
              <a:lnSpc>
                <a:spcPct val="190000"/>
              </a:lnSpc>
            </a:pPr>
            <a:r>
              <a:rPr lang="zh-CN" altLang="zh-CN" sz="2400" b="1" dirty="0">
                <a:latin typeface="宋体" panose="02010600030101010101" pitchFamily="2" charset="-122"/>
                <a:sym typeface="+mn-ea"/>
              </a:rPr>
              <a:t>2．南方人在端午节有吃粽子、赛龙舟的习俗。这说明了地理与哪方面的关系（   ） 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sym typeface="+mn-ea"/>
              </a:rPr>
              <a:t>A．日常生活  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sym typeface="+mn-ea"/>
              </a:rPr>
              <a:t>B．生产建设  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sym typeface="+mn-ea"/>
              </a:rPr>
              <a:t>C．风土人情   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sym typeface="+mn-ea"/>
              </a:rPr>
              <a:t>D．科学研究 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3995420" y="2412683"/>
            <a:ext cx="6381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C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"/>
          <p:cNvPicPr>
            <a:picLocks noChangeAspect="1"/>
          </p:cNvPicPr>
          <p:nvPr/>
        </p:nvPicPr>
        <p:blipFill>
          <a:blip r:embed="rId2">
            <a:lum bright="42000" contrast="-24000"/>
          </a:blip>
          <a:srcRect l="848" t="7107" r="-848" b="4988"/>
          <a:stretch>
            <a:fillRect/>
          </a:stretch>
        </p:blipFill>
        <p:spPr>
          <a:xfrm>
            <a:off x="28575" y="513715"/>
            <a:ext cx="9142095" cy="5934710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3074" name="组合 1"/>
          <p:cNvGrpSpPr/>
          <p:nvPr/>
        </p:nvGrpSpPr>
        <p:grpSpPr>
          <a:xfrm>
            <a:off x="155575" y="33338"/>
            <a:ext cx="1989138" cy="519112"/>
            <a:chOff x="246" y="53"/>
            <a:chExt cx="3132" cy="818"/>
          </a:xfrm>
        </p:grpSpPr>
        <p:pic>
          <p:nvPicPr>
            <p:cNvPr id="3076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7" name="文本框 2"/>
            <p:cNvSpPr txBox="1"/>
            <p:nvPr/>
          </p:nvSpPr>
          <p:spPr>
            <a:xfrm>
              <a:off x="246" y="53"/>
              <a:ext cx="2700" cy="8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</a:p>
          </p:txBody>
        </p:sp>
      </p:grpSp>
      <p:sp>
        <p:nvSpPr>
          <p:cNvPr id="3075" name="文本框 3"/>
          <p:cNvSpPr txBox="1"/>
          <p:nvPr/>
        </p:nvSpPr>
        <p:spPr>
          <a:xfrm>
            <a:off x="297815" y="1390015"/>
            <a:ext cx="8593138" cy="435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60000"/>
              </a:lnSpc>
            </a:pPr>
            <a:r>
              <a:rPr lang="zh-CN" altLang="en-US" sz="25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在浩渺的宇宙中，有一颗美丽的星球，她披着蓝色的面纱，承载着无数生灵，围绕着太阳不停地转动，这就是地球。他在太空中怎样遨游？她怎样形成了今天的面貌？生命为什么能在地球上生存、繁衍？人类是怎样认识和改变着她？她的变化将会给人类带来什么样的影响？……</a:t>
            </a:r>
          </a:p>
          <a:p>
            <a:pPr lvl="0" eaLnBrk="1" hangingPunct="1">
              <a:lnSpc>
                <a:spcPct val="160000"/>
              </a:lnSpc>
            </a:pPr>
            <a:r>
              <a:rPr lang="zh-CN" altLang="en-US" sz="2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作为地球的儿女，你一定期待着了解和探索她的奥秘吧！</a:t>
            </a:r>
          </a:p>
          <a:p>
            <a:pPr lvl="0" eaLnBrk="1" hangingPunct="1">
              <a:lnSpc>
                <a:spcPct val="160000"/>
              </a:lnSpc>
            </a:pPr>
            <a:r>
              <a:rPr lang="zh-CN" altLang="en-US" sz="25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让我们从这里走进地理！</a:t>
            </a:r>
          </a:p>
        </p:txBody>
      </p:sp>
    </p:spTree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/>
          <p:nvPr/>
        </p:nvSpPr>
        <p:spPr>
          <a:xfrm>
            <a:off x="288925" y="781050"/>
            <a:ext cx="4026535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一、解开地理之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谜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</a:p>
        </p:txBody>
      </p:sp>
      <p:grpSp>
        <p:nvGrpSpPr>
          <p:cNvPr id="4100" name="组合 1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4101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2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新课讲授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77240" y="1689735"/>
            <a:ext cx="7415530" cy="4627880"/>
            <a:chOff x="1224" y="2661"/>
            <a:chExt cx="11678" cy="7288"/>
          </a:xfrm>
        </p:grpSpPr>
        <p:pic>
          <p:nvPicPr>
            <p:cNvPr id="6146" name="Picture 2" descr="C:\Users\Administrator\Desktop\图片1地.png图片1地"/>
            <p:cNvPicPr>
              <a:picLocks noGrp="1"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3" y="2661"/>
              <a:ext cx="5161" cy="34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7" name="Picture 3" descr="C:\Users\Administrator\Desktop\timg (1).jpgtimg (1)"/>
            <p:cNvPicPr>
              <a:picLocks noGrp="1" noChangeAspect="1"/>
            </p:cNvPicPr>
            <p:nvPr/>
          </p:nvPicPr>
          <p:blipFill>
            <a:blip r:embed="rId4"/>
            <a:srcRect b="9552"/>
            <a:stretch>
              <a:fillRect/>
            </a:stretch>
          </p:blipFill>
          <p:spPr>
            <a:xfrm>
              <a:off x="7934" y="2670"/>
              <a:ext cx="4969" cy="337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8" name="Picture 4" descr="秋天1"/>
            <p:cNvPicPr>
              <a:picLocks noGrp="1"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24" y="6655"/>
              <a:ext cx="5203" cy="329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2" name="Picture 8" descr="冬天"/>
            <p:cNvPicPr>
              <a:picLocks noGrp="1"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944" y="6693"/>
              <a:ext cx="4957" cy="32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9" name="Text Box 5"/>
            <p:cNvSpPr txBox="1"/>
            <p:nvPr/>
          </p:nvSpPr>
          <p:spPr>
            <a:xfrm>
              <a:off x="2760" y="2975"/>
              <a:ext cx="2040" cy="20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8000" dirty="0">
                  <a:solidFill>
                    <a:srgbClr val="F7074B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春</a:t>
              </a:r>
            </a:p>
          </p:txBody>
        </p:sp>
        <p:sp>
          <p:nvSpPr>
            <p:cNvPr id="6150" name="Text Box 6"/>
            <p:cNvSpPr txBox="1"/>
            <p:nvPr/>
          </p:nvSpPr>
          <p:spPr>
            <a:xfrm>
              <a:off x="9480" y="2958"/>
              <a:ext cx="2040" cy="20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8000" dirty="0">
                  <a:solidFill>
                    <a:srgbClr val="92D050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夏</a:t>
              </a:r>
            </a:p>
          </p:txBody>
        </p:sp>
        <p:sp>
          <p:nvSpPr>
            <p:cNvPr id="6151" name="Text Box 7"/>
            <p:cNvSpPr txBox="1"/>
            <p:nvPr/>
          </p:nvSpPr>
          <p:spPr>
            <a:xfrm>
              <a:off x="2880" y="7175"/>
              <a:ext cx="2040" cy="20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8000" dirty="0">
                  <a:solidFill>
                    <a:srgbClr val="EA4B14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秋</a:t>
              </a:r>
            </a:p>
          </p:txBody>
        </p:sp>
        <p:sp>
          <p:nvSpPr>
            <p:cNvPr id="6153" name="Text Box 9"/>
            <p:cNvSpPr txBox="1"/>
            <p:nvPr/>
          </p:nvSpPr>
          <p:spPr>
            <a:xfrm>
              <a:off x="9501" y="7137"/>
              <a:ext cx="2040" cy="20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8000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冬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44475" y="1651000"/>
            <a:ext cx="8745855" cy="4029075"/>
            <a:chOff x="385" y="2600"/>
            <a:chExt cx="13773" cy="6345"/>
          </a:xfrm>
        </p:grpSpPr>
        <p:pic>
          <p:nvPicPr>
            <p:cNvPr id="7170" name="Picture 2" descr="沙漠"/>
            <p:cNvPicPr>
              <a:picLocks noGrp="1"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5" y="2600"/>
              <a:ext cx="6758" cy="46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1" name="Picture 3" descr="海边"/>
            <p:cNvPicPr>
              <a:picLocks noGrp="1"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607" y="2611"/>
              <a:ext cx="6551" cy="46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WordArt 4"/>
            <p:cNvSpPr>
              <a:spLocks noTextEdit="1"/>
            </p:cNvSpPr>
            <p:nvPr/>
          </p:nvSpPr>
          <p:spPr>
            <a:xfrm>
              <a:off x="2597" y="7585"/>
              <a:ext cx="2382" cy="1360"/>
            </a:xfrm>
            <a:prstGeom prst="rect">
              <a:avLst/>
            </a:prstGeom>
          </p:spPr>
          <p:txBody>
            <a:bodyPr wrap="none" fromWordArt="1">
              <a:normAutofit/>
            </a:bodyPr>
            <a:lstStyle/>
            <a:p>
              <a:pPr algn="ctr"/>
              <a:r>
                <a:rPr lang="zh-CN" altLang="en-US" sz="4000" b="1">
                  <a:ln w="12700" cap="flat" cmpd="sng">
                    <a:solidFill>
                      <a:srgbClr val="EAEAEA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A603AB">
                          <a:alpha val="100000"/>
                        </a:srgbClr>
                      </a:gs>
                      <a:gs pos="12000">
                        <a:srgbClr val="E81766">
                          <a:alpha val="100000"/>
                        </a:srgbClr>
                      </a:gs>
                      <a:gs pos="27000">
                        <a:srgbClr val="EE3F17">
                          <a:alpha val="100000"/>
                        </a:srgbClr>
                      </a:gs>
                      <a:gs pos="48000">
                        <a:srgbClr val="FFFF00">
                          <a:alpha val="100000"/>
                        </a:srgbClr>
                      </a:gs>
                      <a:gs pos="64999">
                        <a:srgbClr val="1A8D48">
                          <a:alpha val="100000"/>
                        </a:srgbClr>
                      </a:gs>
                      <a:gs pos="78999">
                        <a:srgbClr val="0819FB">
                          <a:alpha val="100000"/>
                        </a:srgbClr>
                      </a:gs>
                      <a:gs pos="100000">
                        <a:srgbClr val="A603AB">
                          <a:alpha val="100000"/>
                        </a:srgbClr>
                      </a:gs>
                    </a:gsLst>
                    <a:lin ang="0" scaled="1"/>
                    <a:tileRect/>
                  </a:gradFill>
                  <a:effectLst>
                    <a:outerShdw dist="35921" dir="2699999" sy="50000" kx="2115830" algn="bl" rotWithShape="0">
                      <a:srgbClr val="C0C0C0">
                        <a:alpha val="75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沙海茫茫</a:t>
              </a:r>
            </a:p>
          </p:txBody>
        </p:sp>
        <p:sp>
          <p:nvSpPr>
            <p:cNvPr id="19461" name="WordArt 5"/>
            <p:cNvSpPr>
              <a:spLocks noTextEdit="1"/>
            </p:cNvSpPr>
            <p:nvPr/>
          </p:nvSpPr>
          <p:spPr>
            <a:xfrm>
              <a:off x="9592" y="7498"/>
              <a:ext cx="2722" cy="1248"/>
            </a:xfrm>
            <a:prstGeom prst="rect">
              <a:avLst/>
            </a:prstGeom>
          </p:spPr>
          <p:txBody>
            <a:bodyPr wrap="none" fromWordArt="1">
              <a:normAutofit/>
            </a:bodyPr>
            <a:lstStyle/>
            <a:p>
              <a:pPr algn="ctr"/>
              <a:r>
                <a:rPr lang="zh-CN" altLang="en-US" sz="4000" b="1">
                  <a:ln w="12700" cap="flat" cmpd="sng">
                    <a:solidFill>
                      <a:srgbClr val="EAEAEA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A603AB">
                          <a:alpha val="100000"/>
                        </a:srgbClr>
                      </a:gs>
                      <a:gs pos="12000">
                        <a:srgbClr val="E81766">
                          <a:alpha val="100000"/>
                        </a:srgbClr>
                      </a:gs>
                      <a:gs pos="27000">
                        <a:srgbClr val="EE3F17">
                          <a:alpha val="100000"/>
                        </a:srgbClr>
                      </a:gs>
                      <a:gs pos="48000">
                        <a:srgbClr val="FFFF00">
                          <a:alpha val="100000"/>
                        </a:srgbClr>
                      </a:gs>
                      <a:gs pos="64999">
                        <a:srgbClr val="1A8D48">
                          <a:alpha val="100000"/>
                        </a:srgbClr>
                      </a:gs>
                      <a:gs pos="78999">
                        <a:srgbClr val="0819FB">
                          <a:alpha val="100000"/>
                        </a:srgbClr>
                      </a:gs>
                      <a:gs pos="100000">
                        <a:srgbClr val="A603AB">
                          <a:alpha val="100000"/>
                        </a:srgbClr>
                      </a:gs>
                    </a:gsLst>
                    <a:lin ang="0" scaled="1"/>
                    <a:tileRect/>
                  </a:gradFill>
                  <a:effectLst>
                    <a:outerShdw dist="35921" dir="2699999" sy="50000" kx="2115830" algn="bl" rotWithShape="0">
                      <a:srgbClr val="C0C0C0">
                        <a:alpha val="75000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碧波荡漾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43560" y="5514340"/>
            <a:ext cx="7835900" cy="822960"/>
          </a:xfrm>
          <a:prstGeom prst="rect">
            <a:avLst/>
          </a:prstGeom>
          <a:effectLst>
            <a:softEdge rad="38100"/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/>
              <a:t>      </a:t>
            </a:r>
            <a:r>
              <a:rPr lang="zh-CN" altLang="en-US" sz="2400"/>
              <a:t>关于地理的问题有很多很多，我们学好地理这门课程，就有可能找到这些问题的答案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  <p:bldP spid="4" grpId="6" animBg="1"/>
      <p:bldP spid="4" grpId="7" animBg="1"/>
      <p:bldP spid="4" grpId="8" animBg="1"/>
      <p:bldP spid="4" grpId="9" animBg="1"/>
      <p:bldP spid="4" grpId="10" animBg="1"/>
      <p:bldP spid="4" grpId="11" animBg="1"/>
      <p:bldP spid="4" grpId="12" animBg="1"/>
      <p:bldP spid="4" grpId="13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645" y="614045"/>
            <a:ext cx="5453380" cy="38989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5915" y="4566285"/>
            <a:ext cx="8473440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</a:t>
            </a:r>
            <a:r>
              <a:rPr lang="en-US" altLang="zh-CN" sz="20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地理（Geography）是研究地球表面的地理环境中各种自然现象和人文现象，以及它们之间相互关系的学科。“地理”一词最早见于中国《易经》。古代的地理学主要探索关于地球形状、大小有关的测量方法，或对已知的地区和国家进行描述。地理学是研究地球表面的地理环境中各种自然现象和人文现象，以及它们之间相互关系的学科。地理是一门综合性的基础学科。</a:t>
            </a:r>
          </a:p>
        </p:txBody>
      </p:sp>
    </p:spTree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timg (5)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1325" y="4187190"/>
            <a:ext cx="2538095" cy="2262505"/>
          </a:xfrm>
          <a:prstGeom prst="rect">
            <a:avLst/>
          </a:prstGeom>
        </p:spPr>
      </p:pic>
      <p:sp>
        <p:nvSpPr>
          <p:cNvPr id="19458" name="Rectangle 3"/>
          <p:cNvSpPr/>
          <p:nvPr/>
        </p:nvSpPr>
        <p:spPr>
          <a:xfrm>
            <a:off x="130810" y="704850"/>
            <a:ext cx="416433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二、地理与日常生活</a:t>
            </a:r>
          </a:p>
        </p:txBody>
      </p:sp>
      <p:pic>
        <p:nvPicPr>
          <p:cNvPr id="3" name="图片 2" descr="timg (2)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212" t="6140" r="14488" b="4942"/>
          <a:stretch>
            <a:fillRect/>
          </a:stretch>
        </p:blipFill>
        <p:spPr>
          <a:xfrm>
            <a:off x="471170" y="1458595"/>
            <a:ext cx="1277620" cy="2527935"/>
          </a:xfrm>
          <a:prstGeom prst="rect">
            <a:avLst/>
          </a:prstGeom>
        </p:spPr>
      </p:pic>
      <p:pic>
        <p:nvPicPr>
          <p:cNvPr id="4" name="图片 3" descr="u=261476434,1895982453&amp;fm=23&amp;gp=0"/>
          <p:cNvPicPr>
            <a:picLocks noChangeAspect="1"/>
          </p:cNvPicPr>
          <p:nvPr/>
        </p:nvPicPr>
        <p:blipFill>
          <a:blip r:embed="rId4"/>
          <a:srcRect l="12463" t="8291" r="5441"/>
          <a:stretch>
            <a:fillRect/>
          </a:stretch>
        </p:blipFill>
        <p:spPr>
          <a:xfrm>
            <a:off x="1946275" y="1673860"/>
            <a:ext cx="2593340" cy="2101850"/>
          </a:xfrm>
          <a:prstGeom prst="rect">
            <a:avLst/>
          </a:prstGeom>
        </p:spPr>
      </p:pic>
      <p:pic>
        <p:nvPicPr>
          <p:cNvPr id="5" name="图片 4" descr="timg (4)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8605" y="4514850"/>
            <a:ext cx="2463800" cy="1922145"/>
          </a:xfrm>
          <a:prstGeom prst="rect">
            <a:avLst/>
          </a:prstGeom>
        </p:spPr>
      </p:pic>
      <p:pic>
        <p:nvPicPr>
          <p:cNvPr id="7" name="图片 6" descr="timg (6)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31105" y="2795270"/>
            <a:ext cx="3097530" cy="222313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69110" y="4031615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5400">
                  <a:gradFill>
                    <a:gsLst>
                      <a:gs pos="31000">
                        <a:srgbClr val="6D6E85"/>
                      </a:gs>
                      <a:gs pos="66000">
                        <a:srgbClr val="A2C6FF"/>
                      </a:gs>
                      <a:gs pos="45000">
                        <a:srgbClr val="97B8F2"/>
                      </a:gs>
                      <a:gs pos="11000">
                        <a:srgbClr val="ED7D31">
                          <a:lumMod val="20000"/>
                          <a:lumOff val="80000"/>
                        </a:srgbClr>
                      </a:gs>
                      <a:gs pos="100000">
                        <a:srgbClr val="7E6760"/>
                      </a:gs>
                      <a:gs pos="91000">
                        <a:schemeClr val="bg1">
                          <a:lumMod val="50000"/>
                        </a:schemeClr>
                      </a:gs>
                      <a:gs pos="56000">
                        <a:srgbClr val="455C85"/>
                      </a:gs>
                      <a:gs pos="81000">
                        <a:srgbClr val="F8D8CF"/>
                      </a:gs>
                    </a:gsLst>
                  </a:gradFill>
                </a:ln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衣</a:t>
            </a:r>
          </a:p>
        </p:txBody>
      </p:sp>
      <p:sp>
        <p:nvSpPr>
          <p:cNvPr id="9" name="矩形 8"/>
          <p:cNvSpPr/>
          <p:nvPr/>
        </p:nvSpPr>
        <p:spPr>
          <a:xfrm>
            <a:off x="5964555" y="1539240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5400">
                  <a:gradFill>
                    <a:gsLst>
                      <a:gs pos="31000">
                        <a:srgbClr val="6D6E85"/>
                      </a:gs>
                      <a:gs pos="66000">
                        <a:srgbClr val="A2C6FF"/>
                      </a:gs>
                      <a:gs pos="45000">
                        <a:srgbClr val="97B8F2"/>
                      </a:gs>
                      <a:gs pos="11000">
                        <a:srgbClr val="ED7D31">
                          <a:lumMod val="20000"/>
                          <a:lumOff val="80000"/>
                        </a:srgbClr>
                      </a:gs>
                      <a:gs pos="100000">
                        <a:srgbClr val="7E6760"/>
                      </a:gs>
                      <a:gs pos="91000">
                        <a:schemeClr val="bg1">
                          <a:lumMod val="50000"/>
                        </a:schemeClr>
                      </a:gs>
                      <a:gs pos="56000">
                        <a:srgbClr val="455C85"/>
                      </a:gs>
                      <a:gs pos="81000">
                        <a:srgbClr val="F8D8CF"/>
                      </a:gs>
                    </a:gsLst>
                  </a:gradFill>
                </a:ln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食</a:t>
            </a:r>
          </a:p>
        </p:txBody>
      </p:sp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7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840" y="4037965"/>
            <a:ext cx="1701800" cy="2025015"/>
          </a:xfrm>
          <a:prstGeom prst="rect">
            <a:avLst/>
          </a:prstGeom>
        </p:spPr>
      </p:pic>
      <p:pic>
        <p:nvPicPr>
          <p:cNvPr id="3" name="图片 2" descr="timg (8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230" y="4046220"/>
            <a:ext cx="1723390" cy="2030095"/>
          </a:xfrm>
          <a:prstGeom prst="rect">
            <a:avLst/>
          </a:prstGeom>
        </p:spPr>
      </p:pic>
      <p:pic>
        <p:nvPicPr>
          <p:cNvPr id="4" name="图片 3" descr="timg (9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405" y="4024630"/>
            <a:ext cx="1675765" cy="202501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177415" y="2504440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7200" b="1">
                <a:ln w="25400">
                  <a:gradFill>
                    <a:gsLst>
                      <a:gs pos="31000">
                        <a:srgbClr val="6D6E85"/>
                      </a:gs>
                      <a:gs pos="66000">
                        <a:srgbClr val="A2C6FF"/>
                      </a:gs>
                      <a:gs pos="45000">
                        <a:srgbClr val="97B8F2"/>
                      </a:gs>
                      <a:gs pos="11000">
                        <a:srgbClr val="ED7D31">
                          <a:lumMod val="20000"/>
                          <a:lumOff val="80000"/>
                        </a:srgbClr>
                      </a:gs>
                      <a:gs pos="100000">
                        <a:srgbClr val="7E6760"/>
                      </a:gs>
                      <a:gs pos="91000">
                        <a:schemeClr val="bg1">
                          <a:lumMod val="50000"/>
                        </a:schemeClr>
                      </a:gs>
                      <a:gs pos="56000">
                        <a:srgbClr val="455C85"/>
                      </a:gs>
                      <a:gs pos="81000">
                        <a:srgbClr val="F8D8CF"/>
                      </a:gs>
                    </a:gsLst>
                  </a:gradFill>
                </a:ln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住</a:t>
            </a:r>
          </a:p>
        </p:txBody>
      </p:sp>
      <p:pic>
        <p:nvPicPr>
          <p:cNvPr id="5" name="图片 4" descr="timg (10)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3700" y="405130"/>
            <a:ext cx="2794000" cy="2337435"/>
          </a:xfrm>
          <a:prstGeom prst="rect">
            <a:avLst/>
          </a:prstGeom>
        </p:spPr>
      </p:pic>
      <p:pic>
        <p:nvPicPr>
          <p:cNvPr id="6" name="图片 5" descr="timg (12)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017"/>
          <a:stretch>
            <a:fillRect/>
          </a:stretch>
        </p:blipFill>
        <p:spPr>
          <a:xfrm>
            <a:off x="4119880" y="788035"/>
            <a:ext cx="3204210" cy="19469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24930" y="2578735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7200" b="1">
                <a:ln w="25400">
                  <a:gradFill>
                    <a:gsLst>
                      <a:gs pos="31000">
                        <a:srgbClr val="6D6E85"/>
                      </a:gs>
                      <a:gs pos="66000">
                        <a:srgbClr val="A2C6FF"/>
                      </a:gs>
                      <a:gs pos="45000">
                        <a:srgbClr val="97B8F2"/>
                      </a:gs>
                      <a:gs pos="11000">
                        <a:srgbClr val="ED7D31">
                          <a:lumMod val="20000"/>
                          <a:lumOff val="80000"/>
                        </a:srgbClr>
                      </a:gs>
                      <a:gs pos="100000">
                        <a:srgbClr val="7E6760"/>
                      </a:gs>
                      <a:gs pos="91000">
                        <a:schemeClr val="bg1">
                          <a:lumMod val="50000"/>
                        </a:schemeClr>
                      </a:gs>
                      <a:gs pos="56000">
                        <a:srgbClr val="455C85"/>
                      </a:gs>
                      <a:gs pos="81000">
                        <a:srgbClr val="F8D8CF"/>
                      </a:gs>
                    </a:gsLst>
                  </a:gradFill>
                </a:ln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77595" y="2540000"/>
            <a:ext cx="7006590" cy="14325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base"/>
            <a:r>
              <a:rPr lang="zh-CN" altLang="en-US" sz="44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你还能从日常生活中列举一些例子吗？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  <p:bldP spid="9" grpId="7" animBg="1"/>
      <p:bldP spid="9" grpId="8" animBg="1"/>
      <p:bldP spid="9" grpId="9" animBg="1"/>
      <p:bldP spid="9" grpId="10" animBg="1"/>
      <p:bldP spid="9" grpId="11" animBg="1"/>
      <p:bldP spid="9" grpId="12" animBg="1"/>
      <p:bldP spid="9" grpId="13" animBg="1"/>
      <p:bldP spid="9" grpId="14" animBg="1"/>
      <p:bldP spid="9" grpId="15" animBg="1"/>
      <p:bldP spid="9" grpId="16" animBg="1"/>
      <p:bldP spid="9" grpId="17" animBg="1"/>
      <p:bldP spid="9" grpId="18" animBg="1"/>
      <p:bldP spid="9" grpId="19" animBg="1"/>
      <p:bldP spid="9" grpId="20" animBg="1"/>
      <p:bldP spid="9" grpId="2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" y="602615"/>
            <a:ext cx="4311650" cy="2725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6905" y="2968625"/>
            <a:ext cx="4572635" cy="34302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4190" y="4366895"/>
            <a:ext cx="340296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地理与体育运动</a:t>
            </a:r>
          </a:p>
        </p:txBody>
      </p:sp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6070" y="1644650"/>
            <a:ext cx="6598920" cy="9448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/>
              <a:t>       </a:t>
            </a:r>
            <a:r>
              <a:rPr lang="zh-CN" altLang="en-US" sz="2800"/>
              <a:t>人类的生产活动不能随心所欲，它受到地理环境的影响和制约。</a:t>
            </a:r>
          </a:p>
        </p:txBody>
      </p:sp>
      <p:pic>
        <p:nvPicPr>
          <p:cNvPr id="2" name="图片 1" descr="C:\Users\Administrator\Desktop\timg (14).jpgtimg (14)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6530" y="1582420"/>
            <a:ext cx="4340225" cy="30264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C:\Users\Administrator\Desktop\timg (13).jpgtimg (13)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48860" y="3164205"/>
            <a:ext cx="4108450" cy="2846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07110" y="4740275"/>
            <a:ext cx="23196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3600" strike="noStrike" noProof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ea"/>
              </a:rPr>
              <a:t>农业生产</a:t>
            </a:r>
            <a:endParaRPr lang="zh-CN" altLang="en-US" sz="3600" strike="noStrike" noProof="1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89295" y="2339974"/>
            <a:ext cx="3105150" cy="640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3600" strike="noStrike" noProof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ea"/>
              </a:rPr>
              <a:t>工业生产</a:t>
            </a:r>
            <a:endParaRPr lang="zh-CN" altLang="en-US" sz="3600" strike="noStrike" noProof="1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9458" name="Rectangle 3"/>
          <p:cNvSpPr/>
          <p:nvPr/>
        </p:nvSpPr>
        <p:spPr>
          <a:xfrm>
            <a:off x="346075" y="704850"/>
            <a:ext cx="416433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三、地理与生产建设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0670" y="1631315"/>
            <a:ext cx="4230370" cy="19202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/>
              <a:t>       </a:t>
            </a:r>
            <a:r>
              <a:rPr lang="zh-CN" altLang="en-US" sz="2400"/>
              <a:t>农业生产必须因地制宜，如自然状态下的干旱地区是难以种植水稻的，即使种植小麦、玉米等作物，也要解决灌溉问题。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60925" y="3092450"/>
            <a:ext cx="4112260" cy="19202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/>
              <a:t>       </a:t>
            </a:r>
            <a:r>
              <a:rPr lang="zh-CN" altLang="en-US" sz="2400"/>
              <a:t>兴建工业企业要考虑到</a:t>
            </a:r>
            <a:r>
              <a:rPr lang="zh-CN" altLang="en-US" sz="2400" b="1"/>
              <a:t>原料、能源、水源、市场</a:t>
            </a:r>
            <a:r>
              <a:rPr lang="zh-CN" altLang="en-US" sz="2400"/>
              <a:t>和</a:t>
            </a:r>
            <a:r>
              <a:rPr lang="zh-CN" altLang="en-US" sz="2400" b="1"/>
              <a:t>运输</a:t>
            </a:r>
            <a:r>
              <a:rPr lang="zh-CN" altLang="en-US" sz="2400"/>
              <a:t>等条件，如乳品加工厂可靠近奶牛场，服装厂可靠近城镇。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xit" presetSubtype="3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4" grpId="0"/>
      <p:bldP spid="5" grpId="0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 descr="C:\Users\Administrator\Desktop\timg (15).jpgtimg (15)"/>
          <p:cNvPicPr>
            <a:picLocks noGrp="1" noChangeAspect="1"/>
          </p:cNvPicPr>
          <p:nvPr>
            <p:ph sz="quarter" idx="4294967295"/>
          </p:nvPr>
        </p:nvPicPr>
        <p:blipFill>
          <a:blip r:embed="rId3">
            <a:lum bright="18000" contrast="-12000"/>
          </a:blip>
          <a:srcRect/>
          <a:stretch>
            <a:fillRect/>
          </a:stretch>
        </p:blipFill>
        <p:spPr>
          <a:xfrm>
            <a:off x="0" y="585788"/>
            <a:ext cx="8423275" cy="5557837"/>
          </a:xfrm>
          <a:prstGeom prst="rect">
            <a:avLst/>
          </a:prstGeom>
          <a:noFill/>
          <a:ln w="9525">
            <a:noFill/>
          </a:ln>
          <a:effectLst>
            <a:softEdge rad="101600"/>
          </a:effectLst>
        </p:spPr>
      </p:pic>
      <p:sp>
        <p:nvSpPr>
          <p:cNvPr id="16390" name="Text Box 6"/>
          <p:cNvSpPr txBox="1"/>
          <p:nvPr/>
        </p:nvSpPr>
        <p:spPr>
          <a:xfrm>
            <a:off x="790893" y="896620"/>
            <a:ext cx="6926262" cy="7000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zh-CN" sz="4000" b="1" dirty="0"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4000" b="1" dirty="0">
                <a:latin typeface="Verdana" panose="020B0604030504040204" pitchFamily="34" charset="0"/>
                <a:ea typeface="华文新魏" panose="02010800040101010101" pitchFamily="2" charset="-122"/>
              </a:rPr>
              <a:t>风车之国</a:t>
            </a:r>
            <a:r>
              <a:rPr lang="zh-CN" altLang="en-US" sz="4000" b="1" dirty="0"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4000" b="1" dirty="0">
                <a:latin typeface="Verdana" panose="020B0604030504040204" pitchFamily="34" charset="0"/>
                <a:ea typeface="华文新魏" panose="02010800040101010101" pitchFamily="2" charset="-122"/>
              </a:rPr>
              <a:t>是指哪个国家？</a:t>
            </a:r>
          </a:p>
        </p:txBody>
      </p:sp>
      <p:sp>
        <p:nvSpPr>
          <p:cNvPr id="28676" name="WordArt 7"/>
          <p:cNvSpPr>
            <a:spLocks noTextEdit="1"/>
          </p:cNvSpPr>
          <p:nvPr/>
        </p:nvSpPr>
        <p:spPr>
          <a:xfrm>
            <a:off x="7162800" y="2581275"/>
            <a:ext cx="1296988" cy="7715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荷兰</a:t>
            </a:r>
          </a:p>
        </p:txBody>
      </p:sp>
      <p:pic>
        <p:nvPicPr>
          <p:cNvPr id="2" name="图片 1" descr="31202615_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555" y="1186180"/>
            <a:ext cx="4091305" cy="486727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0" dur="indefinite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</TotalTime>
  <Words>828</Words>
  <Application>WPS 演示</Application>
  <PresentationFormat>全屏显示(4:3)</PresentationFormat>
  <Paragraphs>68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2016-12-12T05:51:00Z</dcterms:created>
  <dcterms:modified xsi:type="dcterms:W3CDTF">2019-03-11T06:11:17Z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