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6" r:id="rId1"/>
    <p:sldMasterId id="2147483668" r:id="rId2"/>
  </p:sldMasterIdLst>
  <p:notesMasterIdLst>
    <p:notesMasterId r:id="rId27"/>
  </p:notesMasterIdLst>
  <p:sldIdLst>
    <p:sldId id="257" r:id="rId3"/>
    <p:sldId id="258" r:id="rId4"/>
    <p:sldId id="485" r:id="rId5"/>
    <p:sldId id="486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7" r:id="rId15"/>
    <p:sldId id="498" r:id="rId16"/>
    <p:sldId id="499" r:id="rId17"/>
    <p:sldId id="501" r:id="rId18"/>
    <p:sldId id="502" r:id="rId19"/>
    <p:sldId id="503" r:id="rId20"/>
    <p:sldId id="504" r:id="rId21"/>
    <p:sldId id="507" r:id="rId22"/>
    <p:sldId id="506" r:id="rId23"/>
    <p:sldId id="279" r:id="rId24"/>
    <p:sldId id="391" r:id="rId25"/>
    <p:sldId id="509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User" initials="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663300"/>
    <a:srgbClr val="EA4B14"/>
    <a:srgbClr val="EB8813"/>
    <a:srgbClr val="F7074B"/>
    <a:srgbClr val="0000CC"/>
    <a:srgbClr val="FF00FF"/>
    <a:srgbClr val="D1EBE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824" y="-282"/>
      </p:cViewPr>
      <p:guideLst>
        <p:guide orient="horz" pos="2256"/>
        <p:guide pos="30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优翼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优翼logo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 descr="优翼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551738" y="92075"/>
            <a:ext cx="1311275" cy="42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优翼logo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083550" y="11113"/>
            <a:ext cx="1027113" cy="3714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/>
          <p:nvPr/>
        </p:nvSpPr>
        <p:spPr>
          <a:xfrm>
            <a:off x="1076325" y="3160395"/>
            <a:ext cx="7175500" cy="897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70000"/>
              </a:lnSpc>
            </a:pPr>
            <a:r>
              <a:rPr lang="zh-CN" altLang="en-US" sz="48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第四章 世界的气候 </a:t>
            </a:r>
            <a:r>
              <a:rPr lang="zh-CN" altLang="en-US" sz="6000" b="1" dirty="0">
                <a:solidFill>
                  <a:srgbClr val="07070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6000" b="1" dirty="0">
              <a:solidFill>
                <a:srgbClr val="07070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Rectangle 5"/>
          <p:cNvSpPr/>
          <p:nvPr/>
        </p:nvSpPr>
        <p:spPr>
          <a:xfrm>
            <a:off x="2562068" y="4247674"/>
            <a:ext cx="4316730" cy="69469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algn="ctr" eaLnBrk="1" hangingPunct="1">
              <a:lnSpc>
                <a:spcPct val="11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第二节 气温和降水 </a:t>
            </a: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8"/>
          <p:cNvSpPr/>
          <p:nvPr/>
        </p:nvSpPr>
        <p:spPr>
          <a:xfrm>
            <a:off x="457200" y="534988"/>
            <a:ext cx="8286750" cy="2057400"/>
          </a:xfrm>
          <a:prstGeom prst="rect">
            <a:avLst/>
          </a:prstGeom>
          <a:solidFill>
            <a:srgbClr val="CCFFFF">
              <a:alpha val="53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25000"/>
              </a:lnSpc>
            </a:pPr>
            <a:endParaRPr lang="zh-CN" altLang="en-US" sz="3600" dirty="0">
              <a:latin typeface="Franklin Gothic Book" panose="020B0503020102020204"/>
              <a:ea typeface="黑体" panose="02010609060101010101" pitchFamily="49" charset="-122"/>
            </a:endParaRPr>
          </a:p>
          <a:p>
            <a:pPr lvl="0" inden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latin typeface="Franklin Gothic Book" panose="020B0503020102020204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依据空气上升的原因和形式，把降水分成：</a:t>
            </a:r>
            <a:r>
              <a:rPr lang="zh-CN" altLang="en-US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对流雨、地形雨、锋面雨。</a:t>
            </a:r>
            <a:endParaRPr lang="zh-CN" altLang="en-US" sz="2400" dirty="0">
              <a:solidFill>
                <a:srgbClr val="3333FF"/>
              </a:solidFill>
              <a:latin typeface="Franklin Gothic Book" panose="020B0503020102020204"/>
              <a:ea typeface="黑体" panose="02010609060101010101" pitchFamily="49" charset="-122"/>
            </a:endParaRPr>
          </a:p>
        </p:txBody>
      </p:sp>
      <p:pic>
        <p:nvPicPr>
          <p:cNvPr id="14339" name="Picture 53" descr="C:\Users\Administrator\Desktop\9bcca3840b3a76ab495ea0ac360462b6.jpg9bcca3840b3a76ab495ea0ac360462b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3048000"/>
            <a:ext cx="5270500" cy="290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54"/>
          <p:cNvSpPr txBox="1"/>
          <p:nvPr/>
        </p:nvSpPr>
        <p:spPr>
          <a:xfrm>
            <a:off x="5867400" y="2514600"/>
            <a:ext cx="3097213" cy="3825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25000"/>
              </a:lnSpc>
            </a:pPr>
            <a:r>
              <a:rPr lang="en-US" altLang="zh-CN" sz="2800" dirty="0">
                <a:latin typeface="Franklin Gothic Book" panose="020B0503020102020204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对流雨：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湿润空气受热膨胀上升，变冷凝结而形成的降水。</a:t>
            </a:r>
          </a:p>
          <a:p>
            <a:pPr lvl="0" indent="0">
              <a:lnSpc>
                <a:spcPct val="125000"/>
              </a:lnSpc>
            </a:pP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    对流雨一般</a:t>
            </a:r>
            <a:r>
              <a:rPr lang="zh-CN" altLang="en-US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强度大、历时短、范围小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，常伴有雷电</a:t>
            </a:r>
            <a:r>
              <a:rPr lang="zh-CN" altLang="en-US" sz="2400" dirty="0">
                <a:latin typeface="Franklin Gothic Book" panose="020B0503020102020204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148" name="文本框 14340"/>
          <p:cNvSpPr txBox="1"/>
          <p:nvPr/>
        </p:nvSpPr>
        <p:spPr>
          <a:xfrm>
            <a:off x="584200" y="771525"/>
            <a:ext cx="304101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降水的主要类型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/>
          <p:nvPr/>
        </p:nvSpPr>
        <p:spPr>
          <a:xfrm>
            <a:off x="254000" y="4702175"/>
            <a:ext cx="9001125" cy="1692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25000"/>
              </a:lnSpc>
            </a:pPr>
            <a:r>
              <a:rPr lang="en-US" altLang="zh-CN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地形雨：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湿润空气水平运动时，遇到山地，沿山坡“爬升“，温度下降，水汽凝结，在迎风坡产生的降水。往往在湿润气流的背风坡形成雨影区，降水少</a:t>
            </a:r>
            <a:r>
              <a:rPr lang="zh-CN" altLang="en-US" sz="2400" dirty="0">
                <a:latin typeface="Franklin Gothic Book" panose="020B0503020102020204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7170" name="Picture 5" descr="4-12 七上地形雨psd"/>
          <p:cNvPicPr>
            <a:picLocks noChangeAspect="1"/>
          </p:cNvPicPr>
          <p:nvPr/>
        </p:nvPicPr>
        <p:blipFill>
          <a:blip r:embed="rId2"/>
          <a:srcRect l="2013" r="1332"/>
          <a:stretch>
            <a:fillRect/>
          </a:stretch>
        </p:blipFill>
        <p:spPr>
          <a:xfrm>
            <a:off x="178435" y="779780"/>
            <a:ext cx="5378450" cy="36328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" name="图片 1" descr="d4628535e5dde7119ffb0ebaa5efce1b9d166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365" y="2480945"/>
            <a:ext cx="3347720" cy="194881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417513" y="4643438"/>
            <a:ext cx="8824912" cy="1692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25000"/>
              </a:lnSpc>
            </a:pPr>
            <a:r>
              <a:rPr lang="en-US" altLang="zh-CN" sz="2800" dirty="0">
                <a:solidFill>
                  <a:srgbClr val="0000CC"/>
                </a:solidFill>
                <a:latin typeface="Franklin Gothic Book" panose="020B0503020102020204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00CC"/>
                </a:solidFill>
                <a:latin typeface="Franklin Gothic Book" panose="020B0503020102020204"/>
                <a:ea typeface="黑体" panose="02010609060101010101" pitchFamily="49" charset="-122"/>
              </a:rPr>
              <a:t>锋面雨：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当冷空气与暖空气相遇时，相对较轻的暖空气被迫“抬升”，冷却凝结而产生的降水。</a:t>
            </a:r>
          </a:p>
          <a:p>
            <a:pPr lvl="0" indent="0">
              <a:lnSpc>
                <a:spcPct val="125000"/>
              </a:lnSpc>
            </a:pP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    锋面雨往往具有</a:t>
            </a:r>
            <a:r>
              <a:rPr lang="zh-CN" altLang="en-US" sz="2800" dirty="0">
                <a:solidFill>
                  <a:srgbClr val="3333FF"/>
                </a:solidFill>
                <a:latin typeface="Franklin Gothic Book" panose="020B0503020102020204"/>
                <a:ea typeface="黑体" panose="02010609060101010101" pitchFamily="49" charset="-122"/>
              </a:rPr>
              <a:t>范围大、持续时间长</a:t>
            </a:r>
            <a:r>
              <a:rPr lang="zh-CN" altLang="en-US" sz="2800" dirty="0">
                <a:latin typeface="Franklin Gothic Book" panose="020B0503020102020204"/>
                <a:ea typeface="黑体" panose="02010609060101010101" pitchFamily="49" charset="-122"/>
              </a:rPr>
              <a:t>的特点。</a:t>
            </a:r>
          </a:p>
        </p:txBody>
      </p:sp>
      <p:pic>
        <p:nvPicPr>
          <p:cNvPr id="8194" name="Picture 4" descr="锋面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10" y="494665"/>
            <a:ext cx="6997700" cy="4030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5414375647378330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262255"/>
            <a:ext cx="9108440" cy="626935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6" descr="世界的降水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35" y="1345565"/>
            <a:ext cx="9150350" cy="4516438"/>
          </a:xfrm>
        </p:spPr>
      </p:pic>
      <p:sp>
        <p:nvSpPr>
          <p:cNvPr id="19460" name="云形标注 19459"/>
          <p:cNvSpPr/>
          <p:nvPr/>
        </p:nvSpPr>
        <p:spPr>
          <a:xfrm>
            <a:off x="319088" y="5209540"/>
            <a:ext cx="1109662" cy="584200"/>
          </a:xfrm>
          <a:prstGeom prst="cloudCallout">
            <a:avLst>
              <a:gd name="adj1" fmla="val 37500"/>
              <a:gd name="adj2" fmla="val 8821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1600" b="1" dirty="0">
                <a:solidFill>
                  <a:srgbClr val="080808"/>
                </a:solidFill>
                <a:latin typeface="Garamond" panose="02020404030301010803" pitchFamily="2" charset="0"/>
                <a:ea typeface="Arial" panose="020B0604020202020204" pitchFamily="34" charset="0"/>
              </a:rPr>
              <a:t>观察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357823" y="5999798"/>
            <a:ext cx="6962775" cy="466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b="1" dirty="0">
                <a:solidFill>
                  <a:srgbClr val="080808"/>
                </a:solidFill>
                <a:latin typeface="Garamond" panose="02020404030301010803" pitchFamily="2" charset="0"/>
                <a:ea typeface="Arial" panose="020B0604020202020204" pitchFamily="34" charset="0"/>
              </a:rPr>
              <a:t>赤道附近各地的年降水量，大多在多少毫米以上？</a:t>
            </a:r>
          </a:p>
        </p:txBody>
      </p:sp>
      <p:sp>
        <p:nvSpPr>
          <p:cNvPr id="19462" name="直接连接符 19461"/>
          <p:cNvSpPr/>
          <p:nvPr/>
        </p:nvSpPr>
        <p:spPr>
          <a:xfrm>
            <a:off x="912813" y="3362325"/>
            <a:ext cx="7561262" cy="7143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6" name="未知"/>
          <p:cNvSpPr/>
          <p:nvPr/>
        </p:nvSpPr>
        <p:spPr>
          <a:xfrm>
            <a:off x="1130300" y="4011613"/>
            <a:ext cx="7127875" cy="217487"/>
          </a:xfrm>
          <a:custGeom>
            <a:avLst/>
            <a:gdLst/>
            <a:ahLst/>
            <a:cxnLst/>
            <a:rect l="0" t="0" r="0" b="0"/>
            <a:pathLst>
              <a:path w="4672" h="181">
                <a:moveTo>
                  <a:pt x="0" y="181"/>
                </a:moveTo>
                <a:lnTo>
                  <a:pt x="1542" y="0"/>
                </a:lnTo>
                <a:lnTo>
                  <a:pt x="2948" y="0"/>
                </a:lnTo>
                <a:lnTo>
                  <a:pt x="4082" y="45"/>
                </a:lnTo>
                <a:lnTo>
                  <a:pt x="4672" y="136"/>
                </a:lnTo>
              </a:path>
            </a:pathLst>
          </a:custGeom>
          <a:noFill/>
          <a:ln w="762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未知"/>
          <p:cNvSpPr/>
          <p:nvPr/>
        </p:nvSpPr>
        <p:spPr>
          <a:xfrm>
            <a:off x="1128713" y="2714625"/>
            <a:ext cx="7127875" cy="215900"/>
          </a:xfrm>
          <a:custGeom>
            <a:avLst/>
            <a:gdLst/>
            <a:ahLst/>
            <a:cxnLst/>
            <a:rect l="0" t="0" r="0" b="0"/>
            <a:pathLst>
              <a:path w="4717" h="181">
                <a:moveTo>
                  <a:pt x="0" y="0"/>
                </a:moveTo>
                <a:lnTo>
                  <a:pt x="816" y="90"/>
                </a:lnTo>
                <a:lnTo>
                  <a:pt x="1769" y="181"/>
                </a:lnTo>
                <a:lnTo>
                  <a:pt x="2767" y="181"/>
                </a:lnTo>
                <a:lnTo>
                  <a:pt x="3538" y="136"/>
                </a:lnTo>
                <a:lnTo>
                  <a:pt x="4173" y="90"/>
                </a:lnTo>
                <a:lnTo>
                  <a:pt x="4717" y="0"/>
                </a:lnTo>
              </a:path>
            </a:pathLst>
          </a:custGeom>
          <a:noFill/>
          <a:ln w="762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未知"/>
          <p:cNvSpPr/>
          <p:nvPr/>
        </p:nvSpPr>
        <p:spPr>
          <a:xfrm>
            <a:off x="2104708" y="1706563"/>
            <a:ext cx="5184775" cy="287337"/>
          </a:xfrm>
          <a:custGeom>
            <a:avLst/>
            <a:gdLst/>
            <a:ahLst/>
            <a:cxnLst/>
            <a:rect l="0" t="0" r="0" b="0"/>
            <a:pathLst>
              <a:path w="3493" h="272">
                <a:moveTo>
                  <a:pt x="0" y="0"/>
                </a:moveTo>
                <a:lnTo>
                  <a:pt x="273" y="91"/>
                </a:lnTo>
                <a:lnTo>
                  <a:pt x="998" y="227"/>
                </a:lnTo>
                <a:lnTo>
                  <a:pt x="1633" y="272"/>
                </a:lnTo>
                <a:lnTo>
                  <a:pt x="2223" y="272"/>
                </a:lnTo>
                <a:lnTo>
                  <a:pt x="2949" y="182"/>
                </a:lnTo>
                <a:lnTo>
                  <a:pt x="3493" y="46"/>
                </a:lnTo>
              </a:path>
            </a:pathLst>
          </a:custGeom>
          <a:noFill/>
          <a:ln w="7620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未知"/>
          <p:cNvSpPr/>
          <p:nvPr/>
        </p:nvSpPr>
        <p:spPr>
          <a:xfrm>
            <a:off x="1908175" y="4835525"/>
            <a:ext cx="4897438" cy="287338"/>
          </a:xfrm>
          <a:custGeom>
            <a:avLst/>
            <a:gdLst/>
            <a:ahLst/>
            <a:cxnLst/>
            <a:rect l="0" t="0" r="0" b="0"/>
            <a:pathLst>
              <a:path w="3492" h="318">
                <a:moveTo>
                  <a:pt x="0" y="318"/>
                </a:moveTo>
                <a:lnTo>
                  <a:pt x="363" y="227"/>
                </a:lnTo>
                <a:lnTo>
                  <a:pt x="952" y="91"/>
                </a:lnTo>
                <a:lnTo>
                  <a:pt x="1542" y="0"/>
                </a:lnTo>
                <a:lnTo>
                  <a:pt x="2177" y="45"/>
                </a:lnTo>
                <a:lnTo>
                  <a:pt x="2903" y="136"/>
                </a:lnTo>
                <a:lnTo>
                  <a:pt x="3492" y="318"/>
                </a:lnTo>
              </a:path>
            </a:pathLst>
          </a:custGeom>
          <a:noFill/>
          <a:ln w="7620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文本框 19466"/>
          <p:cNvSpPr txBox="1"/>
          <p:nvPr/>
        </p:nvSpPr>
        <p:spPr>
          <a:xfrm>
            <a:off x="7189788" y="6052503"/>
            <a:ext cx="17272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400" dirty="0">
                <a:latin typeface="Arial" panose="020B0604020202020204" pitchFamily="34" charset="0"/>
                <a:ea typeface="Arial" panose="020B0604020202020204" pitchFamily="34" charset="0"/>
              </a:rPr>
              <a:t>  </a:t>
            </a:r>
            <a:r>
              <a:rPr lang="en-US" altLang="x-none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2000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毫米</a:t>
            </a: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402590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四、世界降水的分布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  <p:bldP spid="1946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6" descr="世界的降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5"/>
            <a:ext cx="9150350" cy="655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23554"/>
          <p:cNvSpPr txBox="1"/>
          <p:nvPr/>
        </p:nvSpPr>
        <p:spPr>
          <a:xfrm>
            <a:off x="1527175" y="50323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en-US" sz="2800" b="1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1267" name="文本框 23555"/>
          <p:cNvSpPr txBox="1"/>
          <p:nvPr/>
        </p:nvSpPr>
        <p:spPr>
          <a:xfrm>
            <a:off x="468313" y="765175"/>
            <a:ext cx="37433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1268" name="文本框 23556"/>
          <p:cNvSpPr txBox="1"/>
          <p:nvPr/>
        </p:nvSpPr>
        <p:spPr>
          <a:xfrm>
            <a:off x="539750" y="476250"/>
            <a:ext cx="54006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1269" name="直接连接符 23557"/>
          <p:cNvSpPr/>
          <p:nvPr/>
        </p:nvSpPr>
        <p:spPr>
          <a:xfrm>
            <a:off x="1187450" y="908050"/>
            <a:ext cx="1655763" cy="433388"/>
          </a:xfrm>
          <a:prstGeom prst="line">
            <a:avLst/>
          </a:prstGeom>
          <a:ln w="9525">
            <a:noFill/>
          </a:ln>
        </p:spPr>
      </p:sp>
      <p:sp>
        <p:nvSpPr>
          <p:cNvPr id="11270" name="直接连接符 23558"/>
          <p:cNvSpPr/>
          <p:nvPr/>
        </p:nvSpPr>
        <p:spPr>
          <a:xfrm flipV="1">
            <a:off x="4572000" y="1700213"/>
            <a:ext cx="720725" cy="73025"/>
          </a:xfrm>
          <a:prstGeom prst="line">
            <a:avLst/>
          </a:prstGeom>
          <a:ln w="9525">
            <a:noFill/>
          </a:ln>
        </p:spPr>
      </p:sp>
      <p:sp>
        <p:nvSpPr>
          <p:cNvPr id="23560" name="椭圆 23559"/>
          <p:cNvSpPr/>
          <p:nvPr/>
        </p:nvSpPr>
        <p:spPr>
          <a:xfrm>
            <a:off x="2916238" y="2060575"/>
            <a:ext cx="215900" cy="215900"/>
          </a:xfrm>
          <a:prstGeom prst="ellipse">
            <a:avLst/>
          </a:prstGeom>
          <a:solidFill>
            <a:srgbClr val="FF0000">
              <a:alpha val="98999"/>
            </a:srgbClr>
          </a:solidFill>
          <a:ln w="31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561" name="椭圆 23560"/>
          <p:cNvSpPr/>
          <p:nvPr/>
        </p:nvSpPr>
        <p:spPr>
          <a:xfrm>
            <a:off x="7885113" y="4076700"/>
            <a:ext cx="215900" cy="215900"/>
          </a:xfrm>
          <a:prstGeom prst="ellipse">
            <a:avLst/>
          </a:prstGeom>
          <a:solidFill>
            <a:srgbClr val="FF0000">
              <a:alpha val="98999"/>
            </a:srgbClr>
          </a:solidFill>
          <a:ln w="31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1273" name="文本框 23561"/>
          <p:cNvSpPr txBox="1"/>
          <p:nvPr/>
        </p:nvSpPr>
        <p:spPr>
          <a:xfrm>
            <a:off x="1878013" y="5097463"/>
            <a:ext cx="5886450" cy="9477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世界雨极是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r>
              <a:rPr lang="zh-CN" altLang="en-US" sz="28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世界干极是</a:t>
            </a:r>
            <a:r>
              <a:rPr lang="zh-CN" altLang="en-US" sz="2800" b="1" u="sng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23565" name="图片 23564" descr="0021460[1]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20" y="772160"/>
            <a:ext cx="1697355" cy="1522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6" name="图片 23565" descr="1626767_998290[1]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8230" y="3210560"/>
            <a:ext cx="1353185" cy="1503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5225"/>
            <a:ext cx="2133600" cy="476250"/>
          </a:xfrm>
        </p:spPr>
        <p:txBody>
          <a:bodyPr anchor="t"/>
          <a:lstStyle/>
          <a:p>
            <a:pPr indent="0"/>
            <a:fld id="{9A0DB2DC-4C9A-4742-B13C-FB6460FD3503}" type="slidenum">
              <a:rPr lang="en-US" altLang="en-US"/>
              <a:pPr indent="0"/>
              <a:t>14</a:t>
            </a:fld>
            <a:endParaRPr lang="en-US" altLang="en-US"/>
          </a:p>
        </p:txBody>
      </p:sp>
      <p:sp>
        <p:nvSpPr>
          <p:cNvPr id="11277" name="文本框 2"/>
          <p:cNvSpPr txBox="1"/>
          <p:nvPr/>
        </p:nvSpPr>
        <p:spPr>
          <a:xfrm>
            <a:off x="3862388" y="5111750"/>
            <a:ext cx="36480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印度的乞拉朋齐</a:t>
            </a:r>
          </a:p>
        </p:txBody>
      </p:sp>
      <p:sp>
        <p:nvSpPr>
          <p:cNvPr id="11278" name="文本框 3"/>
          <p:cNvSpPr txBox="1"/>
          <p:nvPr/>
        </p:nvSpPr>
        <p:spPr>
          <a:xfrm>
            <a:off x="3798888" y="5518150"/>
            <a:ext cx="36480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智利的阿塔卡马沙漠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4"/>
          <p:cNvSpPr/>
          <p:nvPr/>
        </p:nvSpPr>
        <p:spPr>
          <a:xfrm>
            <a:off x="2159000" y="2310448"/>
            <a:ext cx="685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125" name="AutoShape 7"/>
          <p:cNvSpPr/>
          <p:nvPr/>
        </p:nvSpPr>
        <p:spPr>
          <a:xfrm>
            <a:off x="2987040" y="1409065"/>
            <a:ext cx="304800" cy="1751330"/>
          </a:xfrm>
          <a:prstGeom prst="leftBrace">
            <a:avLst>
              <a:gd name="adj1" fmla="val 8938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9" name="AutoShape 11"/>
          <p:cNvSpPr/>
          <p:nvPr/>
        </p:nvSpPr>
        <p:spPr>
          <a:xfrm>
            <a:off x="5068570" y="1454785"/>
            <a:ext cx="228600" cy="1738630"/>
          </a:xfrm>
          <a:prstGeom prst="rightBrace">
            <a:avLst>
              <a:gd name="adj1" fmla="val 13026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30" name="Line 12"/>
          <p:cNvSpPr/>
          <p:nvPr/>
        </p:nvSpPr>
        <p:spPr>
          <a:xfrm>
            <a:off x="5372735" y="2325688"/>
            <a:ext cx="1371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Rectangle 3"/>
          <p:cNvSpPr/>
          <p:nvPr/>
        </p:nvSpPr>
        <p:spPr>
          <a:xfrm>
            <a:off x="156845" y="596900"/>
            <a:ext cx="4736465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五、气候资料的表示方法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08655" y="1302385"/>
            <a:ext cx="19907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</a:rPr>
              <a:t>等值线图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39185" y="2009775"/>
            <a:ext cx="10293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</a:rPr>
              <a:t>表格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88360" y="2693035"/>
            <a:ext cx="14916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</a:rPr>
              <a:t>坐标图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06295" y="1780540"/>
            <a:ext cx="8204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表示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45430" y="1832610"/>
            <a:ext cx="146494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直观快捷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6230" y="1767840"/>
            <a:ext cx="19907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</a:rPr>
              <a:t>气候资料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005" y="2320290"/>
            <a:ext cx="237236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3366"/>
                </a:solidFill>
              </a:rPr>
              <a:t>（气温、降水）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66560" y="2004060"/>
            <a:ext cx="19907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气候特点</a:t>
            </a:r>
          </a:p>
        </p:txBody>
      </p:sp>
      <p:pic>
        <p:nvPicPr>
          <p:cNvPr id="6145" name="图片 1" descr="d2df3ff9fea3b695864642bc8978c4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3" y="3298190"/>
            <a:ext cx="4206875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2" descr="37c2d52acf9c08f23c5c11805c6a87b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885" y="3342005"/>
            <a:ext cx="4106545" cy="2634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3"/>
          <p:cNvSpPr txBox="1"/>
          <p:nvPr/>
        </p:nvSpPr>
        <p:spPr>
          <a:xfrm>
            <a:off x="3924935" y="6023610"/>
            <a:ext cx="15398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400">
                <a:latin typeface="Comic Sans MS" panose="030F0902030302020204" pitchFamily="2" charset="0"/>
                <a:ea typeface="宋体" panose="02010600030101010101" pitchFamily="2" charset="-122"/>
              </a:rPr>
              <a:t>等值线图</a:t>
            </a:r>
          </a:p>
        </p:txBody>
      </p:sp>
    </p:spTree>
  </p:cSld>
  <p:clrMapOvr>
    <a:masterClrMapping/>
  </p:clrMapOvr>
  <p:transition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Line 2"/>
          <p:cNvSpPr/>
          <p:nvPr/>
        </p:nvSpPr>
        <p:spPr>
          <a:xfrm flipV="1">
            <a:off x="4246563" y="5875338"/>
            <a:ext cx="1587" cy="133350"/>
          </a:xfrm>
          <a:prstGeom prst="line">
            <a:avLst/>
          </a:prstGeom>
          <a:ln w="9525">
            <a:noFill/>
          </a:ln>
        </p:spPr>
      </p:sp>
      <p:sp>
        <p:nvSpPr>
          <p:cNvPr id="7170" name="Line 3"/>
          <p:cNvSpPr/>
          <p:nvPr/>
        </p:nvSpPr>
        <p:spPr>
          <a:xfrm flipV="1">
            <a:off x="4667250" y="5875338"/>
            <a:ext cx="1588" cy="133350"/>
          </a:xfrm>
          <a:prstGeom prst="line">
            <a:avLst/>
          </a:prstGeom>
          <a:ln w="9525">
            <a:noFill/>
          </a:ln>
        </p:spPr>
      </p:sp>
      <p:sp>
        <p:nvSpPr>
          <p:cNvPr id="7171" name="Line 4"/>
          <p:cNvSpPr/>
          <p:nvPr/>
        </p:nvSpPr>
        <p:spPr>
          <a:xfrm flipV="1">
            <a:off x="5297488" y="5875338"/>
            <a:ext cx="1587" cy="133350"/>
          </a:xfrm>
          <a:prstGeom prst="line">
            <a:avLst/>
          </a:prstGeom>
          <a:ln w="9525">
            <a:noFill/>
          </a:ln>
        </p:spPr>
      </p:sp>
      <p:pic>
        <p:nvPicPr>
          <p:cNvPr id="7172" name="Picture 5" descr="415_r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6308725"/>
            <a:ext cx="9251950" cy="5445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366" name="内容占位符 15365"/>
          <p:cNvGraphicFramePr>
            <a:graphicFrameLocks noGrp="1"/>
          </p:cNvGraphicFramePr>
          <p:nvPr>
            <p:ph idx="4294967295"/>
          </p:nvPr>
        </p:nvGraphicFramePr>
        <p:xfrm>
          <a:off x="0" y="2590800"/>
          <a:ext cx="8929688" cy="2725738"/>
        </p:xfrm>
        <a:graphic>
          <a:graphicData uri="http://schemas.openxmlformats.org/drawingml/2006/table">
            <a:tbl>
              <a:tblPr/>
              <a:tblGrid>
                <a:gridCol w="1008063"/>
                <a:gridCol w="719137"/>
                <a:gridCol w="649288"/>
                <a:gridCol w="647700"/>
                <a:gridCol w="647700"/>
                <a:gridCol w="649287"/>
                <a:gridCol w="647700"/>
                <a:gridCol w="647700"/>
                <a:gridCol w="720725"/>
                <a:gridCol w="647700"/>
                <a:gridCol w="647700"/>
                <a:gridCol w="649288"/>
                <a:gridCol w="647700"/>
              </a:tblGrid>
              <a:tr h="79248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月份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11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endParaRPr lang="en-US" altLang="x-none" sz="2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气温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（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Times New Roman" panose="02020603050405020304" pitchFamily="18" charset="0"/>
                        </a:rPr>
                        <a:t>℃</a:t>
                      </a: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）</a:t>
                      </a:r>
                      <a:endParaRPr lang="zh-CN" alt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12.8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13.6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14.9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16.4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18.9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19.9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22.5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22.7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21.7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19.2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16.7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14.1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5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降水</a:t>
                      </a:r>
                    </a:p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（毫米）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86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60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0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13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x-none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79</a:t>
                      </a:r>
                      <a:endParaRPr lang="en-US" altLang="x-none" sz="18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31" name="Text Box 64"/>
          <p:cNvSpPr txBox="1"/>
          <p:nvPr/>
        </p:nvSpPr>
        <p:spPr>
          <a:xfrm>
            <a:off x="1822450" y="1524000"/>
            <a:ext cx="5380038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洛杉矶的气温和降水量表</a:t>
            </a:r>
          </a:p>
        </p:txBody>
      </p:sp>
      <p:sp>
        <p:nvSpPr>
          <p:cNvPr id="15425" name="Rectangle 65"/>
          <p:cNvSpPr/>
          <p:nvPr/>
        </p:nvSpPr>
        <p:spPr>
          <a:xfrm>
            <a:off x="304800" y="833755"/>
            <a:ext cx="127444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fontAlgn="base" hangingPunct="1"/>
            <a:r>
              <a:rPr lang="zh-CN" altLang="en-US" sz="3600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表格</a:t>
            </a:r>
            <a:endParaRPr lang="zh-CN" altLang="en-US" sz="3600" strike="noStrike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5" descr="图片1"/>
          <p:cNvPicPr>
            <a:picLocks noChangeAspect="1"/>
          </p:cNvPicPr>
          <p:nvPr/>
        </p:nvPicPr>
        <p:blipFill>
          <a:blip r:embed="rId2"/>
          <a:srcRect l="652" t="4460" r="703" b="4283"/>
          <a:stretch>
            <a:fillRect/>
          </a:stretch>
        </p:blipFill>
        <p:spPr>
          <a:xfrm>
            <a:off x="222885" y="897255"/>
            <a:ext cx="8644255" cy="3274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6"/>
          <p:cNvSpPr/>
          <p:nvPr/>
        </p:nvSpPr>
        <p:spPr>
          <a:xfrm>
            <a:off x="3883025" y="4017010"/>
            <a:ext cx="131826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24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坐标图</a:t>
            </a:r>
          </a:p>
        </p:txBody>
      </p:sp>
      <p:sp>
        <p:nvSpPr>
          <p:cNvPr id="17412" name="Text Box 7"/>
          <p:cNvSpPr txBox="1"/>
          <p:nvPr/>
        </p:nvSpPr>
        <p:spPr>
          <a:xfrm>
            <a:off x="798195" y="4737735"/>
            <a:ext cx="7496175" cy="1200150"/>
          </a:xfrm>
          <a:prstGeom prst="rect">
            <a:avLst/>
          </a:prstGeom>
          <a:noFill/>
          <a:ln w="28575">
            <a:solidFill>
              <a:srgbClr val="EA4B14"/>
            </a:solidFill>
            <a:prstDash val="lgDashDotDot"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气温年变化曲线和逐月降水量柱状图是最常见的气候资料的坐标图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乌兰巴托气温年变化曲线和逐月降水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2225675"/>
            <a:ext cx="3816350" cy="355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6"/>
          <p:cNvSpPr txBox="1"/>
          <p:nvPr/>
        </p:nvSpPr>
        <p:spPr>
          <a:xfrm>
            <a:off x="431800" y="881380"/>
            <a:ext cx="8211185" cy="6457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从气温曲线图和降水柱状图中可以读取哪些信息？</a:t>
            </a:r>
          </a:p>
        </p:txBody>
      </p:sp>
      <p:sp>
        <p:nvSpPr>
          <p:cNvPr id="9219" name="Text Box 7"/>
          <p:cNvSpPr txBox="1"/>
          <p:nvPr/>
        </p:nvSpPr>
        <p:spPr>
          <a:xfrm>
            <a:off x="4067175" y="2787650"/>
            <a:ext cx="649288" cy="8229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气温</a:t>
            </a:r>
          </a:p>
        </p:txBody>
      </p:sp>
      <p:sp>
        <p:nvSpPr>
          <p:cNvPr id="9220" name="Text Box 8"/>
          <p:cNvSpPr txBox="1"/>
          <p:nvPr/>
        </p:nvSpPr>
        <p:spPr>
          <a:xfrm>
            <a:off x="4067175" y="4371975"/>
            <a:ext cx="649288" cy="8229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降水</a:t>
            </a:r>
          </a:p>
        </p:txBody>
      </p:sp>
      <p:sp>
        <p:nvSpPr>
          <p:cNvPr id="20487" name="Text Box 10"/>
          <p:cNvSpPr txBox="1"/>
          <p:nvPr/>
        </p:nvSpPr>
        <p:spPr>
          <a:xfrm>
            <a:off x="5095875" y="3082290"/>
            <a:ext cx="205676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各月平均气温</a:t>
            </a:r>
          </a:p>
        </p:txBody>
      </p:sp>
      <p:sp>
        <p:nvSpPr>
          <p:cNvPr id="9222" name="Line 11"/>
          <p:cNvSpPr/>
          <p:nvPr/>
        </p:nvSpPr>
        <p:spPr>
          <a:xfrm>
            <a:off x="4859338" y="3363913"/>
            <a:ext cx="3603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89" name="Text Box 12"/>
          <p:cNvSpPr txBox="1"/>
          <p:nvPr/>
        </p:nvSpPr>
        <p:spPr>
          <a:xfrm>
            <a:off x="7268845" y="3134995"/>
            <a:ext cx="188531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气温年较差</a:t>
            </a:r>
          </a:p>
        </p:txBody>
      </p:sp>
      <p:sp>
        <p:nvSpPr>
          <p:cNvPr id="20490" name="Line 13"/>
          <p:cNvSpPr/>
          <p:nvPr/>
        </p:nvSpPr>
        <p:spPr>
          <a:xfrm>
            <a:off x="7053898" y="3363913"/>
            <a:ext cx="3603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91" name="Text Box 14"/>
          <p:cNvSpPr txBox="1"/>
          <p:nvPr/>
        </p:nvSpPr>
        <p:spPr>
          <a:xfrm>
            <a:off x="5207000" y="4544060"/>
            <a:ext cx="180276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各月降水量</a:t>
            </a:r>
          </a:p>
        </p:txBody>
      </p:sp>
      <p:sp>
        <p:nvSpPr>
          <p:cNvPr id="9226" name="Line 15"/>
          <p:cNvSpPr/>
          <p:nvPr/>
        </p:nvSpPr>
        <p:spPr>
          <a:xfrm>
            <a:off x="4930775" y="4803775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493" name="Text Box 16"/>
          <p:cNvSpPr txBox="1"/>
          <p:nvPr/>
        </p:nvSpPr>
        <p:spPr>
          <a:xfrm>
            <a:off x="7393623" y="4596448"/>
            <a:ext cx="15827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年降水量</a:t>
            </a:r>
          </a:p>
        </p:txBody>
      </p:sp>
      <p:sp>
        <p:nvSpPr>
          <p:cNvPr id="20494" name="Line 17"/>
          <p:cNvSpPr/>
          <p:nvPr/>
        </p:nvSpPr>
        <p:spPr>
          <a:xfrm>
            <a:off x="7019925" y="4803775"/>
            <a:ext cx="360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pic>
        <p:nvPicPr>
          <p:cNvPr id="9229" name="Picture 21" descr="Ar_0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2813" y="6488113"/>
            <a:ext cx="611187" cy="369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AutoShape 32"/>
          <p:cNvSpPr/>
          <p:nvPr/>
        </p:nvSpPr>
        <p:spPr>
          <a:xfrm>
            <a:off x="565150" y="1828800"/>
            <a:ext cx="2592388" cy="792163"/>
          </a:xfrm>
          <a:prstGeom prst="wedgeRoundRectCallout">
            <a:avLst>
              <a:gd name="adj1" fmla="val 21097"/>
              <a:gd name="adj2" fmla="val 186875"/>
              <a:gd name="adj3" fmla="val 16667"/>
            </a:avLst>
          </a:prstGeom>
          <a:solidFill>
            <a:srgbClr val="FFFF66">
              <a:alpha val="45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气温曲线图</a:t>
            </a:r>
          </a:p>
        </p:txBody>
      </p:sp>
      <p:sp>
        <p:nvSpPr>
          <p:cNvPr id="6" name="上箭头标注 5"/>
          <p:cNvSpPr/>
          <p:nvPr/>
        </p:nvSpPr>
        <p:spPr>
          <a:xfrm>
            <a:off x="1593850" y="5373688"/>
            <a:ext cx="1754188" cy="912813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2400" strike="noStrike" noProof="1"/>
              <a:t>降水柱状图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9" grpId="0"/>
      <p:bldP spid="20491" grpId="0"/>
      <p:bldP spid="20493" grpId="0"/>
      <p:bldP spid="184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7"/>
          <p:cNvSpPr/>
          <p:nvPr/>
        </p:nvSpPr>
        <p:spPr>
          <a:xfrm>
            <a:off x="291465" y="513715"/>
            <a:ext cx="748728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气温年变化曲线和逐月降水量柱状图”的判读</a:t>
            </a:r>
          </a:p>
        </p:txBody>
      </p:sp>
      <p:pic>
        <p:nvPicPr>
          <p:cNvPr id="10242" name="Picture 41" descr="未标题-35"/>
          <p:cNvPicPr>
            <a:picLocks noChangeAspect="1"/>
          </p:cNvPicPr>
          <p:nvPr/>
        </p:nvPicPr>
        <p:blipFill>
          <a:blip r:embed="rId2">
            <a:lum bright="-6000" contrast="11999"/>
          </a:blip>
          <a:srcRect t="8305"/>
          <a:stretch>
            <a:fillRect/>
          </a:stretch>
        </p:blipFill>
        <p:spPr>
          <a:xfrm>
            <a:off x="762000" y="1113790"/>
            <a:ext cx="7388225" cy="352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5"/>
          <p:cNvSpPr txBox="1"/>
          <p:nvPr/>
        </p:nvSpPr>
        <p:spPr>
          <a:xfrm>
            <a:off x="1393190" y="857568"/>
            <a:ext cx="21526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   乌兰巴托</a:t>
            </a:r>
          </a:p>
        </p:txBody>
      </p:sp>
      <p:sp>
        <p:nvSpPr>
          <p:cNvPr id="10244" name="Text Box 36"/>
          <p:cNvSpPr txBox="1"/>
          <p:nvPr/>
        </p:nvSpPr>
        <p:spPr>
          <a:xfrm>
            <a:off x="5896610" y="92011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昆明</a:t>
            </a:r>
          </a:p>
        </p:txBody>
      </p:sp>
      <p:sp>
        <p:nvSpPr>
          <p:cNvPr id="28709" name="AutoShape 37"/>
          <p:cNvSpPr/>
          <p:nvPr/>
        </p:nvSpPr>
        <p:spPr>
          <a:xfrm>
            <a:off x="7419975" y="800100"/>
            <a:ext cx="2032000" cy="720725"/>
          </a:xfrm>
          <a:prstGeom prst="wedgeEllipseCallout">
            <a:avLst>
              <a:gd name="adj1" fmla="val -46625"/>
              <a:gd name="adj2" fmla="val 230838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四季如春</a:t>
            </a:r>
          </a:p>
        </p:txBody>
      </p:sp>
      <p:graphicFrame>
        <p:nvGraphicFramePr>
          <p:cNvPr id="28675" name="表格 28674"/>
          <p:cNvGraphicFramePr/>
          <p:nvPr/>
        </p:nvGraphicFramePr>
        <p:xfrm>
          <a:off x="479425" y="4619625"/>
          <a:ext cx="8208963" cy="1778000"/>
        </p:xfrm>
        <a:graphic>
          <a:graphicData uri="http://schemas.openxmlformats.org/drawingml/2006/table">
            <a:tbl>
              <a:tblPr/>
              <a:tblGrid>
                <a:gridCol w="1512888"/>
                <a:gridCol w="2447925"/>
                <a:gridCol w="2447925"/>
                <a:gridCol w="1800225"/>
              </a:tblGrid>
              <a:tr h="6477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最高气温及月份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最低气温及月份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气温年较差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乌兰巴托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594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昆明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b="0" kern="1200"/>
                      </a:lvl2pPr>
                      <a:lvl3pPr marL="1143000" lvl="2" indent="-228600" algn="l">
                        <a:defRPr sz="2000" b="0" kern="1200"/>
                      </a:lvl3pPr>
                      <a:lvl4pPr marL="1600200" lvl="3" indent="-228600" algn="l">
                        <a:defRPr sz="1800" b="0" kern="1200"/>
                      </a:lvl4pPr>
                      <a:lvl5pPr marL="2057400" lvl="4" indent="-228600" algn="l">
                        <a:defRPr sz="1800" b="0" kern="1200"/>
                      </a:lvl5pPr>
                    </a:lstStyle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97" name="Text Box 25"/>
          <p:cNvSpPr txBox="1"/>
          <p:nvPr/>
        </p:nvSpPr>
        <p:spPr>
          <a:xfrm>
            <a:off x="2133918" y="5313680"/>
            <a:ext cx="9001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19℃</a:t>
            </a:r>
          </a:p>
        </p:txBody>
      </p:sp>
      <p:sp>
        <p:nvSpPr>
          <p:cNvPr id="28702" name="Text Box 30"/>
          <p:cNvSpPr txBox="1"/>
          <p:nvPr/>
        </p:nvSpPr>
        <p:spPr>
          <a:xfrm>
            <a:off x="2116455" y="5889943"/>
            <a:ext cx="9001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19℃</a:t>
            </a:r>
          </a:p>
        </p:txBody>
      </p:sp>
      <p:sp>
        <p:nvSpPr>
          <p:cNvPr id="28698" name="Rectangle 26"/>
          <p:cNvSpPr/>
          <p:nvPr/>
        </p:nvSpPr>
        <p:spPr>
          <a:xfrm>
            <a:off x="3342005" y="531368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2" name="Rectangle 26"/>
          <p:cNvSpPr/>
          <p:nvPr/>
        </p:nvSpPr>
        <p:spPr>
          <a:xfrm>
            <a:off x="3342005" y="5863273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28700" name="Text Box 28"/>
          <p:cNvSpPr txBox="1"/>
          <p:nvPr/>
        </p:nvSpPr>
        <p:spPr>
          <a:xfrm>
            <a:off x="4513898" y="531368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-23℃</a:t>
            </a:r>
          </a:p>
        </p:txBody>
      </p:sp>
      <p:sp>
        <p:nvSpPr>
          <p:cNvPr id="28704" name="Text Box 32"/>
          <p:cNvSpPr txBox="1"/>
          <p:nvPr/>
        </p:nvSpPr>
        <p:spPr>
          <a:xfrm>
            <a:off x="4618673" y="5889943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8℃</a:t>
            </a:r>
          </a:p>
        </p:txBody>
      </p:sp>
      <p:sp>
        <p:nvSpPr>
          <p:cNvPr id="28699" name="Rectangle 27"/>
          <p:cNvSpPr/>
          <p:nvPr/>
        </p:nvSpPr>
        <p:spPr>
          <a:xfrm>
            <a:off x="6025198" y="531368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28705" name="Rectangle 33"/>
          <p:cNvSpPr/>
          <p:nvPr/>
        </p:nvSpPr>
        <p:spPr>
          <a:xfrm>
            <a:off x="6025198" y="5818505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28701" name="Text Box 29"/>
          <p:cNvSpPr txBox="1"/>
          <p:nvPr/>
        </p:nvSpPr>
        <p:spPr>
          <a:xfrm>
            <a:off x="7266623" y="5287010"/>
            <a:ext cx="9001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42℃</a:t>
            </a:r>
          </a:p>
        </p:txBody>
      </p:sp>
      <p:sp>
        <p:nvSpPr>
          <p:cNvPr id="28706" name="Text Box 34"/>
          <p:cNvSpPr txBox="1"/>
          <p:nvPr/>
        </p:nvSpPr>
        <p:spPr>
          <a:xfrm>
            <a:off x="7262495" y="5823268"/>
            <a:ext cx="9001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11℃</a:t>
            </a:r>
          </a:p>
        </p:txBody>
      </p:sp>
      <p:sp>
        <p:nvSpPr>
          <p:cNvPr id="10278" name="TextBox 18"/>
          <p:cNvSpPr txBox="1"/>
          <p:nvPr/>
        </p:nvSpPr>
        <p:spPr>
          <a:xfrm>
            <a:off x="152400" y="1600200"/>
            <a:ext cx="609600" cy="1981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一看气温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9" grpId="0" bldLvl="0" animBg="1"/>
      <p:bldP spid="28697" grpId="0"/>
      <p:bldP spid="28702" grpId="0"/>
      <p:bldP spid="28698" grpId="0"/>
      <p:bldP spid="2" grpId="0"/>
      <p:bldP spid="28700" grpId="0"/>
      <p:bldP spid="28704" grpId="0"/>
      <p:bldP spid="28699" grpId="0"/>
      <p:bldP spid="28705" grpId="0"/>
      <p:bldP spid="28701" grpId="0"/>
      <p:bldP spid="287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"/>
          <p:cNvGrpSpPr/>
          <p:nvPr/>
        </p:nvGrpSpPr>
        <p:grpSpPr>
          <a:xfrm>
            <a:off x="155575" y="33338"/>
            <a:ext cx="1989138" cy="519112"/>
            <a:chOff x="246" y="53"/>
            <a:chExt cx="3132" cy="818"/>
          </a:xfrm>
        </p:grpSpPr>
        <p:pic>
          <p:nvPicPr>
            <p:cNvPr id="3076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7" name="文本框 2"/>
            <p:cNvSpPr txBox="1"/>
            <p:nvPr/>
          </p:nvSpPr>
          <p:spPr>
            <a:xfrm>
              <a:off x="246" y="53"/>
              <a:ext cx="2700" cy="8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</a:p>
          </p:txBody>
        </p:sp>
      </p:grpSp>
      <p:pic>
        <p:nvPicPr>
          <p:cNvPr id="4" name="图片 3" descr="u=1048697400,2543336133&amp;fm=21&amp;gp=0"/>
          <p:cNvPicPr>
            <a:picLocks noChangeAspect="1"/>
          </p:cNvPicPr>
          <p:nvPr/>
        </p:nvPicPr>
        <p:blipFill>
          <a:blip r:embed="rId3">
            <a:lum bright="6000"/>
          </a:blip>
          <a:stretch>
            <a:fillRect/>
          </a:stretch>
        </p:blipFill>
        <p:spPr>
          <a:xfrm>
            <a:off x="4687570" y="944245"/>
            <a:ext cx="4366895" cy="374142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图片 4" descr="wKgB6lSdPoeACnDOAA6Q3LYQ8xY8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0655" y="944880"/>
            <a:ext cx="4443730" cy="371475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文本框 5"/>
          <p:cNvSpPr txBox="1"/>
          <p:nvPr/>
        </p:nvSpPr>
        <p:spPr>
          <a:xfrm>
            <a:off x="3275330" y="4947920"/>
            <a:ext cx="2780030" cy="518160"/>
          </a:xfrm>
          <a:prstGeom prst="rect">
            <a:avLst/>
          </a:prstGeom>
          <a:noFill/>
          <a:ln w="38100">
            <a:solidFill>
              <a:srgbClr val="EA4B14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663300"/>
                </a:solidFill>
              </a:rPr>
              <a:t>南北各异的景色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7"/>
          <p:cNvSpPr/>
          <p:nvPr/>
        </p:nvSpPr>
        <p:spPr>
          <a:xfrm>
            <a:off x="291465" y="513715"/>
            <a:ext cx="748728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气温年变化曲线和逐月降水量柱状图”的判读</a:t>
            </a:r>
          </a:p>
        </p:txBody>
      </p:sp>
      <p:pic>
        <p:nvPicPr>
          <p:cNvPr id="10242" name="Picture 41" descr="未标题-35"/>
          <p:cNvPicPr>
            <a:picLocks noChangeAspect="1"/>
          </p:cNvPicPr>
          <p:nvPr/>
        </p:nvPicPr>
        <p:blipFill>
          <a:blip r:embed="rId2">
            <a:lum bright="-6000" contrast="11999"/>
          </a:blip>
          <a:srcRect t="8305"/>
          <a:stretch>
            <a:fillRect/>
          </a:stretch>
        </p:blipFill>
        <p:spPr>
          <a:xfrm>
            <a:off x="762000" y="1113790"/>
            <a:ext cx="7388225" cy="3522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5"/>
          <p:cNvSpPr txBox="1"/>
          <p:nvPr/>
        </p:nvSpPr>
        <p:spPr>
          <a:xfrm>
            <a:off x="1393190" y="857568"/>
            <a:ext cx="21526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   乌兰巴托</a:t>
            </a:r>
          </a:p>
        </p:txBody>
      </p:sp>
      <p:sp>
        <p:nvSpPr>
          <p:cNvPr id="10244" name="Text Box 36"/>
          <p:cNvSpPr txBox="1"/>
          <p:nvPr/>
        </p:nvSpPr>
        <p:spPr>
          <a:xfrm>
            <a:off x="5896610" y="92011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latin typeface="隶书" panose="02010509060101010101" charset="-122"/>
                <a:ea typeface="隶书" panose="02010509060101010101" charset="-122"/>
              </a:rPr>
              <a:t>昆明</a:t>
            </a:r>
          </a:p>
        </p:txBody>
      </p:sp>
      <p:sp>
        <p:nvSpPr>
          <p:cNvPr id="28709" name="AutoShape 37"/>
          <p:cNvSpPr/>
          <p:nvPr/>
        </p:nvSpPr>
        <p:spPr>
          <a:xfrm>
            <a:off x="7419975" y="800100"/>
            <a:ext cx="2032000" cy="720725"/>
          </a:xfrm>
          <a:prstGeom prst="wedgeEllipseCallout">
            <a:avLst>
              <a:gd name="adj1" fmla="val -46625"/>
              <a:gd name="adj2" fmla="val 230838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四季如春</a:t>
            </a:r>
          </a:p>
        </p:txBody>
      </p:sp>
      <p:sp>
        <p:nvSpPr>
          <p:cNvPr id="11302" name="TextBox 18"/>
          <p:cNvSpPr txBox="1"/>
          <p:nvPr/>
        </p:nvSpPr>
        <p:spPr>
          <a:xfrm>
            <a:off x="152400" y="1600200"/>
            <a:ext cx="609600" cy="1981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二看降水</a:t>
            </a:r>
          </a:p>
        </p:txBody>
      </p:sp>
      <p:graphicFrame>
        <p:nvGraphicFramePr>
          <p:cNvPr id="30726" name="表格 30725"/>
          <p:cNvGraphicFramePr/>
          <p:nvPr/>
        </p:nvGraphicFramePr>
        <p:xfrm>
          <a:off x="1011555" y="4526915"/>
          <a:ext cx="7056438" cy="1978025"/>
        </p:xfrm>
        <a:graphic>
          <a:graphicData uri="http://schemas.openxmlformats.org/drawingml/2006/table">
            <a:tbl>
              <a:tblPr/>
              <a:tblGrid>
                <a:gridCol w="1441450"/>
                <a:gridCol w="1150938"/>
                <a:gridCol w="1368425"/>
                <a:gridCol w="1397000"/>
                <a:gridCol w="1698625"/>
              </a:tblGrid>
              <a:tr h="89535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年降</a:t>
                      </a:r>
                    </a:p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水量</a:t>
                      </a:r>
                      <a:endParaRPr lang="zh-CN" altLang="en-US" sz="24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降水集</a:t>
                      </a:r>
                    </a:p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中月份</a:t>
                      </a:r>
                      <a:endParaRPr lang="zh-CN" altLang="en-US" sz="24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降水集</a:t>
                      </a:r>
                    </a:p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 中季节</a:t>
                      </a:r>
                      <a:endParaRPr lang="zh-CN" altLang="en-US" sz="24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x-none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降水分配   </a:t>
                      </a:r>
                    </a:p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 是否平均</a:t>
                      </a:r>
                      <a:endParaRPr lang="zh-CN" altLang="en-US" sz="2400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乌兰巴托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昆明</a:t>
                      </a:r>
                      <a:endParaRPr lang="zh-CN" altLang="en-US" sz="24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752" name="Text Box 46"/>
          <p:cNvSpPr txBox="1"/>
          <p:nvPr/>
        </p:nvSpPr>
        <p:spPr>
          <a:xfrm>
            <a:off x="6556693" y="5968365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不平均</a:t>
            </a:r>
          </a:p>
        </p:txBody>
      </p:sp>
      <p:sp>
        <p:nvSpPr>
          <p:cNvPr id="30753" name="Rectangle 47"/>
          <p:cNvSpPr/>
          <p:nvPr/>
        </p:nvSpPr>
        <p:spPr>
          <a:xfrm>
            <a:off x="2686368" y="5968365"/>
            <a:ext cx="7223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960</a:t>
            </a:r>
          </a:p>
        </p:txBody>
      </p:sp>
      <p:sp>
        <p:nvSpPr>
          <p:cNvPr id="30754" name="Rectangle 48"/>
          <p:cNvSpPr/>
          <p:nvPr/>
        </p:nvSpPr>
        <p:spPr>
          <a:xfrm>
            <a:off x="2667318" y="5463540"/>
            <a:ext cx="7223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300</a:t>
            </a:r>
          </a:p>
        </p:txBody>
      </p:sp>
      <p:sp>
        <p:nvSpPr>
          <p:cNvPr id="30755" name="Text Box 49"/>
          <p:cNvSpPr txBox="1"/>
          <p:nvPr/>
        </p:nvSpPr>
        <p:spPr>
          <a:xfrm>
            <a:off x="3675380" y="5968365"/>
            <a:ext cx="12588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5-10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30756" name="Text Box 50"/>
          <p:cNvSpPr txBox="1"/>
          <p:nvPr/>
        </p:nvSpPr>
        <p:spPr>
          <a:xfrm>
            <a:off x="3675380" y="5392103"/>
            <a:ext cx="12573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x-none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</a:p>
        </p:txBody>
      </p:sp>
      <p:sp>
        <p:nvSpPr>
          <p:cNvPr id="30757" name="Text Box 51"/>
          <p:cNvSpPr txBox="1"/>
          <p:nvPr/>
        </p:nvSpPr>
        <p:spPr>
          <a:xfrm>
            <a:off x="6556693" y="5463540"/>
            <a:ext cx="12557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不平均</a:t>
            </a:r>
          </a:p>
        </p:txBody>
      </p:sp>
      <p:sp>
        <p:nvSpPr>
          <p:cNvPr id="30758" name="Text Box 52"/>
          <p:cNvSpPr txBox="1"/>
          <p:nvPr/>
        </p:nvSpPr>
        <p:spPr>
          <a:xfrm>
            <a:off x="5188268" y="546354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夏季</a:t>
            </a:r>
          </a:p>
        </p:txBody>
      </p:sp>
      <p:sp>
        <p:nvSpPr>
          <p:cNvPr id="30759" name="Text Box 53"/>
          <p:cNvSpPr txBox="1"/>
          <p:nvPr/>
        </p:nvSpPr>
        <p:spPr>
          <a:xfrm>
            <a:off x="5188268" y="596836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9" grpId="0" bldLvl="0" animBg="1"/>
      <p:bldP spid="30752" grpId="0"/>
      <p:bldP spid="30753" grpId="0"/>
      <p:bldP spid="30754" grpId="0"/>
      <p:bldP spid="30755" grpId="0"/>
      <p:bldP spid="30756" grpId="0"/>
      <p:bldP spid="30757" grpId="0"/>
      <p:bldP spid="30758" grpId="0"/>
      <p:bldP spid="307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4146077"/>
          <p:cNvPicPr>
            <a:picLocks noChangeAspect="1"/>
          </p:cNvPicPr>
          <p:nvPr/>
        </p:nvPicPr>
        <p:blipFill>
          <a:blip r:embed="rId2">
            <a:lum bright="30000" contrast="-30000"/>
          </a:blip>
          <a:srcRect b="11966"/>
          <a:stretch>
            <a:fillRect/>
          </a:stretch>
        </p:blipFill>
        <p:spPr>
          <a:xfrm>
            <a:off x="317500" y="970915"/>
            <a:ext cx="8606790" cy="4854575"/>
          </a:xfrm>
          <a:prstGeom prst="rect">
            <a:avLst/>
          </a:prstGeom>
        </p:spPr>
      </p:pic>
      <p:sp>
        <p:nvSpPr>
          <p:cNvPr id="12289" name="Text Box 356"/>
          <p:cNvSpPr txBox="1"/>
          <p:nvPr/>
        </p:nvSpPr>
        <p:spPr>
          <a:xfrm>
            <a:off x="896938" y="1019175"/>
            <a:ext cx="709295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绘制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气温曲线图和降水量柱状图的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步骤</a:t>
            </a:r>
          </a:p>
        </p:txBody>
      </p:sp>
      <p:sp>
        <p:nvSpPr>
          <p:cNvPr id="7" name="Text Box 349"/>
          <p:cNvSpPr txBox="1"/>
          <p:nvPr/>
        </p:nvSpPr>
        <p:spPr>
          <a:xfrm>
            <a:off x="1079818" y="1804035"/>
            <a:ext cx="7137400" cy="2565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20000"/>
              </a:spcBef>
            </a:pPr>
            <a:r>
              <a:rPr lang="en-US" altLang="x-none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标记月份</a:t>
            </a:r>
          </a:p>
          <a:p>
            <a:pPr lvl="0" indent="0">
              <a:spcBef>
                <a:spcPct val="20000"/>
              </a:spcBef>
            </a:pPr>
            <a:r>
              <a:rPr lang="en-US" altLang="x-none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标记气温数值、单位</a:t>
            </a:r>
          </a:p>
          <a:p>
            <a:pPr lvl="0" indent="0">
              <a:spcBef>
                <a:spcPct val="20000"/>
              </a:spcBef>
            </a:pPr>
            <a:r>
              <a:rPr lang="en-US" altLang="x-none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标记降水量数值、单位</a:t>
            </a:r>
          </a:p>
          <a:p>
            <a:pPr lvl="0" indent="0">
              <a:spcBef>
                <a:spcPct val="20000"/>
              </a:spcBef>
            </a:pPr>
            <a:r>
              <a:rPr lang="en-US" altLang="x-none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描气温曲线</a:t>
            </a:r>
          </a:p>
          <a:p>
            <a:pPr lvl="0" indent="0">
              <a:spcBef>
                <a:spcPct val="20000"/>
              </a:spcBef>
            </a:pPr>
            <a:r>
              <a:rPr lang="en-US" altLang="x-none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srgbClr val="0033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绘降水量柱状图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9" name="组合 10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4590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1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sp>
        <p:nvSpPr>
          <p:cNvPr id="17" name="左大括号 16"/>
          <p:cNvSpPr/>
          <p:nvPr/>
        </p:nvSpPr>
        <p:spPr>
          <a:xfrm>
            <a:off x="602615" y="1153160"/>
            <a:ext cx="384175" cy="508762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5400" y="2618105"/>
            <a:ext cx="670560" cy="2719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200" b="1"/>
              <a:t>气温和降水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19150" y="2207895"/>
            <a:ext cx="10045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气温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84350" y="1264920"/>
            <a:ext cx="58369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含义：空气的湿度，用摄氏度（°</a:t>
            </a:r>
            <a:r>
              <a:rPr lang="en-US" altLang="zh-CN" sz="2400" b="1"/>
              <a:t>C</a:t>
            </a:r>
            <a:r>
              <a:rPr lang="zh-CN" altLang="en-US" sz="2400" b="1"/>
              <a:t>）表示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533015" y="2437130"/>
            <a:ext cx="95250" cy="136398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9270" y="1642745"/>
            <a:ext cx="64547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差异：造成自然景观和我们生存环境差异的因素之一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60855" y="2806700"/>
            <a:ext cx="927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分布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1647190" y="1273810"/>
            <a:ext cx="304800" cy="2600960"/>
          </a:xfrm>
          <a:prstGeom prst="leftBrace">
            <a:avLst>
              <a:gd name="adj1" fmla="val 39185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lvl="0" eaLnBrk="1" hangingPunct="1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68575" y="2366010"/>
            <a:ext cx="661289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世界气温分布基本规律是从低纬向高纬逐渐降低</a:t>
            </a:r>
          </a:p>
          <a:p>
            <a:r>
              <a:rPr lang="zh-CN" altLang="en-US" sz="2400" b="1"/>
              <a:t>同纬度地区，夏季陆地气温高，海洋气温低，冬季相反</a:t>
            </a:r>
          </a:p>
          <a:p>
            <a:r>
              <a:rPr lang="zh-CN" altLang="en-US" sz="2400" b="1"/>
              <a:t>在山地，气温随海拔升高而降低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804545" y="4069080"/>
            <a:ext cx="8269605" cy="2083435"/>
            <a:chOff x="1040" y="5454"/>
            <a:chExt cx="13023" cy="3281"/>
          </a:xfrm>
        </p:grpSpPr>
        <p:sp>
          <p:nvSpPr>
            <p:cNvPr id="21" name="文本框 20"/>
            <p:cNvSpPr txBox="1"/>
            <p:nvPr/>
          </p:nvSpPr>
          <p:spPr>
            <a:xfrm>
              <a:off x="1040" y="6669"/>
              <a:ext cx="1582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/>
                <a:t>降水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540" y="5454"/>
              <a:ext cx="9192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主要降水类型：对流雨、地形雨、锋面雨</a:t>
              </a: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3802" y="6180"/>
              <a:ext cx="275" cy="1530"/>
            </a:xfrm>
            <a:prstGeom prst="leftBrace">
              <a:avLst>
                <a:gd name="adj1" fmla="val 39185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23" y="7935"/>
              <a:ext cx="10559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气候资料的表示方法：表格、坐标图和等值线图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545" y="6679"/>
              <a:ext cx="1460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分布</a:t>
              </a:r>
            </a:p>
          </p:txBody>
        </p:sp>
        <p:sp>
          <p:nvSpPr>
            <p:cNvPr id="26" name="左大括号 25"/>
            <p:cNvSpPr/>
            <p:nvPr/>
          </p:nvSpPr>
          <p:spPr>
            <a:xfrm>
              <a:off x="2324" y="5468"/>
              <a:ext cx="480" cy="3267"/>
            </a:xfrm>
            <a:prstGeom prst="leftBrace">
              <a:avLst>
                <a:gd name="adj1" fmla="val 39185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03" y="6296"/>
              <a:ext cx="10060" cy="1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/>
                <a:t>赤道地区降水多，两极地区降水少</a:t>
              </a:r>
            </a:p>
            <a:p>
              <a:r>
                <a:rPr lang="zh-CN" altLang="en-US" sz="2400" b="1"/>
                <a:t>南北回归线附近大陆东岸降水多，西岸降水少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90170" y="539115"/>
            <a:ext cx="8936990" cy="5044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气温日较差和年较差都小的地区是（  ）</a:t>
            </a: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高山上 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高原地区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沿海地区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内陆地区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由南极洲乘船往北冰洋进行科学考察，考察队员对气温的感受是（  ）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越往北走越冷     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先是越来越冷后是越来越热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越往北走越热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先是越来越热后是越来越冷</a:t>
            </a:r>
          </a:p>
        </p:txBody>
      </p:sp>
      <p:sp>
        <p:nvSpPr>
          <p:cNvPr id="36867" name="文本框 36866"/>
          <p:cNvSpPr txBox="1"/>
          <p:nvPr/>
        </p:nvSpPr>
        <p:spPr>
          <a:xfrm>
            <a:off x="5930900" y="564515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6871" name="文本框 36870"/>
          <p:cNvSpPr txBox="1"/>
          <p:nvPr/>
        </p:nvSpPr>
        <p:spPr>
          <a:xfrm>
            <a:off x="1660843" y="2541588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</a:p>
        </p:txBody>
      </p:sp>
      <p:grpSp>
        <p:nvGrpSpPr>
          <p:cNvPr id="27654" name="组合 4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27655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36865"/>
          <p:cNvSpPr/>
          <p:nvPr/>
        </p:nvSpPr>
        <p:spPr>
          <a:xfrm>
            <a:off x="90170" y="539115"/>
            <a:ext cx="8936990" cy="5044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我国降水量最多的地方位于台湾山脉的东部，该地降水类型是（  ）</a:t>
            </a: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A.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锋面雨 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气旋雨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C.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地形雨</a:t>
            </a:r>
            <a:r>
              <a:rPr lang="zh-CN" altLang="en-US" sz="2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对流雨</a:t>
            </a:r>
            <a:endParaRPr lang="en-US" altLang="zh-CN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关于下图气温和降水特点的叙述，正确的是（　　）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A．全年降水主要集中在7、8月份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B．年降水总量约1000毫米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C．气温年较差约20°C</a:t>
            </a:r>
          </a:p>
          <a:p>
            <a:pPr lvl="0" eaLnBrk="1" hangingPunct="1">
              <a:lnSpc>
                <a:spcPct val="150000"/>
              </a:lnSpc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D．夏季凉爽、冬季温暖</a:t>
            </a:r>
          </a:p>
        </p:txBody>
      </p:sp>
      <p:sp>
        <p:nvSpPr>
          <p:cNvPr id="36867" name="文本框 36866"/>
          <p:cNvSpPr txBox="1"/>
          <p:nvPr/>
        </p:nvSpPr>
        <p:spPr>
          <a:xfrm>
            <a:off x="1310005" y="1156970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6871" name="文本框 36870"/>
          <p:cNvSpPr txBox="1"/>
          <p:nvPr/>
        </p:nvSpPr>
        <p:spPr>
          <a:xfrm>
            <a:off x="7294563" y="2554923"/>
            <a:ext cx="41338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</a:p>
        </p:txBody>
      </p:sp>
      <p:pic>
        <p:nvPicPr>
          <p:cNvPr id="2" name="图片 1" descr="L)9)9}OQNTMYG8VLAG6MXY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315" y="3296920"/>
            <a:ext cx="2498090" cy="296735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9"/>
          <p:cNvSpPr/>
          <p:nvPr/>
        </p:nvSpPr>
        <p:spPr>
          <a:xfrm>
            <a:off x="647700" y="1555115"/>
            <a:ext cx="7848600" cy="4176713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  <a:tileRect/>
          </a:gradFill>
          <a:ln w="1905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Text Box 8"/>
          <p:cNvSpPr txBox="1"/>
          <p:nvPr/>
        </p:nvSpPr>
        <p:spPr>
          <a:xfrm>
            <a:off x="984568" y="1800225"/>
            <a:ext cx="7194550" cy="3383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、气温是指空气的温度，常用摄氏度（℃）来表示。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、气温的测量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测量次数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一般四次</a:t>
            </a:r>
          </a:p>
          <a:p>
            <a:pPr lvl="0" inden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2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 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 </a:t>
            </a:r>
          </a:p>
          <a:p>
            <a:pPr lvl="0" inden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14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   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248150" y="2626995"/>
            <a:ext cx="4110355" cy="3002280"/>
            <a:chOff x="6621" y="4522"/>
            <a:chExt cx="6473" cy="4728"/>
          </a:xfrm>
        </p:grpSpPr>
        <p:sp>
          <p:nvSpPr>
            <p:cNvPr id="7172" name="Line 4"/>
            <p:cNvSpPr/>
            <p:nvPr/>
          </p:nvSpPr>
          <p:spPr>
            <a:xfrm flipH="1" flipV="1">
              <a:off x="7985" y="7643"/>
              <a:ext cx="0" cy="1045"/>
            </a:xfrm>
            <a:prstGeom prst="line">
              <a:avLst/>
            </a:prstGeom>
            <a:ln w="38100" cap="sq" cmpd="sng">
              <a:solidFill>
                <a:srgbClr val="FF0000"/>
              </a:solidFill>
              <a:prstDash val="solid"/>
              <a:round/>
              <a:headEnd type="none" w="med" len="med"/>
              <a:tailEnd type="triangle" w="sm" len="sm"/>
            </a:ln>
          </p:spPr>
        </p:sp>
        <p:sp>
          <p:nvSpPr>
            <p:cNvPr id="7173" name="Line 5"/>
            <p:cNvSpPr/>
            <p:nvPr/>
          </p:nvSpPr>
          <p:spPr>
            <a:xfrm flipV="1">
              <a:off x="9038" y="6988"/>
              <a:ext cx="0" cy="1655"/>
            </a:xfrm>
            <a:prstGeom prst="line">
              <a:avLst/>
            </a:prstGeom>
            <a:ln w="38100" cap="sq" cmpd="sng">
              <a:solidFill>
                <a:srgbClr val="FF0000"/>
              </a:solidFill>
              <a:prstDash val="solid"/>
              <a:round/>
              <a:headEnd type="none" w="med" len="med"/>
              <a:tailEnd type="triangle" w="sm" len="sm"/>
            </a:ln>
          </p:spPr>
        </p:sp>
        <p:sp>
          <p:nvSpPr>
            <p:cNvPr id="7174" name="Line 6"/>
            <p:cNvSpPr/>
            <p:nvPr/>
          </p:nvSpPr>
          <p:spPr>
            <a:xfrm flipV="1">
              <a:off x="10075" y="6195"/>
              <a:ext cx="0" cy="2448"/>
            </a:xfrm>
            <a:prstGeom prst="line">
              <a:avLst/>
            </a:prstGeom>
            <a:ln w="38100" cap="sq" cmpd="sng">
              <a:solidFill>
                <a:srgbClr val="FF0000"/>
              </a:solidFill>
              <a:prstDash val="solid"/>
              <a:round/>
              <a:headEnd type="none" w="med" len="med"/>
              <a:tailEnd type="triangle" w="sm" len="sm"/>
            </a:ln>
          </p:spPr>
        </p:sp>
        <p:sp>
          <p:nvSpPr>
            <p:cNvPr id="7175" name="Line 7"/>
            <p:cNvSpPr/>
            <p:nvPr/>
          </p:nvSpPr>
          <p:spPr>
            <a:xfrm flipH="1" flipV="1">
              <a:off x="11128" y="6875"/>
              <a:ext cx="0" cy="1738"/>
            </a:xfrm>
            <a:prstGeom prst="line">
              <a:avLst/>
            </a:prstGeom>
            <a:ln w="38100" cap="sq" cmpd="sng">
              <a:solidFill>
                <a:srgbClr val="FF0000"/>
              </a:solidFill>
              <a:prstDash val="solid"/>
              <a:round/>
              <a:headEnd type="none" w="med" len="med"/>
              <a:tailEnd type="triangle" w="sm" len="sm"/>
            </a:ln>
          </p:spPr>
        </p:sp>
        <p:pic>
          <p:nvPicPr>
            <p:cNvPr id="7176" name="Picture 10" descr="气温日变化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21" y="4522"/>
              <a:ext cx="5670" cy="47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9600" y="4605"/>
              <a:ext cx="3495" cy="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/>
              <a:r>
                <a:rPr lang="zh-CN" altLang="en-US" sz="1600" dirty="0">
                  <a:latin typeface="宋体" panose="02010600030101010101" pitchFamily="2" charset="-122"/>
                  <a:ea typeface="宋体" panose="02010600030101010101" pitchFamily="2" charset="-122"/>
                </a:rPr>
                <a:t>一天中的气温变化</a:t>
              </a:r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Rectangle 3"/>
          <p:cNvSpPr/>
          <p:nvPr/>
        </p:nvSpPr>
        <p:spPr>
          <a:xfrm>
            <a:off x="156845" y="596900"/>
            <a:ext cx="193294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一、气温</a:t>
            </a:r>
            <a:endParaRPr lang="en-US" altLang="zh-CN" sz="32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575" y="33338"/>
            <a:ext cx="1990725" cy="519112"/>
            <a:chOff x="246" y="53"/>
            <a:chExt cx="3133" cy="816"/>
          </a:xfrm>
        </p:grpSpPr>
        <p:pic>
          <p:nvPicPr>
            <p:cNvPr id="6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" y="140"/>
              <a:ext cx="3133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2"/>
            <p:cNvSpPr txBox="1"/>
            <p:nvPr/>
          </p:nvSpPr>
          <p:spPr>
            <a:xfrm>
              <a:off x="246" y="53"/>
              <a:ext cx="2700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新课讲授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/>
          <p:nvPr/>
        </p:nvSpPr>
        <p:spPr>
          <a:xfrm>
            <a:off x="647700" y="1054100"/>
            <a:ext cx="7848600" cy="5087938"/>
          </a:xfrm>
          <a:prstGeom prst="rect">
            <a:avLst/>
          </a:prstGeom>
          <a:gradFill rotWithShape="1">
            <a:gsLst>
              <a:gs pos="0">
                <a:srgbClr val="CCFFCC"/>
              </a:gs>
              <a:gs pos="50000">
                <a:srgbClr val="FFFFFF"/>
              </a:gs>
              <a:gs pos="100000">
                <a:srgbClr val="CCFFCC"/>
              </a:gs>
            </a:gsLst>
            <a:lin ang="5400000" scaled="1"/>
            <a:tileRect/>
          </a:gradFill>
          <a:ln w="19050" cap="rnd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Rectangle 3"/>
          <p:cNvSpPr>
            <a:spLocks noGrp="1"/>
          </p:cNvSpPr>
          <p:nvPr>
            <p:ph type="title" idx="4294967295"/>
          </p:nvPr>
        </p:nvSpPr>
        <p:spPr>
          <a:xfrm>
            <a:off x="0" y="1270000"/>
            <a:ext cx="3887788" cy="6477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lvl="0" algn="l" eaLnBrk="1" hangingPunct="1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某地一天的四次测量如下：</a:t>
            </a:r>
          </a:p>
        </p:txBody>
      </p:sp>
      <p:pic>
        <p:nvPicPr>
          <p:cNvPr id="4099" name="Picture 11" descr="一天中4次气温观测记录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2278063"/>
            <a:ext cx="3386138" cy="3128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Line 6"/>
          <p:cNvSpPr/>
          <p:nvPr/>
        </p:nvSpPr>
        <p:spPr>
          <a:xfrm flipH="1">
            <a:off x="1187450" y="4379913"/>
            <a:ext cx="504825" cy="0"/>
          </a:xfrm>
          <a:prstGeom prst="line">
            <a:avLst/>
          </a:prstGeom>
          <a:ln w="19050" cap="flat" cmpd="sng">
            <a:solidFill>
              <a:srgbClr val="3333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246" name="Line 7"/>
          <p:cNvSpPr/>
          <p:nvPr/>
        </p:nvSpPr>
        <p:spPr>
          <a:xfrm flipH="1">
            <a:off x="1214438" y="4178300"/>
            <a:ext cx="1270000" cy="14288"/>
          </a:xfrm>
          <a:prstGeom prst="line">
            <a:avLst/>
          </a:prstGeom>
          <a:ln w="19050" cap="flat" cmpd="sng">
            <a:solidFill>
              <a:srgbClr val="3333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247" name="Line 8"/>
          <p:cNvSpPr/>
          <p:nvPr/>
        </p:nvSpPr>
        <p:spPr>
          <a:xfrm flipH="1">
            <a:off x="1258888" y="3746500"/>
            <a:ext cx="1873250" cy="0"/>
          </a:xfrm>
          <a:prstGeom prst="line">
            <a:avLst/>
          </a:prstGeom>
          <a:ln w="19050" cap="flat" cmpd="sng">
            <a:solidFill>
              <a:srgbClr val="3333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0248" name="Text Box 10"/>
          <p:cNvSpPr txBox="1"/>
          <p:nvPr/>
        </p:nvSpPr>
        <p:spPr>
          <a:xfrm>
            <a:off x="4605338" y="1485900"/>
            <a:ext cx="3744912" cy="39319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这一天的平均气温是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5+8+15+12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÷4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inden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=10 ℃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怎样计算月平均气温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各天的平均气温的平均数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怎样计算年平均气温</a:t>
            </a:r>
          </a:p>
          <a:p>
            <a:pPr lvl="0" inden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各月的平均气温的平均数</a:t>
            </a:r>
          </a:p>
        </p:txBody>
      </p:sp>
      <p:sp>
        <p:nvSpPr>
          <p:cNvPr id="10249" name="Line 12"/>
          <p:cNvSpPr/>
          <p:nvPr/>
        </p:nvSpPr>
        <p:spPr>
          <a:xfrm flipH="1">
            <a:off x="1231900" y="3938588"/>
            <a:ext cx="2476500" cy="0"/>
          </a:xfrm>
          <a:prstGeom prst="line">
            <a:avLst/>
          </a:prstGeom>
          <a:ln w="19050" cap="flat" cmpd="sng">
            <a:solidFill>
              <a:srgbClr val="3333FF"/>
            </a:solidFill>
            <a:prstDash val="dash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2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2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2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7610475" y="1412875"/>
            <a:ext cx="723900" cy="4537075"/>
            <a:chOff x="0" y="0"/>
            <a:chExt cx="456" cy="2858"/>
          </a:xfrm>
        </p:grpSpPr>
        <p:sp>
          <p:nvSpPr>
            <p:cNvPr id="6146" name="WordArt 9" descr="白色大理石"/>
            <p:cNvSpPr>
              <a:spLocks noTextEdit="1"/>
            </p:cNvSpPr>
            <p:nvPr/>
          </p:nvSpPr>
          <p:spPr>
            <a:xfrm>
              <a:off x="0" y="1315"/>
              <a:ext cx="456" cy="2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2800" b="1">
                  <a:blipFill rotWithShape="0">
                    <a:blip r:embed="rId2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低纬</a:t>
              </a:r>
            </a:p>
          </p:txBody>
        </p:sp>
        <p:sp>
          <p:nvSpPr>
            <p:cNvPr id="6147" name="WordArt 10" descr="白色大理石"/>
            <p:cNvSpPr>
              <a:spLocks noTextEdit="1"/>
            </p:cNvSpPr>
            <p:nvPr/>
          </p:nvSpPr>
          <p:spPr>
            <a:xfrm>
              <a:off x="0" y="2636"/>
              <a:ext cx="456" cy="2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2800" b="1">
                  <a:blipFill rotWithShape="0">
                    <a:blip r:embed="rId2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高纬</a:t>
              </a:r>
            </a:p>
          </p:txBody>
        </p:sp>
        <p:sp>
          <p:nvSpPr>
            <p:cNvPr id="6148" name="WordArt 11" descr="白色大理石"/>
            <p:cNvSpPr>
              <a:spLocks noTextEdit="1"/>
            </p:cNvSpPr>
            <p:nvPr/>
          </p:nvSpPr>
          <p:spPr>
            <a:xfrm>
              <a:off x="0" y="0"/>
              <a:ext cx="456" cy="2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 lnSpcReduction="20000"/>
              <a:scene3d>
                <a:camera prst="legacyObliqueRight">
                  <a:rot lat="0" lon="0" rev="0"/>
                </a:camera>
                <a:lightRig rig="legacyHarsh3" dir="t"/>
              </a:scene3d>
              <a:sp3d extrusionH="100000" prstMaterial="legacyMatte">
                <a:extrusionClr>
                  <a:srgbClr val="663300"/>
                </a:extrusionClr>
              </a:sp3d>
            </a:bodyPr>
            <a:lstStyle/>
            <a:p>
              <a:pPr algn="ctr"/>
              <a:r>
                <a:rPr lang="zh-CN" altLang="en-US" sz="2800" b="1">
                  <a:blipFill rotWithShape="0">
                    <a:blip r:embed="rId2"/>
                  </a:blipFill>
                  <a:latin typeface="宋体" panose="02010600030101010101" pitchFamily="2" charset="-122"/>
                  <a:ea typeface="宋体" panose="02010600030101010101" pitchFamily="2" charset="-122"/>
                </a:rPr>
                <a:t>高纬</a:t>
              </a:r>
            </a:p>
          </p:txBody>
        </p:sp>
        <p:sp>
          <p:nvSpPr>
            <p:cNvPr id="6149" name="Line 12"/>
            <p:cNvSpPr/>
            <p:nvPr/>
          </p:nvSpPr>
          <p:spPr>
            <a:xfrm flipV="1">
              <a:off x="227" y="317"/>
              <a:ext cx="0" cy="908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6150" name="Line 13"/>
            <p:cNvSpPr/>
            <p:nvPr/>
          </p:nvSpPr>
          <p:spPr>
            <a:xfrm>
              <a:off x="227" y="1588"/>
              <a:ext cx="0" cy="997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4345" name="Text Box 15"/>
          <p:cNvSpPr txBox="1"/>
          <p:nvPr/>
        </p:nvSpPr>
        <p:spPr>
          <a:xfrm>
            <a:off x="7451725" y="2205038"/>
            <a:ext cx="1008063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 温递 减</a:t>
            </a:r>
          </a:p>
        </p:txBody>
      </p:sp>
      <p:sp>
        <p:nvSpPr>
          <p:cNvPr id="14346" name="Text Box 16"/>
          <p:cNvSpPr txBox="1"/>
          <p:nvPr/>
        </p:nvSpPr>
        <p:spPr>
          <a:xfrm>
            <a:off x="7451725" y="4262438"/>
            <a:ext cx="1008063" cy="8229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 温递 减</a:t>
            </a:r>
          </a:p>
        </p:txBody>
      </p:sp>
      <p:grpSp>
        <p:nvGrpSpPr>
          <p:cNvPr id="6153" name="组合 14346"/>
          <p:cNvGrpSpPr/>
          <p:nvPr/>
        </p:nvGrpSpPr>
        <p:grpSpPr>
          <a:xfrm>
            <a:off x="306388" y="1267778"/>
            <a:ext cx="7164387" cy="5262563"/>
            <a:chOff x="0" y="41"/>
            <a:chExt cx="4513" cy="3315"/>
          </a:xfrm>
        </p:grpSpPr>
        <p:pic>
          <p:nvPicPr>
            <p:cNvPr id="6154" name="图片 14347" descr="世界气温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1"/>
              <a:ext cx="4513" cy="30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文本框 14348"/>
            <p:cNvSpPr txBox="1"/>
            <p:nvPr/>
          </p:nvSpPr>
          <p:spPr>
            <a:xfrm>
              <a:off x="1359" y="3068"/>
              <a:ext cx="184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世界年平均气温分布</a:t>
              </a:r>
            </a:p>
          </p:txBody>
        </p:sp>
      </p:grpSp>
      <p:sp>
        <p:nvSpPr>
          <p:cNvPr id="3" name="Rectangle 3"/>
          <p:cNvSpPr/>
          <p:nvPr/>
        </p:nvSpPr>
        <p:spPr>
          <a:xfrm>
            <a:off x="156845" y="596900"/>
            <a:ext cx="389382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二、世界气温的分布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9"/>
          <p:cNvSpPr txBox="1"/>
          <p:nvPr/>
        </p:nvSpPr>
        <p:spPr>
          <a:xfrm>
            <a:off x="1855788" y="831533"/>
            <a:ext cx="47529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世界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月平均气温分布规律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503238" y="1663700"/>
            <a:ext cx="6156325" cy="4881563"/>
            <a:chOff x="0" y="0"/>
            <a:chExt cx="3878" cy="3075"/>
          </a:xfrm>
        </p:grpSpPr>
        <p:pic>
          <p:nvPicPr>
            <p:cNvPr id="7171" name="Picture 5" descr="世界1月平均气温分布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878" cy="27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Text Box 10"/>
            <p:cNvSpPr txBox="1"/>
            <p:nvPr/>
          </p:nvSpPr>
          <p:spPr>
            <a:xfrm>
              <a:off x="887" y="2787"/>
              <a:ext cx="204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世界</a:t>
              </a:r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月平均气温分布</a:t>
              </a:r>
            </a:p>
          </p:txBody>
        </p:sp>
      </p:grpSp>
      <p:sp>
        <p:nvSpPr>
          <p:cNvPr id="15366" name="Text Box 13"/>
          <p:cNvSpPr txBox="1"/>
          <p:nvPr/>
        </p:nvSpPr>
        <p:spPr>
          <a:xfrm>
            <a:off x="7055485" y="1169670"/>
            <a:ext cx="1443990" cy="431927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 algn="ctr">
              <a:lnSpc>
                <a:spcPct val="115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什么地区气温最高？</a:t>
            </a:r>
          </a:p>
          <a:p>
            <a:pPr lvl="0" indent="0" algn="ctr">
              <a:lnSpc>
                <a:spcPct val="11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什么地区气温最低？</a:t>
            </a:r>
          </a:p>
          <a:p>
            <a:pPr lvl="0" indent="0" algn="ctr">
              <a:lnSpc>
                <a:spcPct val="11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北半球同纬海、陆气温谁高？</a:t>
            </a:r>
          </a:p>
        </p:txBody>
      </p:sp>
      <p:sp>
        <p:nvSpPr>
          <p:cNvPr id="15368" name="Rectangle 3"/>
          <p:cNvSpPr>
            <a:spLocks noGrp="1"/>
          </p:cNvSpPr>
          <p:nvPr>
            <p:ph type="body" idx="4294967295"/>
          </p:nvPr>
        </p:nvSpPr>
        <p:spPr>
          <a:xfrm>
            <a:off x="5759450" y="5811838"/>
            <a:ext cx="3384550" cy="4667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-342900" algn="ctr"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冬季陆地气温低于海洋</a:t>
            </a:r>
          </a:p>
        </p:txBody>
      </p:sp>
      <p:grpSp>
        <p:nvGrpSpPr>
          <p:cNvPr id="3" name="Group 18"/>
          <p:cNvGrpSpPr/>
          <p:nvPr/>
        </p:nvGrpSpPr>
        <p:grpSpPr>
          <a:xfrm>
            <a:off x="323850" y="4076700"/>
            <a:ext cx="2735263" cy="1825625"/>
            <a:chOff x="0" y="0"/>
            <a:chExt cx="1723" cy="1150"/>
          </a:xfrm>
        </p:grpSpPr>
        <p:sp>
          <p:nvSpPr>
            <p:cNvPr id="7177" name="Text Box 15"/>
            <p:cNvSpPr txBox="1"/>
            <p:nvPr/>
          </p:nvSpPr>
          <p:spPr>
            <a:xfrm>
              <a:off x="0" y="862"/>
              <a:ext cx="589" cy="288"/>
            </a:xfrm>
            <a:prstGeom prst="rect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最高</a:t>
              </a:r>
            </a:p>
          </p:txBody>
        </p:sp>
        <p:sp>
          <p:nvSpPr>
            <p:cNvPr id="7178" name="Line 17"/>
            <p:cNvSpPr/>
            <p:nvPr/>
          </p:nvSpPr>
          <p:spPr>
            <a:xfrm flipV="1">
              <a:off x="589" y="0"/>
              <a:ext cx="1134" cy="862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" name="Group 20"/>
          <p:cNvGrpSpPr/>
          <p:nvPr/>
        </p:nvGrpSpPr>
        <p:grpSpPr>
          <a:xfrm>
            <a:off x="323850" y="1125538"/>
            <a:ext cx="2879725" cy="1079500"/>
            <a:chOff x="0" y="0"/>
            <a:chExt cx="1814" cy="680"/>
          </a:xfrm>
        </p:grpSpPr>
        <p:sp>
          <p:nvSpPr>
            <p:cNvPr id="7180" name="Text Box 16"/>
            <p:cNvSpPr txBox="1"/>
            <p:nvPr/>
          </p:nvSpPr>
          <p:spPr>
            <a:xfrm>
              <a:off x="0" y="0"/>
              <a:ext cx="589" cy="288"/>
            </a:xfrm>
            <a:prstGeom prst="rect">
              <a:avLst/>
            </a:prstGeom>
            <a:solidFill>
              <a:srgbClr val="00CC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最低</a:t>
              </a:r>
            </a:p>
          </p:txBody>
        </p:sp>
        <p:sp>
          <p:nvSpPr>
            <p:cNvPr id="7181" name="Line 19"/>
            <p:cNvSpPr/>
            <p:nvPr/>
          </p:nvSpPr>
          <p:spPr>
            <a:xfrm>
              <a:off x="589" y="272"/>
              <a:ext cx="1225" cy="408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5375" name="Text Box 21"/>
          <p:cNvSpPr txBox="1"/>
          <p:nvPr/>
        </p:nvSpPr>
        <p:spPr>
          <a:xfrm>
            <a:off x="2627313" y="2420938"/>
            <a:ext cx="5762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5376" name="Text Box 22"/>
          <p:cNvSpPr txBox="1"/>
          <p:nvPr/>
        </p:nvSpPr>
        <p:spPr>
          <a:xfrm>
            <a:off x="3995738" y="2420938"/>
            <a:ext cx="5762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nimBg="1"/>
      <p:bldP spid="15368" grpId="0" build="p" animBg="1"/>
      <p:bldP spid="15375" grpId="0"/>
      <p:bldP spid="153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0"/>
          <p:cNvSpPr txBox="1"/>
          <p:nvPr/>
        </p:nvSpPr>
        <p:spPr>
          <a:xfrm>
            <a:off x="1884680" y="6101715"/>
            <a:ext cx="32639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世界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月平均气温分布</a:t>
            </a:r>
          </a:p>
        </p:txBody>
      </p:sp>
      <p:sp>
        <p:nvSpPr>
          <p:cNvPr id="8194" name="Text Box 9"/>
          <p:cNvSpPr txBox="1"/>
          <p:nvPr/>
        </p:nvSpPr>
        <p:spPr>
          <a:xfrm>
            <a:off x="1763713" y="884238"/>
            <a:ext cx="47529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世界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月平均气温分布规律</a:t>
            </a:r>
          </a:p>
        </p:txBody>
      </p:sp>
      <p:pic>
        <p:nvPicPr>
          <p:cNvPr id="8195" name="Picture 17" descr="世界7月平均气温分布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725" y="1628775"/>
            <a:ext cx="6264275" cy="4424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 Box 6"/>
          <p:cNvSpPr txBox="1"/>
          <p:nvPr/>
        </p:nvSpPr>
        <p:spPr>
          <a:xfrm>
            <a:off x="7108190" y="1183640"/>
            <a:ext cx="1443990" cy="4368800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 lvl="0" indent="0" algn="ctr">
              <a:lnSpc>
                <a:spcPct val="11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什么地区气温最高？</a:t>
            </a:r>
          </a:p>
          <a:p>
            <a:pPr lvl="0" indent="0" algn="ctr">
              <a:lnSpc>
                <a:spcPct val="11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什么地区气温最低？</a:t>
            </a:r>
          </a:p>
          <a:p>
            <a:pPr lvl="0" indent="0" algn="ctr">
              <a:lnSpc>
                <a:spcPct val="115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北半球同纬海、陆气温谁高？</a:t>
            </a:r>
          </a:p>
        </p:txBody>
      </p:sp>
      <p:sp>
        <p:nvSpPr>
          <p:cNvPr id="16392" name="Rectangle 8"/>
          <p:cNvSpPr>
            <a:spLocks noGrp="1"/>
          </p:cNvSpPr>
          <p:nvPr>
            <p:ph type="body" idx="4294967295"/>
          </p:nvPr>
        </p:nvSpPr>
        <p:spPr>
          <a:xfrm>
            <a:off x="5759450" y="5810250"/>
            <a:ext cx="3384550" cy="4667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-342900" algn="ctr" eaLnBrk="1" hangingPunct="1">
              <a:buNone/>
            </a:pPr>
            <a:r>
              <a:rPr lang="zh-CN" altLang="en-US" sz="2400" b="1" dirty="0">
                <a:solidFill>
                  <a:srgbClr val="FF0000"/>
                </a:solidFill>
                <a:ea typeface="宋体" panose="02010600030101010101" pitchFamily="2" charset="-122"/>
              </a:rPr>
              <a:t>夏季陆地气温高于海洋</a:t>
            </a:r>
          </a:p>
        </p:txBody>
      </p:sp>
      <p:grpSp>
        <p:nvGrpSpPr>
          <p:cNvPr id="2" name="Group 20"/>
          <p:cNvGrpSpPr/>
          <p:nvPr/>
        </p:nvGrpSpPr>
        <p:grpSpPr>
          <a:xfrm>
            <a:off x="395288" y="1268413"/>
            <a:ext cx="935037" cy="1727200"/>
            <a:chOff x="0" y="0"/>
            <a:chExt cx="589" cy="1088"/>
          </a:xfrm>
        </p:grpSpPr>
        <p:sp>
          <p:nvSpPr>
            <p:cNvPr id="8200" name="Text Box 10"/>
            <p:cNvSpPr txBox="1"/>
            <p:nvPr/>
          </p:nvSpPr>
          <p:spPr>
            <a:xfrm>
              <a:off x="0" y="0"/>
              <a:ext cx="589" cy="288"/>
            </a:xfrm>
            <a:prstGeom prst="rect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最高</a:t>
              </a:r>
            </a:p>
          </p:txBody>
        </p:sp>
        <p:sp>
          <p:nvSpPr>
            <p:cNvPr id="8201" name="Line 11"/>
            <p:cNvSpPr/>
            <p:nvPr/>
          </p:nvSpPr>
          <p:spPr>
            <a:xfrm>
              <a:off x="272" y="272"/>
              <a:ext cx="181" cy="816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3" name="Group 19"/>
          <p:cNvGrpSpPr/>
          <p:nvPr/>
        </p:nvGrpSpPr>
        <p:grpSpPr>
          <a:xfrm>
            <a:off x="322263" y="5419725"/>
            <a:ext cx="2808287" cy="457200"/>
            <a:chOff x="0" y="0"/>
            <a:chExt cx="1769" cy="288"/>
          </a:xfrm>
        </p:grpSpPr>
        <p:sp>
          <p:nvSpPr>
            <p:cNvPr id="8203" name="Text Box 13"/>
            <p:cNvSpPr txBox="1"/>
            <p:nvPr/>
          </p:nvSpPr>
          <p:spPr>
            <a:xfrm>
              <a:off x="0" y="0"/>
              <a:ext cx="589" cy="288"/>
            </a:xfrm>
            <a:prstGeom prst="rect">
              <a:avLst/>
            </a:prstGeom>
            <a:solidFill>
              <a:srgbClr val="00CCFF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ctr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最低</a:t>
              </a:r>
            </a:p>
          </p:txBody>
        </p:sp>
        <p:sp>
          <p:nvSpPr>
            <p:cNvPr id="8204" name="Line 14"/>
            <p:cNvSpPr/>
            <p:nvPr/>
          </p:nvSpPr>
          <p:spPr>
            <a:xfrm flipV="1">
              <a:off x="590" y="16"/>
              <a:ext cx="1179" cy="136"/>
            </a:xfrm>
            <a:prstGeom prst="line">
              <a:avLst/>
            </a:prstGeom>
            <a:ln w="28575" cap="flat" cmpd="sng">
              <a:solidFill>
                <a:srgbClr val="3333FF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6399" name="Text Box 15"/>
          <p:cNvSpPr txBox="1"/>
          <p:nvPr/>
        </p:nvSpPr>
        <p:spPr>
          <a:xfrm>
            <a:off x="2698750" y="2395538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6400" name="Text Box 16"/>
          <p:cNvSpPr txBox="1"/>
          <p:nvPr/>
        </p:nvSpPr>
        <p:spPr>
          <a:xfrm>
            <a:off x="4067175" y="2395538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  <p:bldP spid="16392" grpId="0" build="p" animBg="1"/>
      <p:bldP spid="16399" grpId="0"/>
      <p:bldP spid="164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17" descr="世界7月平均气温分布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 contrast="-24000"/>
          </a:blip>
          <a:stretch>
            <a:fillRect/>
          </a:stretch>
        </p:blipFill>
        <p:spPr>
          <a:xfrm>
            <a:off x="875665" y="1088390"/>
            <a:ext cx="7382510" cy="5214620"/>
          </a:xfrm>
          <a:prstGeom prst="rect">
            <a:avLst/>
          </a:prstGeom>
          <a:noFill/>
          <a:ln w="9525">
            <a:noFill/>
          </a:ln>
          <a:effectLst>
            <a:softEdge rad="101600"/>
          </a:effectLst>
        </p:spPr>
      </p:pic>
      <p:sp>
        <p:nvSpPr>
          <p:cNvPr id="9218" name="Text Box 7"/>
          <p:cNvSpPr txBox="1"/>
          <p:nvPr/>
        </p:nvSpPr>
        <p:spPr>
          <a:xfrm>
            <a:off x="286068" y="1019175"/>
            <a:ext cx="8294687" cy="4366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阅读世界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月平均气温分布示意图，思考回答下列问题。</a:t>
            </a: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）北京和悉尼相比，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月气温高的城市分别是哪一个？</a:t>
            </a: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）北半球同纬度的大陆和海洋，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月大陆气温较高，你能简单地说明其原因？</a:t>
            </a:r>
          </a:p>
          <a:p>
            <a:pPr lvl="0" indent="0">
              <a:lnSpc>
                <a:spcPct val="13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0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月最热的地方不是赤道，而是北回归线附近地区。你知道主要原因吗？</a:t>
            </a:r>
          </a:p>
        </p:txBody>
      </p:sp>
      <p:sp>
        <p:nvSpPr>
          <p:cNvPr id="18436" name="Text Box 8"/>
          <p:cNvSpPr txBox="1"/>
          <p:nvPr/>
        </p:nvSpPr>
        <p:spPr>
          <a:xfrm>
            <a:off x="1654493" y="2570163"/>
            <a:ext cx="5976937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月气温高的是悉尼，</a:t>
            </a: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月气温高的是北京。</a:t>
            </a:r>
          </a:p>
        </p:txBody>
      </p:sp>
      <p:sp>
        <p:nvSpPr>
          <p:cNvPr id="18437" name="Text Box 9"/>
          <p:cNvSpPr txBox="1"/>
          <p:nvPr/>
        </p:nvSpPr>
        <p:spPr>
          <a:xfrm>
            <a:off x="1654493" y="3976688"/>
            <a:ext cx="5978525" cy="457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月北半球受热多，大陆升温比海洋快。</a:t>
            </a:r>
          </a:p>
        </p:txBody>
      </p:sp>
      <p:sp>
        <p:nvSpPr>
          <p:cNvPr id="18438" name="Text Box 10"/>
          <p:cNvSpPr txBox="1"/>
          <p:nvPr/>
        </p:nvSpPr>
        <p:spPr>
          <a:xfrm>
            <a:off x="752793" y="5384800"/>
            <a:ext cx="7559675" cy="96901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anchor="t">
            <a:spAutoFit/>
          </a:bodyPr>
          <a:lstStyle/>
          <a:p>
            <a:pPr lvl="0" indent="0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7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月赤道没有阳光直射，而且降水较多，多雨天；北回归线此时阳光接近直射，而且晴天多。</a:t>
            </a:r>
          </a:p>
        </p:txBody>
      </p:sp>
      <p:grpSp>
        <p:nvGrpSpPr>
          <p:cNvPr id="15362" name="组合 2"/>
          <p:cNvGrpSpPr/>
          <p:nvPr/>
        </p:nvGrpSpPr>
        <p:grpSpPr>
          <a:xfrm>
            <a:off x="87313" y="462280"/>
            <a:ext cx="2409825" cy="687388"/>
            <a:chOff x="283" y="575"/>
            <a:chExt cx="3794" cy="1082"/>
          </a:xfrm>
        </p:grpSpPr>
        <p:grpSp>
          <p:nvGrpSpPr>
            <p:cNvPr id="15374" name="组合 1"/>
            <p:cNvGrpSpPr/>
            <p:nvPr/>
          </p:nvGrpSpPr>
          <p:grpSpPr>
            <a:xfrm>
              <a:off x="283" y="575"/>
              <a:ext cx="3795" cy="1082"/>
              <a:chOff x="283" y="575"/>
              <a:chExt cx="3795" cy="1082"/>
            </a:xfrm>
          </p:grpSpPr>
          <p:pic>
            <p:nvPicPr>
              <p:cNvPr id="15377" name="图片 8205" descr="13240475_221319465105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3" y="575"/>
                <a:ext cx="1578" cy="10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78" name="矩形 8201"/>
              <p:cNvSpPr/>
              <p:nvPr/>
            </p:nvSpPr>
            <p:spPr>
              <a:xfrm>
                <a:off x="1618" y="689"/>
                <a:ext cx="2460" cy="8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lvl="0" eaLnBrk="1" hangingPunct="1">
                  <a:lnSpc>
                    <a:spcPct val="110000"/>
                  </a:lnSpc>
                </a:pPr>
                <a:r>
                  <a:rPr lang="zh-CN" altLang="en-US" sz="2700" b="1" dirty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拓展延伸</a:t>
                </a:r>
              </a:p>
            </p:txBody>
          </p:sp>
        </p:grpSp>
        <p:sp>
          <p:nvSpPr>
            <p:cNvPr id="15375" name="直接连接符 8202"/>
            <p:cNvSpPr/>
            <p:nvPr/>
          </p:nvSpPr>
          <p:spPr>
            <a:xfrm>
              <a:off x="1780" y="1500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76" name="直接连接符 8203"/>
            <p:cNvSpPr/>
            <p:nvPr/>
          </p:nvSpPr>
          <p:spPr>
            <a:xfrm>
              <a:off x="1803" y="795"/>
              <a:ext cx="2155" cy="0"/>
            </a:xfrm>
            <a:prstGeom prst="line">
              <a:avLst/>
            </a:prstGeom>
            <a:ln w="76200" cap="flat" cmpd="tri">
              <a:solidFill>
                <a:srgbClr val="99CC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7" grpId="0" bldLvl="0" animBg="1"/>
      <p:bldP spid="1843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4"/>
          <p:cNvSpPr txBox="1"/>
          <p:nvPr/>
        </p:nvSpPr>
        <p:spPr>
          <a:xfrm>
            <a:off x="452755" y="1319530"/>
            <a:ext cx="1012190" cy="645795"/>
          </a:xfrm>
          <a:prstGeom prst="rect">
            <a:avLst/>
          </a:prstGeom>
          <a:noFill/>
          <a:ln w="9525">
            <a:solidFill>
              <a:srgbClr val="663300"/>
            </a:solidFill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zh-CN" altLang="en-US" sz="2800" b="1" dirty="0">
                <a:latin typeface="华文楷体" panose="02010600040101010101" charset="-122"/>
                <a:ea typeface="华文楷体" panose="02010600040101010101" charset="-122"/>
              </a:rPr>
              <a:t>降水</a:t>
            </a:r>
          </a:p>
        </p:txBody>
      </p:sp>
      <p:sp>
        <p:nvSpPr>
          <p:cNvPr id="11267" name="Rectangle 6"/>
          <p:cNvSpPr/>
          <p:nvPr/>
        </p:nvSpPr>
        <p:spPr>
          <a:xfrm>
            <a:off x="674688" y="2052638"/>
            <a:ext cx="8012113" cy="989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fontAlgn="base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      </a:t>
            </a: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含义：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从大气中降落的雨、雪、冰雹等统称为</a:t>
            </a: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降水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。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降水的主要形式是</a:t>
            </a: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降雨</a:t>
            </a:r>
            <a:r>
              <a:rPr lang="zh-CN" altLang="en-US" sz="3600" b="1" strike="noStrike" noProof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。</a:t>
            </a:r>
            <a:endParaRPr lang="zh-CN" altLang="en-US" sz="3600" b="1" strike="noStrike" noProof="1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3314" name="Text Box 4"/>
          <p:cNvSpPr txBox="1"/>
          <p:nvPr/>
        </p:nvSpPr>
        <p:spPr>
          <a:xfrm>
            <a:off x="1227138" y="3041650"/>
            <a:ext cx="3521075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降水的条件：</a:t>
            </a:r>
          </a:p>
        </p:txBody>
      </p:sp>
      <p:sp>
        <p:nvSpPr>
          <p:cNvPr id="13316" name="Text Box 7"/>
          <p:cNvSpPr txBox="1"/>
          <p:nvPr/>
        </p:nvSpPr>
        <p:spPr>
          <a:xfrm>
            <a:off x="450850" y="3584575"/>
            <a:ext cx="8235950" cy="1279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空气中有</a:t>
            </a:r>
            <a:r>
              <a:rPr lang="zh-CN" altLang="en-US" sz="28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足够的水汽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凝结核（吸湿性的微尘），空气温度下降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到水汽足够凝结出来的程度。</a:t>
            </a:r>
          </a:p>
        </p:txBody>
      </p:sp>
      <p:sp>
        <p:nvSpPr>
          <p:cNvPr id="13317" name="Text Box 13"/>
          <p:cNvSpPr txBox="1"/>
          <p:nvPr/>
        </p:nvSpPr>
        <p:spPr>
          <a:xfrm>
            <a:off x="674688" y="4960938"/>
            <a:ext cx="1752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水汽 </a:t>
            </a:r>
            <a:r>
              <a:rPr lang="zh-CN" altLang="en-US" sz="3200" b="1" dirty="0">
                <a:solidFill>
                  <a:srgbClr val="66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318" name="Text Box 14"/>
          <p:cNvSpPr txBox="1"/>
          <p:nvPr/>
        </p:nvSpPr>
        <p:spPr>
          <a:xfrm>
            <a:off x="2427288" y="4960938"/>
            <a:ext cx="24384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凝结核</a:t>
            </a:r>
            <a:r>
              <a:rPr lang="zh-CN" altLang="en-US" sz="3200" b="1" dirty="0">
                <a:solidFill>
                  <a:srgbClr val="66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3319" name="Text Box 15"/>
          <p:cNvSpPr txBox="1"/>
          <p:nvPr/>
        </p:nvSpPr>
        <p:spPr>
          <a:xfrm>
            <a:off x="4398963" y="4960938"/>
            <a:ext cx="22860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x-none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2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气温下降</a:t>
            </a:r>
          </a:p>
        </p:txBody>
      </p:sp>
      <p:sp>
        <p:nvSpPr>
          <p:cNvPr id="3" name="Rectangle 3"/>
          <p:cNvSpPr/>
          <p:nvPr/>
        </p:nvSpPr>
        <p:spPr>
          <a:xfrm>
            <a:off x="156845" y="596900"/>
            <a:ext cx="3657600" cy="57912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三、主要降水类型</a:t>
            </a:r>
          </a:p>
        </p:txBody>
      </p:sp>
      <p:pic>
        <p:nvPicPr>
          <p:cNvPr id="2" name="图片 1" descr="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5677535"/>
            <a:ext cx="1057910" cy="1057910"/>
          </a:xfrm>
          <a:prstGeom prst="rect">
            <a:avLst/>
          </a:prstGeom>
        </p:spPr>
      </p:pic>
      <p:pic>
        <p:nvPicPr>
          <p:cNvPr id="4" name="图片 3" descr="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065" y="1083310"/>
            <a:ext cx="991870" cy="991870"/>
          </a:xfrm>
          <a:prstGeom prst="rect">
            <a:avLst/>
          </a:prstGeom>
        </p:spPr>
      </p:pic>
      <p:pic>
        <p:nvPicPr>
          <p:cNvPr id="5" name="图片 4" descr="w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690" y="715010"/>
            <a:ext cx="1030605" cy="1030605"/>
          </a:xfrm>
          <a:prstGeom prst="rect">
            <a:avLst/>
          </a:prstGeom>
        </p:spPr>
      </p:pic>
      <p:pic>
        <p:nvPicPr>
          <p:cNvPr id="6" name="图片 5" descr="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5750" y="2952750"/>
            <a:ext cx="1005205" cy="1005205"/>
          </a:xfrm>
          <a:prstGeom prst="rect">
            <a:avLst/>
          </a:prstGeom>
        </p:spPr>
      </p:pic>
      <p:pic>
        <p:nvPicPr>
          <p:cNvPr id="7" name="图片 6" descr="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990" y="2860675"/>
            <a:ext cx="1017905" cy="1017905"/>
          </a:xfrm>
          <a:prstGeom prst="rect">
            <a:avLst/>
          </a:prstGeom>
        </p:spPr>
      </p:pic>
      <p:pic>
        <p:nvPicPr>
          <p:cNvPr id="8" name="图片 7" descr="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395" y="3400425"/>
            <a:ext cx="1030605" cy="1030605"/>
          </a:xfrm>
          <a:prstGeom prst="rect">
            <a:avLst/>
          </a:prstGeom>
        </p:spPr>
      </p:pic>
      <p:pic>
        <p:nvPicPr>
          <p:cNvPr id="9" name="图片 8" descr="w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0910" y="5098415"/>
            <a:ext cx="1096645" cy="10966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allAtOnce" bldLvl="0"/>
      <p:bldP spid="13314" grpId="0"/>
      <p:bldP spid="13316" grpId="0"/>
      <p:bldP spid="13317" grpId="0"/>
      <p:bldP spid="13318" grpId="0"/>
      <p:bldP spid="13319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</TotalTime>
  <Words>1625</Words>
  <Application>WPS 演示</Application>
  <PresentationFormat>全屏显示(4:3)</PresentationFormat>
  <Paragraphs>228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主题1</vt:lpstr>
      <vt:lpstr>1_主题1</vt:lpstr>
      <vt:lpstr>幻灯片 1</vt:lpstr>
      <vt:lpstr>幻灯片 2</vt:lpstr>
      <vt:lpstr>幻灯片 3</vt:lpstr>
      <vt:lpstr>某地一天的四次测量如下：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2016-12-12T05:51:00Z</dcterms:created>
  <dcterms:modified xsi:type="dcterms:W3CDTF">2019-03-11T06:11:07Z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