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1CC8C-21D2-4689-B293-ADA855910EB2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84BDA-3FCD-424A-96D2-498FABD33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  <a:headEnd/>
            <a:tailEnd/>
          </a:ln>
        </p:spPr>
        <p:txBody>
          <a:bodyPr anchor="b"/>
          <a:lstStyle/>
          <a:p>
            <a:pPr>
              <a:buFont typeface="Arial" pitchFamily="34" charset="0"/>
              <a:buChar char="•"/>
            </a:pPr>
            <a:fld id="{AC367A72-C133-4E6F-9ABD-5721345D8FC9}" type="slidenum">
              <a:rPr lang="zh-CN" altLang="zh-CN">
                <a:latin typeface="Times New Roman" pitchFamily="18" charset="0"/>
                <a:ea typeface="宋体" pitchFamily="2" charset="-122"/>
              </a:rPr>
              <a:pPr>
                <a:buFont typeface="Arial" pitchFamily="34" charset="0"/>
                <a:buChar char="•"/>
              </a:pPr>
              <a:t>16</a:t>
            </a:fld>
            <a:endParaRPr lang="zh-CN" altLang="zh-CN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1277938" y="2776538"/>
            <a:ext cx="7019925" cy="161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第三节 输送血液的泵——心脏</a:t>
            </a:r>
          </a:p>
          <a:p>
            <a:pPr algn="ctr">
              <a:lnSpc>
                <a:spcPct val="130000"/>
              </a:lnSpc>
            </a:pPr>
            <a:r>
              <a:rPr lang="zh-CN" altLang="zh-CN" sz="36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第2课时 血液循环的途径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27000" y="1765300"/>
            <a:ext cx="81264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70707"/>
                </a:solidFill>
                <a:latin typeface="隶书" pitchFamily="49" charset="-122"/>
                <a:ea typeface="隶书" pitchFamily="49" charset="-122"/>
              </a:rPr>
              <a:t>第四章  人体内物质的运输</a:t>
            </a:r>
          </a:p>
        </p:txBody>
      </p:sp>
      <p:sp>
        <p:nvSpPr>
          <p:cNvPr id="8199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0" name="MH_SubTitle_1"/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导入新课</a:t>
            </a:r>
          </a:p>
        </p:txBody>
      </p:sp>
      <p:sp>
        <p:nvSpPr>
          <p:cNvPr id="8201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02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3" name="MH_SubTitle_2"/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讲授新课</a:t>
            </a:r>
          </a:p>
        </p:txBody>
      </p:sp>
      <p:sp>
        <p:nvSpPr>
          <p:cNvPr id="8204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05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06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7" name="MH_SubTitle_3"/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课堂小结</a:t>
            </a:r>
          </a:p>
        </p:txBody>
      </p:sp>
      <p:sp>
        <p:nvSpPr>
          <p:cNvPr id="8208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09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10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11" name="MH_SubTitle_4"/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随堂训练</a:t>
            </a:r>
          </a:p>
        </p:txBody>
      </p:sp>
      <p:sp>
        <p:nvSpPr>
          <p:cNvPr id="8212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3093"/>
          <p:cNvGrpSpPr>
            <a:grpSpLocks/>
          </p:cNvGrpSpPr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8214" name="MH_Other_7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15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216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3097"/>
          <p:cNvGrpSpPr>
            <a:grpSpLocks/>
          </p:cNvGrpSpPr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8218" name="MH_Other_9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19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220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221" name="MH_Other_1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2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23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884488" y="901700"/>
            <a:ext cx="3041650" cy="1824038"/>
          </a:xfrm>
          <a:prstGeom prst="cloudCallout">
            <a:avLst>
              <a:gd name="adj1" fmla="val -35319"/>
              <a:gd name="adj2" fmla="val 7128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en-US" altLang="zh-CN" sz="24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你能区分动脉血和静脉血吗？</a:t>
            </a:r>
          </a:p>
          <a:p>
            <a:pPr algn="ctr">
              <a:lnSpc>
                <a:spcPct val="150000"/>
              </a:lnSpc>
              <a:defRPr/>
            </a:pPr>
            <a:endParaRPr lang="zh-CN" altLang="en-US" sz="24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995488" y="4356100"/>
            <a:ext cx="23749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动脉血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833563" y="4879975"/>
            <a:ext cx="3530600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Calibri" pitchFamily="34" charset="0"/>
                <a:ea typeface="黑体" pitchFamily="49" charset="-122"/>
              </a:rPr>
              <a:t>含氧丰富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Calibri" pitchFamily="34" charset="0"/>
                <a:ea typeface="黑体" pitchFamily="49" charset="-122"/>
              </a:rPr>
              <a:t>颜色鲜红的血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761038" y="4332288"/>
            <a:ext cx="208756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CC0000"/>
                </a:solidFill>
                <a:latin typeface="Calibri" pitchFamily="34" charset="0"/>
                <a:ea typeface="黑体" pitchFamily="49" charset="-122"/>
              </a:rPr>
              <a:t>静脉血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564188" y="4878388"/>
            <a:ext cx="2354262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Calibri" pitchFamily="34" charset="0"/>
                <a:ea typeface="黑体" pitchFamily="49" charset="-122"/>
              </a:rPr>
              <a:t>含氧较少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Calibri" pitchFamily="34" charset="0"/>
                <a:ea typeface="黑体" pitchFamily="49" charset="-122"/>
              </a:rPr>
              <a:t>颜色暗红的血</a:t>
            </a:r>
            <a:endParaRPr lang="zh-CN" altLang="en-US" sz="260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18438" name="Picture 6" descr="动脉血和静脉血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l="45959" r="7602"/>
          <a:stretch>
            <a:fillRect/>
          </a:stretch>
        </p:blipFill>
        <p:spPr bwMode="auto">
          <a:xfrm>
            <a:off x="2044700" y="682625"/>
            <a:ext cx="1201738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复件 动脉血和静脉血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38" r="36967"/>
          <a:stretch>
            <a:fillRect/>
          </a:stretch>
        </p:blipFill>
        <p:spPr bwMode="auto">
          <a:xfrm>
            <a:off x="5564188" y="565150"/>
            <a:ext cx="14430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55663" y="3132138"/>
            <a:ext cx="72120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黑体" pitchFamily="49" charset="-122"/>
              </a:rPr>
              <a:t>       </a:t>
            </a:r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这种说法不对。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动脉血是指含氧丰富、颜色鲜红的血；静脉血是指含氧量较少、颜色暗红的血。在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体循环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中，动脉里流的一般是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动脉血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，静脉里流的一般是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静脉血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，但在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肺循环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中，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肺动脉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里流的是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静脉血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肺静脉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里流的是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动脉血</a:t>
            </a: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855663" y="1955800"/>
            <a:ext cx="74310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有人说，动脉中流的是动脉血，静脉中流的是静脉血。这种说法对吗？为什么？</a:t>
            </a:r>
          </a:p>
        </p:txBody>
      </p:sp>
      <p:sp>
        <p:nvSpPr>
          <p:cNvPr id="11" name="矩形 10"/>
          <p:cNvSpPr/>
          <p:nvPr/>
        </p:nvSpPr>
        <p:spPr>
          <a:xfrm>
            <a:off x="4027077" y="1120196"/>
            <a:ext cx="1686560" cy="4914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思考讨论 </a:t>
            </a:r>
          </a:p>
        </p:txBody>
      </p:sp>
      <p:pic>
        <p:nvPicPr>
          <p:cNvPr id="19460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3088" y="266700"/>
            <a:ext cx="1222375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>
            <a:spLocks noGrp="1" noChangeArrowheads="1"/>
          </p:cNvSpPr>
          <p:nvPr>
            <p:ph idx="1"/>
          </p:nvPr>
        </p:nvSpPr>
        <p:spPr bwMode="auto">
          <a:xfrm>
            <a:off x="3879850" y="2533650"/>
            <a:ext cx="4279900" cy="22145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85725" indent="0" eaLnBrk="1" hangingPunct="1">
              <a:lnSpc>
                <a:spcPct val="150000"/>
              </a:lnSpc>
              <a:buFontTx/>
              <a:buNone/>
            </a:pPr>
            <a:r>
              <a:rPr lang="zh-CN" altLang="zh-CN" sz="2400" smtClean="0">
                <a:solidFill>
                  <a:srgbClr val="FF0000"/>
                </a:solidFill>
              </a:rPr>
              <a:t>记忆窍门：</a:t>
            </a:r>
          </a:p>
          <a:p>
            <a:pPr marL="85725" indent="0" eaLnBrk="1" hangingPunct="1">
              <a:lnSpc>
                <a:spcPct val="150000"/>
              </a:lnSpc>
              <a:buFontTx/>
              <a:buNone/>
            </a:pPr>
            <a:r>
              <a:rPr lang="zh-CN" altLang="zh-CN" sz="2400" smtClean="0">
                <a:solidFill>
                  <a:srgbClr val="FF0000"/>
                </a:solidFill>
              </a:rPr>
              <a:t>体循环中，动中动，静中静；</a:t>
            </a:r>
          </a:p>
          <a:p>
            <a:pPr marL="85725" indent="0" eaLnBrk="1" hangingPunct="1">
              <a:lnSpc>
                <a:spcPct val="150000"/>
              </a:lnSpc>
              <a:buFontTx/>
              <a:buNone/>
            </a:pPr>
            <a:r>
              <a:rPr lang="zh-CN" altLang="zh-CN" sz="2400" smtClean="0">
                <a:solidFill>
                  <a:srgbClr val="FF0000"/>
                </a:solidFill>
              </a:rPr>
              <a:t>肺循环中，动中静，静中动。</a:t>
            </a:r>
          </a:p>
        </p:txBody>
      </p:sp>
      <p:pic>
        <p:nvPicPr>
          <p:cNvPr id="20482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28"/>
          <a:stretch>
            <a:fillRect/>
          </a:stretch>
        </p:blipFill>
        <p:spPr bwMode="auto">
          <a:xfrm>
            <a:off x="762000" y="1239838"/>
            <a:ext cx="2838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98500" y="2582863"/>
            <a:ext cx="7531100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设想一个红细胞从左心室出发，经血液循环回到心脏时，它经历了哪些路径？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当它再次从心脏右心室出发，经血液循环重新回到心脏时，它又经历了哪些路径？</a:t>
            </a:r>
          </a:p>
        </p:txBody>
      </p:sp>
      <p:sp>
        <p:nvSpPr>
          <p:cNvPr id="11" name="矩形 10"/>
          <p:cNvSpPr/>
          <p:nvPr/>
        </p:nvSpPr>
        <p:spPr>
          <a:xfrm>
            <a:off x="4027077" y="1407211"/>
            <a:ext cx="1686560" cy="4914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思考讨论 </a:t>
            </a:r>
          </a:p>
        </p:txBody>
      </p:sp>
      <p:pic>
        <p:nvPicPr>
          <p:cNvPr id="21507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3088" y="554038"/>
            <a:ext cx="122237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287783" y="2255843"/>
            <a:ext cx="1252955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主动脉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179416" y="2249262"/>
            <a:ext cx="1685173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各级动脉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76756" y="3386529"/>
            <a:ext cx="1671637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毛细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血管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194159" y="3316622"/>
            <a:ext cx="1658603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各级静脉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506187" y="3311193"/>
            <a:ext cx="2203158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上、下腔静脉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50517" y="4313967"/>
            <a:ext cx="1261663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右心房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382783" y="2241377"/>
            <a:ext cx="1285875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左心室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424358" y="4277056"/>
            <a:ext cx="1297405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右心室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379365" y="4275298"/>
            <a:ext cx="1308603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肺动脉</a:t>
            </a: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6399919" y="4275298"/>
            <a:ext cx="2349750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肺部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毛细</a:t>
            </a:r>
            <a:r>
              <a:rPr lang="zh-CN" altLang="en-US" sz="2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血管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1281343" y="5307010"/>
            <a:ext cx="1309437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肺静脉</a:t>
            </a: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3122506" y="5310750"/>
            <a:ext cx="1302253" cy="494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mpd="sng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左心房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3325410" y="908245"/>
            <a:ext cx="2438400" cy="491490"/>
          </a:xfrm>
          <a:prstGeom prst="rect">
            <a:avLst/>
          </a:prstGeom>
          <a:noFill/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红细胞的旅行</a:t>
            </a:r>
          </a:p>
        </p:txBody>
      </p:sp>
      <p:sp>
        <p:nvSpPr>
          <p:cNvPr id="3" name="右箭头 2"/>
          <p:cNvSpPr/>
          <p:nvPr/>
        </p:nvSpPr>
        <p:spPr>
          <a:xfrm>
            <a:off x="2766583" y="2381252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/>
          </a:p>
        </p:txBody>
      </p:sp>
      <p:sp>
        <p:nvSpPr>
          <p:cNvPr id="27" name="右箭头 26"/>
          <p:cNvSpPr/>
          <p:nvPr/>
        </p:nvSpPr>
        <p:spPr>
          <a:xfrm>
            <a:off x="4645599" y="2381252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962554" y="2381252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2733618" y="3454078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4989163" y="3447954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7794569" y="3456952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1948950" y="4400709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5565" y="4400709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3861633" y="4400709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775835" y="5470937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2640767" y="5462752"/>
            <a:ext cx="431800" cy="27497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>
              <a:sym typeface="+mn-ea"/>
            </a:endParaRPr>
          </a:p>
        </p:txBody>
      </p:sp>
      <p:sp>
        <p:nvSpPr>
          <p:cNvPr id="2255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746125" y="974725"/>
            <a:ext cx="76104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在上面两条循环路径中，血液的成分分别发生了什么变化？这个有什么意义？    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10209" y="2305556"/>
            <a:ext cx="7672049" cy="17557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血液从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左心室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出发，经血液循环回到心脏的过程是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体循环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。这一过程能将营养物质和氧运送给组织细胞，同时将组织细胞产生的二氧化碳等废物运走。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10209" y="4217067"/>
            <a:ext cx="7672049" cy="17557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170" tIns="46990" rIns="90170" bIns="469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血液从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右心室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出发，经血液循环回到心脏的过程是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肺循环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，通过这一过程能将血液中的二氧化碳运到肺部再经肺部排出，同时能将肺泡中丰富的氧运到心脏。</a:t>
            </a:r>
          </a:p>
        </p:txBody>
      </p:sp>
      <p:sp>
        <p:nvSpPr>
          <p:cNvPr id="2355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93750" y="1890713"/>
            <a:ext cx="3670300" cy="3579812"/>
            <a:chOff x="0" y="0"/>
            <a:chExt cx="2120" cy="2412"/>
          </a:xfrm>
        </p:grpSpPr>
        <p:sp>
          <p:nvSpPr>
            <p:cNvPr id="24578" name="Rectangle 3"/>
            <p:cNvSpPr>
              <a:spLocks noChangeArrowheads="1"/>
            </p:cNvSpPr>
            <p:nvPr/>
          </p:nvSpPr>
          <p:spPr bwMode="auto">
            <a:xfrm>
              <a:off x="1787" y="192"/>
              <a:ext cx="333" cy="2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楷体_GB2312" pitchFamily="49" charset="-122"/>
                  <a:ea typeface="黑体" pitchFamily="49" charset="-122"/>
                </a:rPr>
                <a:t>冠状动脉</a:t>
              </a:r>
            </a:p>
          </p:txBody>
        </p:sp>
        <p:pic>
          <p:nvPicPr>
            <p:cNvPr id="24579" name="Picture 4" descr="冠状动脉示意图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r="30463"/>
            <a:stretch>
              <a:fillRect/>
            </a:stretch>
          </p:blipFill>
          <p:spPr bwMode="auto">
            <a:xfrm>
              <a:off x="0" y="0"/>
              <a:ext cx="1776" cy="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6016158" y="3371405"/>
            <a:ext cx="450850" cy="331412"/>
          </a:xfrm>
          <a:prstGeom prst="downArrow">
            <a:avLst>
              <a:gd name="adj1" fmla="val 50000"/>
              <a:gd name="adj2" fmla="val 43463"/>
            </a:avLst>
          </a:prstGeom>
          <a:solidFill>
            <a:schemeClr val="accent6">
              <a:lumMod val="50000"/>
            </a:schemeClr>
          </a:solidFill>
          <a:ln w="28575" cmpd="sng">
            <a:noFill/>
            <a:miter lim="800000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endParaRPr lang="zh-CN" altLang="en-US" sz="2400">
              <a:solidFill>
                <a:srgbClr val="8E163E"/>
              </a:solidFill>
              <a:ea typeface="黑体" panose="02010609060101010101" pitchFamily="49" charset="-122"/>
            </a:endParaRP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6016158" y="4308409"/>
            <a:ext cx="450850" cy="293707"/>
          </a:xfrm>
          <a:prstGeom prst="downArrow">
            <a:avLst>
              <a:gd name="adj1" fmla="val 50000"/>
              <a:gd name="adj2" fmla="val 43310"/>
            </a:avLst>
          </a:prstGeom>
          <a:solidFill>
            <a:schemeClr val="accent6">
              <a:lumMod val="50000"/>
            </a:schemeClr>
          </a:solidFill>
          <a:ln w="28575" cmpd="sng">
            <a:noFill/>
            <a:miter lim="800000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endParaRPr lang="zh-CN" altLang="en-US" sz="2400">
              <a:solidFill>
                <a:srgbClr val="8E163E"/>
              </a:solidFill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6016952" y="5202305"/>
            <a:ext cx="449259" cy="325992"/>
          </a:xfrm>
          <a:prstGeom prst="downArrow">
            <a:avLst>
              <a:gd name="adj1" fmla="val 50000"/>
              <a:gd name="adj2" fmla="val 43551"/>
            </a:avLst>
          </a:prstGeom>
          <a:solidFill>
            <a:schemeClr val="accent6">
              <a:lumMod val="50000"/>
            </a:schemeClr>
          </a:solidFill>
          <a:ln w="28575" cmpd="sng">
            <a:noFill/>
            <a:miter lim="800000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endParaRPr lang="zh-CN" altLang="en-US" sz="2400">
              <a:solidFill>
                <a:srgbClr val="8E163E"/>
              </a:solidFill>
              <a:ea typeface="黑体" panose="02010609060101010101" pitchFamily="49" charset="-122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547813" y="5621338"/>
            <a:ext cx="2339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冠状动脉示意图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950667" y="1130967"/>
            <a:ext cx="7002208" cy="63732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9060101010101" pitchFamily="49" charset="-122"/>
              </a:rPr>
              <a:t>心肌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anose="02010609030101010101" pitchFamily="49" charset="-122"/>
                <a:ea typeface="黑体" panose="02010609060101010101" pitchFamily="49" charset="-122"/>
              </a:rPr>
              <a:t>所需要的营养物质和氧的供应要通过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9060101010101" pitchFamily="49" charset="-122"/>
              </a:rPr>
              <a:t>冠脉循环。</a:t>
            </a:r>
          </a:p>
        </p:txBody>
      </p:sp>
      <p:sp>
        <p:nvSpPr>
          <p:cNvPr id="24585" name="矩形 1"/>
          <p:cNvSpPr>
            <a:spLocks noChangeArrowheads="1"/>
          </p:cNvSpPr>
          <p:nvPr/>
        </p:nvSpPr>
        <p:spPr bwMode="auto">
          <a:xfrm>
            <a:off x="4518025" y="2136775"/>
            <a:ext cx="17240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冠脉循环：</a:t>
            </a:r>
          </a:p>
        </p:txBody>
      </p:sp>
      <p:sp>
        <p:nvSpPr>
          <p:cNvPr id="19473" name="矩形 2"/>
          <p:cNvSpPr>
            <a:spLocks noChangeArrowheads="1"/>
          </p:cNvSpPr>
          <p:nvPr/>
        </p:nvSpPr>
        <p:spPr bwMode="auto">
          <a:xfrm>
            <a:off x="5667375" y="5360988"/>
            <a:ext cx="11080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右心房</a:t>
            </a:r>
            <a:endParaRPr lang="zh-CN" altLang="en-US" sz="2400">
              <a:solidFill>
                <a:srgbClr val="000000"/>
              </a:solidFill>
              <a:latin typeface="楷体_GB2312" pitchFamily="49" charset="-122"/>
              <a:ea typeface="黑体" pitchFamily="49" charset="-122"/>
            </a:endParaRPr>
          </a:p>
        </p:txBody>
      </p:sp>
      <p:sp>
        <p:nvSpPr>
          <p:cNvPr id="19474" name="矩形 3"/>
          <p:cNvSpPr>
            <a:spLocks noChangeArrowheads="1"/>
          </p:cNvSpPr>
          <p:nvPr/>
        </p:nvSpPr>
        <p:spPr bwMode="auto">
          <a:xfrm>
            <a:off x="5821363" y="4556125"/>
            <a:ext cx="800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静脉</a:t>
            </a:r>
            <a:endParaRPr lang="zh-CN" altLang="en-US" sz="2400">
              <a:solidFill>
                <a:srgbClr val="000000"/>
              </a:solidFill>
              <a:latin typeface="楷体_GB2312" pitchFamily="49" charset="-122"/>
              <a:ea typeface="黑体" pitchFamily="49" charset="-122"/>
            </a:endParaRPr>
          </a:p>
        </p:txBody>
      </p:sp>
      <p:sp>
        <p:nvSpPr>
          <p:cNvPr id="19475" name="矩形 4"/>
          <p:cNvSpPr>
            <a:spLocks noChangeArrowheads="1"/>
          </p:cNvSpPr>
          <p:nvPr/>
        </p:nvSpPr>
        <p:spPr bwMode="auto">
          <a:xfrm>
            <a:off x="5283200" y="3582988"/>
            <a:ext cx="1876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 毛细血管网</a:t>
            </a:r>
            <a:endParaRPr lang="zh-CN" altLang="en-US" sz="2400"/>
          </a:p>
        </p:txBody>
      </p:sp>
      <p:sp>
        <p:nvSpPr>
          <p:cNvPr id="19476" name="矩形 5"/>
          <p:cNvSpPr>
            <a:spLocks noChangeArrowheads="1"/>
          </p:cNvSpPr>
          <p:nvPr/>
        </p:nvSpPr>
        <p:spPr bwMode="auto">
          <a:xfrm>
            <a:off x="4589463" y="2711450"/>
            <a:ext cx="3262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黑体" pitchFamily="49" charset="-122"/>
              </a:rPr>
              <a:t>主动脉基部的冠状动脉</a:t>
            </a:r>
          </a:p>
        </p:txBody>
      </p:sp>
      <p:sp>
        <p:nvSpPr>
          <p:cNvPr id="2459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bldLvl="0"/>
      <p:bldP spid="19473" grpId="0"/>
      <p:bldP spid="19474" grpId="0"/>
      <p:bldP spid="19475" grpId="0"/>
      <p:bldP spid="194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257300" y="4298950"/>
            <a:ext cx="75739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每分钟心脏跳动的次数叫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心率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，动脉的搏动叫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脉搏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正常心率：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100次/分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健康人的脉搏与心率一致</a:t>
            </a:r>
            <a:r>
              <a:rPr lang="zh-CN" altLang="en-US" sz="240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grpSp>
        <p:nvGrpSpPr>
          <p:cNvPr id="2" name="组合 55"/>
          <p:cNvGrpSpPr>
            <a:grpSpLocks/>
          </p:cNvGrpSpPr>
          <p:nvPr/>
        </p:nvGrpSpPr>
        <p:grpSpPr bwMode="auto">
          <a:xfrm>
            <a:off x="3546475" y="1027113"/>
            <a:ext cx="2147888" cy="738187"/>
            <a:chOff x="2222764" y="2654414"/>
            <a:chExt cx="4698472" cy="1610627"/>
          </a:xfrm>
        </p:grpSpPr>
        <p:sp>
          <p:nvSpPr>
            <p:cNvPr id="26627" name="文本框 8"/>
            <p:cNvSpPr txBox="1">
              <a:spLocks noChangeArrowheads="1"/>
            </p:cNvSpPr>
            <p:nvPr/>
          </p:nvSpPr>
          <p:spPr bwMode="auto">
            <a:xfrm>
              <a:off x="2666126" y="2654414"/>
              <a:ext cx="4010891" cy="700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just">
                <a:lnSpc>
                  <a:spcPct val="9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技能训练</a:t>
              </a:r>
            </a:p>
          </p:txBody>
        </p:sp>
        <p:sp>
          <p:nvSpPr>
            <p:cNvPr id="10" name="矩形 9"/>
            <p:cNvSpPr/>
            <p:nvPr/>
          </p:nvSpPr>
          <p:spPr>
            <a:xfrm rot="21021193">
              <a:off x="5400223" y="3849395"/>
              <a:ext cx="201413" cy="20436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900000">
              <a:off x="5771794" y="3960234"/>
              <a:ext cx="156270" cy="17318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632393">
              <a:off x="2493629" y="4029508"/>
              <a:ext cx="156270" cy="15933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9632393">
              <a:off x="4921000" y="3890960"/>
              <a:ext cx="159741" cy="15933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22764" y="3735093"/>
              <a:ext cx="86817" cy="8659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0673998">
              <a:off x="6712878" y="4026046"/>
              <a:ext cx="208358" cy="207823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337716" y="4178449"/>
              <a:ext cx="86815" cy="8659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762483">
              <a:off x="3149958" y="4012191"/>
              <a:ext cx="190994" cy="19396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6254491" y="3787048"/>
              <a:ext cx="93760" cy="9698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900000">
              <a:off x="4188274" y="3960234"/>
              <a:ext cx="125015" cy="135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00000">
              <a:off x="3087450" y="3755876"/>
              <a:ext cx="86815" cy="9005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300644" y="4011462"/>
              <a:ext cx="223144" cy="212107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336225" y="3985091"/>
              <a:ext cx="230183" cy="18834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671572" y="3684679"/>
              <a:ext cx="243227" cy="285133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473320" y="4076700"/>
              <a:ext cx="169444" cy="18834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830221" y="3794377"/>
              <a:ext cx="228810" cy="254327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723961" y="3779275"/>
              <a:ext cx="155250" cy="17256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alpha val="4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645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9913" y="1920875"/>
            <a:ext cx="3033712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4786313" y="3275013"/>
            <a:ext cx="950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左心房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4786313" y="4110038"/>
            <a:ext cx="950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左心室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3584575" y="3279775"/>
            <a:ext cx="950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右心房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3584575" y="4140200"/>
            <a:ext cx="950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右心室</a:t>
            </a:r>
          </a:p>
        </p:txBody>
      </p:sp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6210300" y="5359400"/>
            <a:ext cx="954088" cy="40005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主动脉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16538" y="4565650"/>
            <a:ext cx="900112" cy="1035050"/>
            <a:chOff x="3349" y="2445"/>
            <a:chExt cx="567" cy="652"/>
          </a:xfrm>
        </p:grpSpPr>
        <p:sp>
          <p:nvSpPr>
            <p:cNvPr id="27655" name="Line 46"/>
            <p:cNvSpPr>
              <a:spLocks noChangeShapeType="1"/>
            </p:cNvSpPr>
            <p:nvPr/>
          </p:nvSpPr>
          <p:spPr bwMode="auto">
            <a:xfrm>
              <a:off x="3350" y="2445"/>
              <a:ext cx="7" cy="652"/>
            </a:xfrm>
            <a:prstGeom prst="line">
              <a:avLst/>
            </a:prstGeom>
            <a:noFill/>
            <a:ln w="539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47"/>
            <p:cNvSpPr>
              <a:spLocks noChangeShapeType="1"/>
            </p:cNvSpPr>
            <p:nvPr/>
          </p:nvSpPr>
          <p:spPr bwMode="auto">
            <a:xfrm>
              <a:off x="3349" y="3076"/>
              <a:ext cx="567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7221538" y="3690938"/>
            <a:ext cx="979487" cy="730250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全身毛</a:t>
            </a:r>
          </a:p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细血管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199313" y="4430713"/>
            <a:ext cx="508000" cy="1147762"/>
            <a:chOff x="4535" y="2360"/>
            <a:chExt cx="320" cy="723"/>
          </a:xfrm>
        </p:grpSpPr>
        <p:sp>
          <p:nvSpPr>
            <p:cNvPr id="27659" name="Line 50"/>
            <p:cNvSpPr>
              <a:spLocks noChangeShapeType="1"/>
            </p:cNvSpPr>
            <p:nvPr/>
          </p:nvSpPr>
          <p:spPr bwMode="auto">
            <a:xfrm flipV="1">
              <a:off x="4535" y="3072"/>
              <a:ext cx="314" cy="7"/>
            </a:xfrm>
            <a:prstGeom prst="line">
              <a:avLst/>
            </a:prstGeom>
            <a:noFill/>
            <a:ln w="539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Line 51"/>
            <p:cNvSpPr>
              <a:spLocks noChangeShapeType="1"/>
            </p:cNvSpPr>
            <p:nvPr/>
          </p:nvSpPr>
          <p:spPr bwMode="auto">
            <a:xfrm flipH="1" flipV="1">
              <a:off x="4848" y="2360"/>
              <a:ext cx="7" cy="72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44" name="Text Box 52"/>
          <p:cNvSpPr txBox="1">
            <a:spLocks noChangeArrowheads="1"/>
          </p:cNvSpPr>
          <p:nvPr/>
        </p:nvSpPr>
        <p:spPr bwMode="auto">
          <a:xfrm>
            <a:off x="6499225" y="2003425"/>
            <a:ext cx="1724025" cy="400050"/>
          </a:xfrm>
          <a:prstGeom prst="rect">
            <a:avLst/>
          </a:prstGeom>
          <a:noFill/>
          <a:ln w="44450">
            <a:solidFill>
              <a:srgbClr val="3333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上、下腔静脉</a:t>
            </a:r>
          </a:p>
        </p:txBody>
      </p:sp>
      <p:sp>
        <p:nvSpPr>
          <p:cNvPr id="8245" name="Line 53"/>
          <p:cNvSpPr>
            <a:spLocks noChangeShapeType="1"/>
          </p:cNvSpPr>
          <p:nvPr/>
        </p:nvSpPr>
        <p:spPr bwMode="auto">
          <a:xfrm flipV="1">
            <a:off x="7642225" y="2463800"/>
            <a:ext cx="1588" cy="114300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4151313" y="2286000"/>
            <a:ext cx="2378075" cy="920750"/>
            <a:chOff x="2615" y="1009"/>
            <a:chExt cx="1498" cy="580"/>
          </a:xfrm>
        </p:grpSpPr>
        <p:sp>
          <p:nvSpPr>
            <p:cNvPr id="27664" name="Line 54"/>
            <p:cNvSpPr>
              <a:spLocks noChangeShapeType="1"/>
            </p:cNvSpPr>
            <p:nvPr/>
          </p:nvSpPr>
          <p:spPr bwMode="auto">
            <a:xfrm flipH="1">
              <a:off x="2615" y="1021"/>
              <a:ext cx="0" cy="568"/>
            </a:xfrm>
            <a:prstGeom prst="line">
              <a:avLst/>
            </a:prstGeom>
            <a:noFill/>
            <a:ln w="57150">
              <a:solidFill>
                <a:srgbClr val="3366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Line 55"/>
            <p:cNvSpPr>
              <a:spLocks noChangeShapeType="1"/>
            </p:cNvSpPr>
            <p:nvPr/>
          </p:nvSpPr>
          <p:spPr bwMode="auto">
            <a:xfrm flipV="1">
              <a:off x="2625" y="1009"/>
              <a:ext cx="1488" cy="5"/>
            </a:xfrm>
            <a:prstGeom prst="line">
              <a:avLst/>
            </a:prstGeom>
            <a:noFill/>
            <a:ln w="5397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53" name="Text Box 58"/>
          <p:cNvSpPr txBox="1">
            <a:spLocks noChangeArrowheads="1"/>
          </p:cNvSpPr>
          <p:nvPr/>
        </p:nvSpPr>
        <p:spPr bwMode="auto">
          <a:xfrm>
            <a:off x="6469063" y="2676525"/>
            <a:ext cx="492125" cy="86201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>
            <a:spAutoFit/>
          </a:bodyPr>
          <a:lstStyle>
            <a:lvl1pPr algn="just">
              <a:lnSpc>
                <a:spcPct val="130000"/>
              </a:lnSpc>
              <a:buClr>
                <a:schemeClr val="accent2"/>
              </a:buClr>
              <a:buSzPct val="70000"/>
              <a:buFont typeface="Wingdings 2" pitchFamily="18" charset="2"/>
              <a:buChar char=""/>
              <a:defRPr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30000"/>
              </a:lnSpc>
              <a:buClr>
                <a:srgbClr val="F4C197"/>
              </a:buClr>
              <a:buFont typeface="幼圆" panose="02010509060101010101" pitchFamily="49" charset="-122"/>
              <a:buChar char=" "/>
              <a:defRPr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000" smtClean="0"/>
              <a:t>体循环</a:t>
            </a:r>
          </a:p>
        </p:txBody>
      </p:sp>
      <p:sp>
        <p:nvSpPr>
          <p:cNvPr id="8251" name="Text Box 59"/>
          <p:cNvSpPr txBox="1">
            <a:spLocks noChangeArrowheads="1"/>
          </p:cNvSpPr>
          <p:nvPr/>
        </p:nvSpPr>
        <p:spPr bwMode="auto">
          <a:xfrm>
            <a:off x="2074863" y="5381625"/>
            <a:ext cx="954087" cy="400050"/>
          </a:xfrm>
          <a:prstGeom prst="rect">
            <a:avLst/>
          </a:prstGeom>
          <a:noFill/>
          <a:ln w="31750">
            <a:solidFill>
              <a:srgbClr val="3333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肺动脉</a:t>
            </a:r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3154363" y="4602163"/>
            <a:ext cx="1008062" cy="1017587"/>
            <a:chOff x="1987" y="2468"/>
            <a:chExt cx="635" cy="641"/>
          </a:xfrm>
        </p:grpSpPr>
        <p:sp>
          <p:nvSpPr>
            <p:cNvPr id="27669" name="Line 60"/>
            <p:cNvSpPr>
              <a:spLocks noChangeShapeType="1"/>
            </p:cNvSpPr>
            <p:nvPr/>
          </p:nvSpPr>
          <p:spPr bwMode="auto">
            <a:xfrm>
              <a:off x="2608" y="2468"/>
              <a:ext cx="0" cy="604"/>
            </a:xfrm>
            <a:prstGeom prst="line">
              <a:avLst/>
            </a:prstGeom>
            <a:noFill/>
            <a:ln w="5397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Line 61"/>
            <p:cNvSpPr>
              <a:spLocks noChangeShapeType="1"/>
            </p:cNvSpPr>
            <p:nvPr/>
          </p:nvSpPr>
          <p:spPr bwMode="auto">
            <a:xfrm flipV="1">
              <a:off x="1987" y="3095"/>
              <a:ext cx="635" cy="14"/>
            </a:xfrm>
            <a:prstGeom prst="line">
              <a:avLst/>
            </a:prstGeom>
            <a:noFill/>
            <a:ln w="57150">
              <a:solidFill>
                <a:srgbClr val="3366FF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54" name="Text Box 62"/>
          <p:cNvSpPr txBox="1">
            <a:spLocks noChangeArrowheads="1"/>
          </p:cNvSpPr>
          <p:nvPr/>
        </p:nvSpPr>
        <p:spPr bwMode="auto">
          <a:xfrm>
            <a:off x="976313" y="3948113"/>
            <a:ext cx="982662" cy="733425"/>
          </a:xfrm>
          <a:prstGeom prst="rect">
            <a:avLst/>
          </a:prstGeom>
          <a:noFill/>
          <a:ln w="31750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肺部毛</a:t>
            </a:r>
          </a:p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细血管</a:t>
            </a:r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1471613" y="4740275"/>
            <a:ext cx="569912" cy="838200"/>
            <a:chOff x="927" y="2555"/>
            <a:chExt cx="359" cy="528"/>
          </a:xfrm>
        </p:grpSpPr>
        <p:sp>
          <p:nvSpPr>
            <p:cNvPr id="27673" name="Line 63"/>
            <p:cNvSpPr>
              <a:spLocks noChangeShapeType="1"/>
            </p:cNvSpPr>
            <p:nvPr/>
          </p:nvSpPr>
          <p:spPr bwMode="auto">
            <a:xfrm flipV="1">
              <a:off x="927" y="3082"/>
              <a:ext cx="359" cy="1"/>
            </a:xfrm>
            <a:prstGeom prst="line">
              <a:avLst/>
            </a:prstGeom>
            <a:noFill/>
            <a:ln w="5397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Line 64"/>
            <p:cNvSpPr>
              <a:spLocks noChangeShapeType="1"/>
            </p:cNvSpPr>
            <p:nvPr/>
          </p:nvSpPr>
          <p:spPr bwMode="auto">
            <a:xfrm flipV="1">
              <a:off x="943" y="2555"/>
              <a:ext cx="0" cy="514"/>
            </a:xfrm>
            <a:prstGeom prst="line">
              <a:avLst/>
            </a:prstGeom>
            <a:noFill/>
            <a:ln w="57150">
              <a:solidFill>
                <a:srgbClr val="3366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57" name="Text Box 65"/>
          <p:cNvSpPr txBox="1">
            <a:spLocks noChangeArrowheads="1"/>
          </p:cNvSpPr>
          <p:nvPr/>
        </p:nvSpPr>
        <p:spPr bwMode="auto">
          <a:xfrm>
            <a:off x="887413" y="1917700"/>
            <a:ext cx="954087" cy="400050"/>
          </a:xfrm>
          <a:prstGeom prst="rect">
            <a:avLst/>
          </a:prstGeom>
          <a:noFill/>
          <a:ln w="412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肺静脉</a:t>
            </a:r>
          </a:p>
        </p:txBody>
      </p:sp>
      <p:sp>
        <p:nvSpPr>
          <p:cNvPr id="8258" name="Line 66"/>
          <p:cNvSpPr>
            <a:spLocks noChangeShapeType="1"/>
          </p:cNvSpPr>
          <p:nvPr/>
        </p:nvSpPr>
        <p:spPr bwMode="auto">
          <a:xfrm flipV="1">
            <a:off x="1438275" y="2436813"/>
            <a:ext cx="1588" cy="14398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1965325" y="2074863"/>
            <a:ext cx="3532188" cy="1131887"/>
            <a:chOff x="1238" y="876"/>
            <a:chExt cx="2225" cy="713"/>
          </a:xfrm>
        </p:grpSpPr>
        <p:sp>
          <p:nvSpPr>
            <p:cNvPr id="27678" name="Line 67"/>
            <p:cNvSpPr>
              <a:spLocks noChangeShapeType="1"/>
            </p:cNvSpPr>
            <p:nvPr/>
          </p:nvSpPr>
          <p:spPr bwMode="auto">
            <a:xfrm>
              <a:off x="3456" y="896"/>
              <a:ext cx="7" cy="69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Line 68"/>
            <p:cNvSpPr>
              <a:spLocks noChangeShapeType="1"/>
            </p:cNvSpPr>
            <p:nvPr/>
          </p:nvSpPr>
          <p:spPr bwMode="auto">
            <a:xfrm>
              <a:off x="1238" y="876"/>
              <a:ext cx="2225" cy="7"/>
            </a:xfrm>
            <a:prstGeom prst="line">
              <a:avLst/>
            </a:prstGeom>
            <a:noFill/>
            <a:ln w="539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61" name="Text Box 69"/>
          <p:cNvSpPr txBox="1">
            <a:spLocks noChangeArrowheads="1"/>
          </p:cNvSpPr>
          <p:nvPr/>
        </p:nvSpPr>
        <p:spPr bwMode="auto">
          <a:xfrm>
            <a:off x="2632075" y="2690809"/>
            <a:ext cx="492125" cy="86201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>
            <a:spAutoFit/>
          </a:bodyPr>
          <a:lstStyle>
            <a:lvl1pPr algn="just">
              <a:lnSpc>
                <a:spcPct val="130000"/>
              </a:lnSpc>
              <a:buClr>
                <a:schemeClr val="accent2"/>
              </a:buClr>
              <a:buSzPct val="70000"/>
              <a:buFont typeface="Wingdings 2" pitchFamily="18" charset="2"/>
              <a:buChar char=""/>
              <a:defRPr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30000"/>
              </a:lnSpc>
              <a:buClr>
                <a:srgbClr val="F4C197"/>
              </a:buClr>
              <a:buFont typeface="幼圆" panose="02010509060101010101" pitchFamily="49" charset="-122"/>
              <a:buChar char=" "/>
              <a:defRPr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000" smtClean="0"/>
              <a:t>肺循环</a:t>
            </a:r>
          </a:p>
        </p:txBody>
      </p:sp>
      <p:sp>
        <p:nvSpPr>
          <p:cNvPr id="8286" name="Line 94"/>
          <p:cNvSpPr>
            <a:spLocks noChangeShapeType="1"/>
          </p:cNvSpPr>
          <p:nvPr/>
        </p:nvSpPr>
        <p:spPr bwMode="auto">
          <a:xfrm flipH="1">
            <a:off x="5319713" y="3641725"/>
            <a:ext cx="0" cy="4460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87" name="Line 95"/>
          <p:cNvSpPr>
            <a:spLocks noChangeShapeType="1"/>
          </p:cNvSpPr>
          <p:nvPr/>
        </p:nvSpPr>
        <p:spPr bwMode="auto">
          <a:xfrm flipH="1">
            <a:off x="4138613" y="3665538"/>
            <a:ext cx="11112" cy="541337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" name="Text Box 103"/>
          <p:cNvSpPr txBox="1">
            <a:spLocks noChangeArrowheads="1"/>
          </p:cNvSpPr>
          <p:nvPr/>
        </p:nvSpPr>
        <p:spPr bwMode="auto">
          <a:xfrm>
            <a:off x="6800850" y="3611563"/>
            <a:ext cx="4921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物质交换</a:t>
            </a:r>
          </a:p>
        </p:txBody>
      </p:sp>
      <p:sp>
        <p:nvSpPr>
          <p:cNvPr id="8296" name="Text Box 104"/>
          <p:cNvSpPr txBox="1">
            <a:spLocks noChangeArrowheads="1"/>
          </p:cNvSpPr>
          <p:nvPr/>
        </p:nvSpPr>
        <p:spPr bwMode="auto">
          <a:xfrm>
            <a:off x="1919288" y="3703638"/>
            <a:ext cx="4921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气体交换</a:t>
            </a:r>
          </a:p>
        </p:txBody>
      </p:sp>
      <p:grpSp>
        <p:nvGrpSpPr>
          <p:cNvPr id="8" name="Group 38"/>
          <p:cNvGrpSpPr>
            <a:grpSpLocks/>
          </p:cNvGrpSpPr>
          <p:nvPr/>
        </p:nvGrpSpPr>
        <p:grpSpPr bwMode="auto">
          <a:xfrm>
            <a:off x="3594100" y="3257550"/>
            <a:ext cx="2200275" cy="1285875"/>
            <a:chOff x="2264" y="1621"/>
            <a:chExt cx="1386" cy="810"/>
          </a:xfrm>
        </p:grpSpPr>
        <p:sp>
          <p:nvSpPr>
            <p:cNvPr id="27686" name="Rectangle 39"/>
            <p:cNvSpPr>
              <a:spLocks noChangeArrowheads="1"/>
            </p:cNvSpPr>
            <p:nvPr/>
          </p:nvSpPr>
          <p:spPr bwMode="auto">
            <a:xfrm>
              <a:off x="2264" y="1621"/>
              <a:ext cx="1366" cy="81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87" name="Line 40"/>
            <p:cNvSpPr>
              <a:spLocks noChangeShapeType="1"/>
            </p:cNvSpPr>
            <p:nvPr/>
          </p:nvSpPr>
          <p:spPr bwMode="auto">
            <a:xfrm>
              <a:off x="2264" y="2029"/>
              <a:ext cx="138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Line 41"/>
            <p:cNvSpPr>
              <a:spLocks noChangeShapeType="1"/>
            </p:cNvSpPr>
            <p:nvPr/>
          </p:nvSpPr>
          <p:spPr bwMode="auto">
            <a:xfrm>
              <a:off x="2980" y="1632"/>
              <a:ext cx="5" cy="79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8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9" grpId="0"/>
      <p:bldP spid="8220" grpId="0"/>
      <p:bldP spid="8221" grpId="0"/>
      <p:bldP spid="8222" grpId="0"/>
      <p:bldP spid="8236" grpId="0" bldLvl="0" animBg="1"/>
      <p:bldP spid="8241" grpId="0" bldLvl="0" animBg="1"/>
      <p:bldP spid="8244" grpId="0" bldLvl="0" animBg="1"/>
      <p:bldP spid="8245" grpId="0" animBg="1"/>
      <p:bldP spid="8251" grpId="0" bldLvl="0" animBg="1"/>
      <p:bldP spid="8254" grpId="0" bldLvl="0" animBg="1"/>
      <p:bldP spid="8257" grpId="0" bldLvl="0" animBg="1"/>
      <p:bldP spid="8258" grpId="0" animBg="1"/>
      <p:bldP spid="8286" grpId="0" animBg="1"/>
      <p:bldP spid="8287" grpId="0" animBg="1"/>
      <p:bldP spid="8295" grpId="0"/>
      <p:bldP spid="82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3"/>
          <p:cNvSpPr txBox="1">
            <a:spLocks noChangeArrowheads="1"/>
          </p:cNvSpPr>
          <p:nvPr/>
        </p:nvSpPr>
        <p:spPr bwMode="auto">
          <a:xfrm>
            <a:off x="1196975" y="1114425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846138" y="1160463"/>
            <a:ext cx="7661275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流过主动脉的血是（　），流过肺动脉的血是（　），流过上、下腔静脉的血是（　），流过肺静脉的血是（　）。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动脉血　　　　  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静脉血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回到左心房的血管是（　），回到右心房的血管是（　）。　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主动脉　　　　　    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肺动脉　　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肺静脉　　　        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上、下腔静脉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894138" y="1285875"/>
            <a:ext cx="49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A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196975" y="2384425"/>
            <a:ext cx="511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A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552950" y="1825625"/>
            <a:ext cx="449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B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7564438" y="1285875"/>
            <a:ext cx="647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B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232275" y="3498850"/>
            <a:ext cx="512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196975" y="4017963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</a:p>
        </p:txBody>
      </p:sp>
      <p:sp>
        <p:nvSpPr>
          <p:cNvPr id="2868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随堂训练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  <p:bldP spid="21512" grpId="0"/>
      <p:bldP spid="21513" grpId="0"/>
      <p:bldP spid="215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3"/>
          <p:cNvSpPr>
            <a:spLocks noChangeArrowheads="1"/>
          </p:cNvSpPr>
          <p:nvPr/>
        </p:nvSpPr>
        <p:spPr bwMode="auto">
          <a:xfrm>
            <a:off x="1544638" y="2874963"/>
            <a:ext cx="781050" cy="1866900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心</a:t>
            </a:r>
          </a:p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脏</a:t>
            </a:r>
          </a:p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的</a:t>
            </a:r>
          </a:p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结</a:t>
            </a:r>
          </a:p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构</a:t>
            </a:r>
          </a:p>
        </p:txBody>
      </p:sp>
      <p:sp>
        <p:nvSpPr>
          <p:cNvPr id="6148" name="AutoShape 4"/>
          <p:cNvSpPr>
            <a:spLocks/>
          </p:cNvSpPr>
          <p:nvPr/>
        </p:nvSpPr>
        <p:spPr bwMode="auto">
          <a:xfrm rot="10860000" flipH="1">
            <a:off x="2260600" y="2106613"/>
            <a:ext cx="338138" cy="3430587"/>
          </a:xfrm>
          <a:prstGeom prst="leftBrace">
            <a:avLst>
              <a:gd name="adj1" fmla="val 58853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ea typeface="黑体" pitchFamily="49" charset="-122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2752725" y="1668463"/>
            <a:ext cx="2643188" cy="723900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心脏壁：由心肌构成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2603500" y="2752725"/>
            <a:ext cx="701675" cy="1341438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四</a:t>
            </a:r>
          </a:p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个</a:t>
            </a:r>
          </a:p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腔</a:t>
            </a:r>
          </a:p>
        </p:txBody>
      </p:sp>
      <p:sp>
        <p:nvSpPr>
          <p:cNvPr id="6152" name="AutoShape 8"/>
          <p:cNvSpPr>
            <a:spLocks/>
          </p:cNvSpPr>
          <p:nvPr/>
        </p:nvSpPr>
        <p:spPr bwMode="auto">
          <a:xfrm flipH="1">
            <a:off x="3257550" y="2693988"/>
            <a:ext cx="174625" cy="1746250"/>
          </a:xfrm>
          <a:prstGeom prst="rightBrace">
            <a:avLst>
              <a:gd name="adj1" fmla="val 78843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ea typeface="黑体" pitchFamily="49" charset="-122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3400425" y="2382838"/>
            <a:ext cx="1062038" cy="635000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左心房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5386388" y="2460625"/>
            <a:ext cx="1044575" cy="517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肺静脉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3489325" y="3013075"/>
            <a:ext cx="882650" cy="517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左心室</a:t>
            </a:r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5386388" y="2973388"/>
            <a:ext cx="1077912" cy="590550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主动脉</a:t>
            </a: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3508375" y="3576638"/>
            <a:ext cx="844550" cy="517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右心房</a:t>
            </a:r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5386388" y="3563938"/>
            <a:ext cx="1906587" cy="51593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上、下腔静脉</a:t>
            </a: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3468688" y="4148138"/>
            <a:ext cx="925512" cy="517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右心室</a:t>
            </a:r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>
            <a:off x="5386388" y="4157663"/>
            <a:ext cx="1060450" cy="52863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肺动脉</a:t>
            </a:r>
          </a:p>
        </p:txBody>
      </p:sp>
      <p:sp>
        <p:nvSpPr>
          <p:cNvPr id="6165" name="AutoShape 21"/>
          <p:cNvSpPr>
            <a:spLocks noChangeArrowheads="1"/>
          </p:cNvSpPr>
          <p:nvPr/>
        </p:nvSpPr>
        <p:spPr bwMode="auto">
          <a:xfrm>
            <a:off x="2574925" y="5149850"/>
            <a:ext cx="806450" cy="647700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瓣膜</a:t>
            </a:r>
          </a:p>
        </p:txBody>
      </p:sp>
      <p:sp>
        <p:nvSpPr>
          <p:cNvPr id="6166" name="AutoShape 22"/>
          <p:cNvSpPr>
            <a:spLocks/>
          </p:cNvSpPr>
          <p:nvPr/>
        </p:nvSpPr>
        <p:spPr bwMode="auto">
          <a:xfrm rot="10860000" flipH="1">
            <a:off x="3425825" y="5078413"/>
            <a:ext cx="88900" cy="628650"/>
          </a:xfrm>
          <a:prstGeom prst="leftBrace">
            <a:avLst>
              <a:gd name="adj1" fmla="val 36830"/>
              <a:gd name="adj2" fmla="val 50000"/>
            </a:avLst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ea typeface="黑体" pitchFamily="49" charset="-122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3489325" y="4976813"/>
            <a:ext cx="1260475" cy="82073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ea typeface="黑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ea typeface="黑体" pitchFamily="49" charset="-122"/>
              </a:rPr>
              <a:t>房室瓣</a:t>
            </a: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黑体" pitchFamily="49" charset="-122"/>
              </a:rPr>
              <a:t>动脉瓣</a:t>
            </a:r>
          </a:p>
          <a:p>
            <a:pPr algn="ctr">
              <a:lnSpc>
                <a:spcPct val="150000"/>
              </a:lnSpc>
            </a:pPr>
            <a:endParaRPr lang="zh-CN" altLang="en-US" sz="2400">
              <a:solidFill>
                <a:srgbClr val="CC0066"/>
              </a:solidFill>
              <a:latin typeface="楷体_GB2312" pitchFamily="49" charset="-122"/>
              <a:ea typeface="黑体" pitchFamily="49" charset="-122"/>
            </a:endParaRP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4965700" y="5094288"/>
            <a:ext cx="1882775" cy="514350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防止血液倒流</a:t>
            </a:r>
          </a:p>
        </p:txBody>
      </p:sp>
      <p:sp>
        <p:nvSpPr>
          <p:cNvPr id="45" name="AutoShape 19"/>
          <p:cNvSpPr>
            <a:spLocks/>
          </p:cNvSpPr>
          <p:nvPr/>
        </p:nvSpPr>
        <p:spPr bwMode="auto">
          <a:xfrm>
            <a:off x="4711700" y="5094288"/>
            <a:ext cx="125413" cy="612775"/>
          </a:xfrm>
          <a:prstGeom prst="rightBrace">
            <a:avLst>
              <a:gd name="adj1" fmla="val 30832"/>
              <a:gd name="adj2" fmla="val 50000"/>
            </a:avLst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4729599" y="2605566"/>
            <a:ext cx="379426" cy="259936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>
            <a:off x="4729599" y="3182305"/>
            <a:ext cx="379426" cy="259936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4729599" y="3775103"/>
            <a:ext cx="379426" cy="259936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49" name="右箭头 48"/>
          <p:cNvSpPr/>
          <p:nvPr/>
        </p:nvSpPr>
        <p:spPr>
          <a:xfrm>
            <a:off x="4729599" y="4312225"/>
            <a:ext cx="379426" cy="259936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9239" name="文本框 50"/>
          <p:cNvSpPr txBox="1">
            <a:spLocks noChangeArrowheads="1"/>
          </p:cNvSpPr>
          <p:nvPr/>
        </p:nvSpPr>
        <p:spPr bwMode="auto">
          <a:xfrm>
            <a:off x="3654425" y="998538"/>
            <a:ext cx="18335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9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复习回顾</a:t>
            </a:r>
          </a:p>
        </p:txBody>
      </p:sp>
      <p:sp>
        <p:nvSpPr>
          <p:cNvPr id="924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/>
      <p:bldP spid="6149" grpId="0"/>
      <p:bldP spid="6151" grpId="0"/>
      <p:bldP spid="6152" grpId="0" bldLvl="0" animBg="1"/>
      <p:bldP spid="6153" grpId="0"/>
      <p:bldP spid="6154" grpId="0"/>
      <p:bldP spid="6155" grpId="0"/>
      <p:bldP spid="6156" grpId="0"/>
      <p:bldP spid="6157" grpId="0"/>
      <p:bldP spid="6158" grpId="0"/>
      <p:bldP spid="6159" grpId="0"/>
      <p:bldP spid="6160" grpId="0"/>
      <p:bldP spid="6165" grpId="0"/>
      <p:bldP spid="6166" grpId="0" bldLvl="0" animBg="1"/>
      <p:bldP spid="6167" grpId="0"/>
      <p:bldP spid="6169" grpId="0"/>
      <p:bldP spid="4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4"/>
          <p:cNvSpPr txBox="1">
            <a:spLocks noChangeArrowheads="1"/>
          </p:cNvSpPr>
          <p:nvPr/>
        </p:nvSpPr>
        <p:spPr bwMode="auto">
          <a:xfrm>
            <a:off x="274638" y="646113"/>
            <a:ext cx="80883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（太原中考）人的血液循环包括体循环和肺循环两</a:t>
            </a:r>
          </a:p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条途径，这两条途径中血液流动的共同规律是（　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　）</a:t>
            </a:r>
          </a:p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A．心房→动脉→毛细血管网→静脉→心室</a:t>
            </a:r>
          </a:p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B．心房→静脉→毛细血管网→动脉→心室</a:t>
            </a:r>
          </a:p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C．心室→静脉→毛细血管网→动脉→心房</a:t>
            </a:r>
          </a:p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D．心室→动脉→毛细血管网→静脉→心房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8800" y="1406525"/>
            <a:ext cx="3889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169863" y="595313"/>
            <a:ext cx="8516937" cy="60325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zh-CN" altLang="zh-CN" sz="2800" noProof="1" smtClean="0"/>
              <a:t>4.</a:t>
            </a:r>
            <a:r>
              <a:rPr lang="zh-CN" altLang="en-US" sz="2800" noProof="1" smtClean="0"/>
              <a:t>（宜兴市</a:t>
            </a:r>
            <a:r>
              <a:rPr lang="zh-CN" sz="2800" smtClean="0"/>
              <a:t>中考</a:t>
            </a:r>
            <a:r>
              <a:rPr lang="zh-CN" altLang="en-US" sz="2800" noProof="1" smtClean="0"/>
              <a:t>）如图为肺泡内的气体交换示意图，下列叙述正确的是（　</a:t>
            </a:r>
            <a:r>
              <a:rPr lang="en-US" altLang="zh-CN" sz="2800" noProof="1" smtClean="0">
                <a:solidFill>
                  <a:srgbClr val="FF0000"/>
                </a:solidFill>
              </a:rPr>
              <a:t>A</a:t>
            </a:r>
            <a:r>
              <a:rPr lang="en-US" altLang="en-US" sz="2800" noProof="1" smtClean="0"/>
              <a:t>　）</a:t>
            </a:r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r>
              <a:rPr lang="en-US" altLang="en-US" sz="2800" noProof="1" smtClean="0"/>
              <a:t>A</a:t>
            </a:r>
            <a:r>
              <a:rPr lang="zh-CN" altLang="en-US" sz="2800" noProof="1" smtClean="0"/>
              <a:t>．血管乙中只允许红细胞单行通过</a:t>
            </a:r>
          </a:p>
          <a:p>
            <a:pPr marL="0" indent="0">
              <a:buFontTx/>
              <a:buNone/>
            </a:pPr>
            <a:r>
              <a:rPr lang="en-US" altLang="en-US" sz="2800" noProof="1" smtClean="0"/>
              <a:t>B</a:t>
            </a:r>
            <a:r>
              <a:rPr lang="zh-CN" altLang="en-US" sz="2800" noProof="1" smtClean="0"/>
              <a:t>．气体</a:t>
            </a:r>
            <a:r>
              <a:rPr lang="en-US" altLang="en-US" sz="2800" noProof="1" smtClean="0"/>
              <a:t>c</a:t>
            </a:r>
            <a:r>
              <a:rPr lang="zh-CN" altLang="en-US" sz="2800" noProof="1" smtClean="0"/>
              <a:t>代表氧气，气体</a:t>
            </a:r>
            <a:r>
              <a:rPr lang="en-US" altLang="en-US" sz="2800" noProof="1" smtClean="0"/>
              <a:t>d</a:t>
            </a:r>
            <a:r>
              <a:rPr lang="zh-CN" altLang="en-US" sz="2800" noProof="1" smtClean="0"/>
              <a:t>代表二氧化碳</a:t>
            </a:r>
          </a:p>
          <a:p>
            <a:pPr marL="0" indent="0">
              <a:buFontTx/>
              <a:buNone/>
            </a:pPr>
            <a:r>
              <a:rPr lang="en-US" altLang="en-US" sz="2800" noProof="1" smtClean="0"/>
              <a:t>C</a:t>
            </a:r>
            <a:r>
              <a:rPr lang="zh-CN" altLang="en-US" sz="2800" noProof="1" smtClean="0"/>
              <a:t>．与血管丙相比，血管甲的血液中含有更多的氧气</a:t>
            </a:r>
          </a:p>
          <a:p>
            <a:pPr marL="0" indent="0">
              <a:buFontTx/>
              <a:buNone/>
            </a:pPr>
            <a:r>
              <a:rPr lang="en-US" altLang="en-US" sz="2800" noProof="1" smtClean="0"/>
              <a:t>D</a:t>
            </a:r>
            <a:r>
              <a:rPr lang="zh-CN" altLang="en-US" sz="2800" noProof="1" smtClean="0"/>
              <a:t>．血管丙中的血液进入心脏时最先进入右心房</a:t>
            </a:r>
          </a:p>
        </p:txBody>
      </p:sp>
      <p:pic>
        <p:nvPicPr>
          <p:cNvPr id="30722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1375" y="1519238"/>
            <a:ext cx="2754313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6813" y="1082675"/>
            <a:ext cx="4714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217488" y="574675"/>
            <a:ext cx="8469312" cy="5819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zh-CN" altLang="zh-CN" sz="2800" noProof="1" smtClean="0"/>
              <a:t>5.</a:t>
            </a:r>
            <a:r>
              <a:rPr lang="zh-CN" altLang="en-US" sz="2800" noProof="1" smtClean="0"/>
              <a:t>（宜兴</a:t>
            </a:r>
            <a:r>
              <a:rPr lang="zh-CN" sz="2800" smtClean="0"/>
              <a:t>中考</a:t>
            </a:r>
            <a:r>
              <a:rPr lang="zh-CN" altLang="en-US" sz="2800" noProof="1" smtClean="0"/>
              <a:t>）图是人体心脏结构示意图，其中①〜④是心脏的四个腔。下列叙述正确的是（　</a:t>
            </a:r>
            <a:r>
              <a:rPr lang="en-US" altLang="zh-CN" sz="2800" noProof="1" smtClean="0">
                <a:solidFill>
                  <a:srgbClr val="FF0000"/>
                </a:solidFill>
              </a:rPr>
              <a:t>B</a:t>
            </a:r>
            <a:r>
              <a:rPr lang="en-US" altLang="en-US" sz="2800" noProof="1" smtClean="0"/>
              <a:t>　）</a:t>
            </a:r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endParaRPr lang="en-US" altLang="en-US" sz="2800" noProof="1" smtClean="0"/>
          </a:p>
          <a:p>
            <a:pPr marL="0" indent="0">
              <a:buFontTx/>
              <a:buNone/>
            </a:pPr>
            <a:r>
              <a:rPr lang="en-US" altLang="en-US" sz="2800" noProof="1" smtClean="0"/>
              <a:t>A</a:t>
            </a:r>
            <a:r>
              <a:rPr lang="zh-CN" altLang="en-US" sz="2800" noProof="1" smtClean="0"/>
              <a:t>．④是右心室，其腔壁最厚</a:t>
            </a:r>
          </a:p>
          <a:p>
            <a:pPr marL="0" indent="0">
              <a:buFontTx/>
              <a:buNone/>
            </a:pPr>
            <a:r>
              <a:rPr lang="en-US" altLang="en-US" sz="2800" noProof="1" smtClean="0"/>
              <a:t>B</a:t>
            </a:r>
            <a:r>
              <a:rPr lang="zh-CN" altLang="en-US" sz="2800" noProof="1" smtClean="0"/>
              <a:t>．静脉注射的药物最先进入①</a:t>
            </a:r>
          </a:p>
          <a:p>
            <a:pPr marL="0" indent="0">
              <a:buFontTx/>
              <a:buNone/>
            </a:pPr>
            <a:r>
              <a:rPr lang="en-US" altLang="en-US" sz="2800" noProof="1" smtClean="0"/>
              <a:t>C</a:t>
            </a:r>
            <a:r>
              <a:rPr lang="zh-CN" altLang="en-US" sz="2800" noProof="1" smtClean="0"/>
              <a:t>．与③相连接的血管是肺动脉</a:t>
            </a:r>
          </a:p>
          <a:p>
            <a:pPr marL="0" indent="0">
              <a:buFontTx/>
              <a:buNone/>
            </a:pPr>
            <a:r>
              <a:rPr lang="en-US" altLang="en-US" sz="2800" noProof="1" smtClean="0"/>
              <a:t>D</a:t>
            </a:r>
            <a:r>
              <a:rPr lang="zh-CN" altLang="en-US" sz="2800" noProof="1" smtClean="0"/>
              <a:t>．②中流的是动脉血</a:t>
            </a:r>
          </a:p>
        </p:txBody>
      </p:sp>
      <p:pic>
        <p:nvPicPr>
          <p:cNvPr id="31746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4050" y="1611313"/>
            <a:ext cx="24638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2463" y="1079500"/>
            <a:ext cx="49530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3"/>
          <p:cNvSpPr>
            <a:spLocks noGrp="1" noChangeArrowheads="1"/>
          </p:cNvSpPr>
          <p:nvPr>
            <p:ph idx="1"/>
          </p:nvPr>
        </p:nvSpPr>
        <p:spPr bwMode="auto">
          <a:xfrm>
            <a:off x="971550" y="2492375"/>
            <a:ext cx="7272338" cy="30972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85725" indent="0">
              <a:lnSpc>
                <a:spcPct val="150000"/>
              </a:lnSpc>
              <a:buClr>
                <a:schemeClr val="accent2"/>
              </a:buClr>
              <a:buSzPct val="70000"/>
              <a:buFont typeface="Wingdings 2" pitchFamily="18" charset="2"/>
              <a:buNone/>
            </a:pPr>
            <a:r>
              <a:rPr lang="en-US" altLang="zh-CN" sz="2600" smtClean="0">
                <a:latin typeface="黑体" pitchFamily="49" charset="-122"/>
              </a:rPr>
              <a:t>1.</a:t>
            </a:r>
            <a:r>
              <a:rPr lang="zh-CN" altLang="en-US" sz="2600" smtClean="0">
                <a:latin typeface="黑体" pitchFamily="49" charset="-122"/>
              </a:rPr>
              <a:t>能描述血液循环的途径，简述血液循环过程中血液成分的变化；</a:t>
            </a:r>
            <a:endParaRPr lang="en-US" altLang="zh-CN" sz="2600" smtClean="0">
              <a:latin typeface="黑体" pitchFamily="49" charset="-122"/>
            </a:endParaRPr>
          </a:p>
          <a:p>
            <a:pPr marL="85725" indent="0">
              <a:lnSpc>
                <a:spcPct val="150000"/>
              </a:lnSpc>
              <a:buClr>
                <a:schemeClr val="accent2"/>
              </a:buClr>
              <a:buSzPct val="70000"/>
              <a:buFont typeface="Wingdings 2" pitchFamily="18" charset="2"/>
              <a:buNone/>
            </a:pPr>
            <a:r>
              <a:rPr lang="en-US" altLang="zh-CN" sz="2600" smtClean="0">
                <a:latin typeface="黑体" pitchFamily="49" charset="-122"/>
              </a:rPr>
              <a:t>2.</a:t>
            </a:r>
            <a:r>
              <a:rPr lang="zh-CN" altLang="en-US" sz="2600" smtClean="0">
                <a:latin typeface="黑体" pitchFamily="49" charset="-122"/>
              </a:rPr>
              <a:t>说出血液循环在人体中的意义。 </a:t>
            </a:r>
            <a:endParaRPr lang="en-US" altLang="zh-CN" sz="2600" smtClean="0">
              <a:latin typeface="宋体" pitchFamily="2" charset="-122"/>
            </a:endParaRPr>
          </a:p>
        </p:txBody>
      </p:sp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3762375" y="1457325"/>
            <a:ext cx="2133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1024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/>
          <p:cNvPicPr>
            <a:picLocks noChangeAspect="1" noChangeArrowheads="1"/>
          </p:cNvPicPr>
          <p:nvPr/>
        </p:nvPicPr>
        <p:blipFill>
          <a:blip r:embed="rId2"/>
          <a:srcRect t="783"/>
          <a:stretch>
            <a:fillRect/>
          </a:stretch>
        </p:blipFill>
        <p:spPr bwMode="auto">
          <a:xfrm>
            <a:off x="2301875" y="603250"/>
            <a:ext cx="3603625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970213" y="433228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6302375" y="1733550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4049713" y="231616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6354763" y="231616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4552950" y="2794000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4049713" y="253206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72" name="Text Box 10"/>
          <p:cNvSpPr txBox="1">
            <a:spLocks noChangeArrowheads="1"/>
          </p:cNvSpPr>
          <p:nvPr/>
        </p:nvSpPr>
        <p:spPr bwMode="auto">
          <a:xfrm>
            <a:off x="4141788" y="259873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73" name="Text Box 11"/>
          <p:cNvSpPr txBox="1">
            <a:spLocks noChangeArrowheads="1"/>
          </p:cNvSpPr>
          <p:nvPr/>
        </p:nvSpPr>
        <p:spPr bwMode="auto">
          <a:xfrm>
            <a:off x="6229350" y="274161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046788" y="4152900"/>
            <a:ext cx="2039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腹腔内器官</a:t>
            </a:r>
          </a:p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的毛细血管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524375" y="508000"/>
            <a:ext cx="24939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身体上部的毛细血管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884863" y="1344613"/>
            <a:ext cx="1971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肺部的毛细血管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5884863" y="1919288"/>
            <a:ext cx="1646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肺静脉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5884863" y="2182813"/>
            <a:ext cx="1427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肺动脉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884863" y="2451100"/>
            <a:ext cx="120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左心房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884863" y="2768600"/>
            <a:ext cx="120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左心室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1196975" y="1970088"/>
            <a:ext cx="971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主动脉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944563" y="2300288"/>
            <a:ext cx="1223962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上腔静脉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187450" y="2552700"/>
            <a:ext cx="981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右心房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1219200" y="2894013"/>
            <a:ext cx="949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右心室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950913" y="3189288"/>
            <a:ext cx="1217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下腔静脉</a:t>
            </a:r>
          </a:p>
        </p:txBody>
      </p:sp>
      <p:sp>
        <p:nvSpPr>
          <p:cNvPr id="11286" name="Text Box 24"/>
          <p:cNvSpPr txBox="1">
            <a:spLocks noChangeArrowheads="1"/>
          </p:cNvSpPr>
          <p:nvPr/>
        </p:nvSpPr>
        <p:spPr bwMode="auto">
          <a:xfrm>
            <a:off x="4121150" y="253206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4713288" y="6083300"/>
            <a:ext cx="2492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身体下部的毛细血管</a:t>
            </a:r>
          </a:p>
        </p:txBody>
      </p:sp>
      <p:sp>
        <p:nvSpPr>
          <p:cNvPr id="11288" name="Text Box 26"/>
          <p:cNvSpPr txBox="1">
            <a:spLocks noChangeArrowheads="1"/>
          </p:cNvSpPr>
          <p:nvPr/>
        </p:nvSpPr>
        <p:spPr bwMode="auto">
          <a:xfrm>
            <a:off x="7218363" y="354012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89" name="Text Box 27"/>
          <p:cNvSpPr txBox="1">
            <a:spLocks noChangeArrowheads="1"/>
          </p:cNvSpPr>
          <p:nvPr/>
        </p:nvSpPr>
        <p:spPr bwMode="auto">
          <a:xfrm>
            <a:off x="7289800" y="357822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0" name="Text Box 28"/>
          <p:cNvSpPr txBox="1">
            <a:spLocks noChangeArrowheads="1"/>
          </p:cNvSpPr>
          <p:nvPr/>
        </p:nvSpPr>
        <p:spPr bwMode="auto">
          <a:xfrm>
            <a:off x="7218363" y="354012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1" name="Text Box 29"/>
          <p:cNvSpPr txBox="1">
            <a:spLocks noChangeArrowheads="1"/>
          </p:cNvSpPr>
          <p:nvPr/>
        </p:nvSpPr>
        <p:spPr bwMode="auto">
          <a:xfrm>
            <a:off x="3546475" y="375602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2" name="Text Box 30"/>
          <p:cNvSpPr txBox="1">
            <a:spLocks noChangeArrowheads="1"/>
          </p:cNvSpPr>
          <p:nvPr/>
        </p:nvSpPr>
        <p:spPr bwMode="auto">
          <a:xfrm>
            <a:off x="3565525" y="367823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3" name="Text Box 31"/>
          <p:cNvSpPr txBox="1">
            <a:spLocks noChangeArrowheads="1"/>
          </p:cNvSpPr>
          <p:nvPr/>
        </p:nvSpPr>
        <p:spPr bwMode="auto">
          <a:xfrm>
            <a:off x="3509963" y="388461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4" name="Text Box 32"/>
          <p:cNvSpPr txBox="1">
            <a:spLocks noChangeArrowheads="1"/>
          </p:cNvSpPr>
          <p:nvPr/>
        </p:nvSpPr>
        <p:spPr bwMode="auto">
          <a:xfrm>
            <a:off x="3473450" y="368458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5" name="Text Box 33"/>
          <p:cNvSpPr txBox="1">
            <a:spLocks noChangeArrowheads="1"/>
          </p:cNvSpPr>
          <p:nvPr/>
        </p:nvSpPr>
        <p:spPr bwMode="auto">
          <a:xfrm>
            <a:off x="3546475" y="368458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6" name="Text Box 34"/>
          <p:cNvSpPr txBox="1">
            <a:spLocks noChangeArrowheads="1"/>
          </p:cNvSpPr>
          <p:nvPr/>
        </p:nvSpPr>
        <p:spPr bwMode="auto">
          <a:xfrm>
            <a:off x="3186113" y="411638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7" name="Text Box 35"/>
          <p:cNvSpPr txBox="1">
            <a:spLocks noChangeArrowheads="1"/>
          </p:cNvSpPr>
          <p:nvPr/>
        </p:nvSpPr>
        <p:spPr bwMode="auto">
          <a:xfrm>
            <a:off x="3402013" y="145097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98" name="Text Box 36"/>
          <p:cNvSpPr txBox="1">
            <a:spLocks noChangeArrowheads="1"/>
          </p:cNvSpPr>
          <p:nvPr/>
        </p:nvSpPr>
        <p:spPr bwMode="auto">
          <a:xfrm>
            <a:off x="3565525" y="137477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 rot="-10248992">
            <a:off x="2054225" y="4365625"/>
            <a:ext cx="215900" cy="863600"/>
            <a:chOff x="0" y="0"/>
            <a:chExt cx="136" cy="544"/>
          </a:xfrm>
        </p:grpSpPr>
        <p:sp>
          <p:nvSpPr>
            <p:cNvPr id="11300" name="Arc 38"/>
            <p:cNvSpPr>
              <a:spLocks noChangeArrowheads="1"/>
            </p:cNvSpPr>
            <p:nvPr/>
          </p:nvSpPr>
          <p:spPr bwMode="auto">
            <a:xfrm>
              <a:off x="0" y="0"/>
              <a:ext cx="91" cy="544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-1" y="0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Line 39"/>
            <p:cNvSpPr>
              <a:spLocks noChangeShapeType="1"/>
            </p:cNvSpPr>
            <p:nvPr/>
          </p:nvSpPr>
          <p:spPr bwMode="auto">
            <a:xfrm flipV="1">
              <a:off x="91" y="408"/>
              <a:ext cx="45" cy="136"/>
            </a:xfrm>
            <a:prstGeom prst="line">
              <a:avLst/>
            </a:prstGeom>
            <a:noFill/>
            <a:ln w="9525">
              <a:solidFill>
                <a:srgbClr val="00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Line 40"/>
            <p:cNvSpPr>
              <a:spLocks noChangeShapeType="1"/>
            </p:cNvSpPr>
            <p:nvPr/>
          </p:nvSpPr>
          <p:spPr bwMode="auto">
            <a:xfrm flipH="1" flipV="1">
              <a:off x="46" y="408"/>
              <a:ext cx="45" cy="136"/>
            </a:xfrm>
            <a:prstGeom prst="line">
              <a:avLst/>
            </a:prstGeom>
            <a:noFill/>
            <a:ln w="9525">
              <a:solidFill>
                <a:srgbClr val="00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61" name="Line 41"/>
          <p:cNvSpPr>
            <a:spLocks noChangeShapeType="1"/>
          </p:cNvSpPr>
          <p:nvPr/>
        </p:nvSpPr>
        <p:spPr bwMode="auto">
          <a:xfrm>
            <a:off x="4340225" y="2619375"/>
            <a:ext cx="15652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2" name="Line 42"/>
          <p:cNvSpPr>
            <a:spLocks noChangeShapeType="1"/>
          </p:cNvSpPr>
          <p:nvPr/>
        </p:nvSpPr>
        <p:spPr bwMode="auto">
          <a:xfrm>
            <a:off x="4398963" y="2882900"/>
            <a:ext cx="1492250" cy="4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3" name="Line 43"/>
          <p:cNvSpPr>
            <a:spLocks noChangeShapeType="1"/>
          </p:cNvSpPr>
          <p:nvPr/>
        </p:nvSpPr>
        <p:spPr bwMode="auto">
          <a:xfrm>
            <a:off x="2193925" y="2235200"/>
            <a:ext cx="14255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4" name="Line 44"/>
          <p:cNvSpPr>
            <a:spLocks noChangeShapeType="1"/>
          </p:cNvSpPr>
          <p:nvPr/>
        </p:nvSpPr>
        <p:spPr bwMode="auto">
          <a:xfrm flipV="1">
            <a:off x="4524375" y="1568450"/>
            <a:ext cx="1411288" cy="6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5" name="Line 45"/>
          <p:cNvSpPr>
            <a:spLocks noChangeShapeType="1"/>
          </p:cNvSpPr>
          <p:nvPr/>
        </p:nvSpPr>
        <p:spPr bwMode="auto">
          <a:xfrm>
            <a:off x="3889375" y="2346325"/>
            <a:ext cx="2030413" cy="95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 flipV="1">
            <a:off x="4484688" y="2187575"/>
            <a:ext cx="1439862" cy="15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2193925" y="2451100"/>
            <a:ext cx="8588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8" name="Line 48"/>
          <p:cNvSpPr>
            <a:spLocks noChangeShapeType="1"/>
          </p:cNvSpPr>
          <p:nvPr/>
        </p:nvSpPr>
        <p:spPr bwMode="auto">
          <a:xfrm>
            <a:off x="2193925" y="2744788"/>
            <a:ext cx="12604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9" name="Line 49"/>
          <p:cNvSpPr>
            <a:spLocks noChangeShapeType="1"/>
          </p:cNvSpPr>
          <p:nvPr/>
        </p:nvSpPr>
        <p:spPr bwMode="auto">
          <a:xfrm>
            <a:off x="2193925" y="3073400"/>
            <a:ext cx="164941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70" name="Line 50"/>
          <p:cNvSpPr>
            <a:spLocks noChangeShapeType="1"/>
          </p:cNvSpPr>
          <p:nvPr/>
        </p:nvSpPr>
        <p:spPr bwMode="auto">
          <a:xfrm>
            <a:off x="2193925" y="3289300"/>
            <a:ext cx="7318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3151188" y="3816350"/>
            <a:ext cx="2921000" cy="1274763"/>
            <a:chOff x="0" y="14"/>
            <a:chExt cx="1840" cy="803"/>
          </a:xfrm>
        </p:grpSpPr>
        <p:sp>
          <p:nvSpPr>
            <p:cNvPr id="11314" name="Text Box 52"/>
            <p:cNvSpPr txBox="1">
              <a:spLocks noChangeArrowheads="1"/>
            </p:cNvSpPr>
            <p:nvPr/>
          </p:nvSpPr>
          <p:spPr bwMode="auto">
            <a:xfrm>
              <a:off x="1711" y="94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1315" name="Line 53"/>
            <p:cNvSpPr>
              <a:spLocks noChangeShapeType="1"/>
            </p:cNvSpPr>
            <p:nvPr/>
          </p:nvSpPr>
          <p:spPr bwMode="auto">
            <a:xfrm>
              <a:off x="1769" y="27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6" name="Text Box 54"/>
            <p:cNvSpPr txBox="1">
              <a:spLocks noChangeArrowheads="1"/>
            </p:cNvSpPr>
            <p:nvPr/>
          </p:nvSpPr>
          <p:spPr bwMode="auto">
            <a:xfrm>
              <a:off x="1724" y="91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1317" name="Text Box 55"/>
            <p:cNvSpPr txBox="1">
              <a:spLocks noChangeArrowheads="1"/>
            </p:cNvSpPr>
            <p:nvPr/>
          </p:nvSpPr>
          <p:spPr bwMode="auto">
            <a:xfrm>
              <a:off x="1711" y="94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1318" name="Line 56"/>
            <p:cNvSpPr>
              <a:spLocks noChangeShapeType="1"/>
            </p:cNvSpPr>
            <p:nvPr/>
          </p:nvSpPr>
          <p:spPr bwMode="auto">
            <a:xfrm>
              <a:off x="1270" y="136"/>
              <a:ext cx="454" cy="31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9" name="Line 57"/>
            <p:cNvSpPr>
              <a:spLocks noChangeShapeType="1"/>
            </p:cNvSpPr>
            <p:nvPr/>
          </p:nvSpPr>
          <p:spPr bwMode="auto">
            <a:xfrm>
              <a:off x="998" y="91"/>
              <a:ext cx="726" cy="363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0" name="Line 58"/>
            <p:cNvSpPr>
              <a:spLocks noChangeShapeType="1"/>
            </p:cNvSpPr>
            <p:nvPr/>
          </p:nvSpPr>
          <p:spPr bwMode="auto">
            <a:xfrm>
              <a:off x="354" y="14"/>
              <a:ext cx="1370" cy="4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1" name="Line 59"/>
            <p:cNvSpPr>
              <a:spLocks noChangeShapeType="1"/>
            </p:cNvSpPr>
            <p:nvPr/>
          </p:nvSpPr>
          <p:spPr bwMode="auto">
            <a:xfrm>
              <a:off x="0" y="454"/>
              <a:ext cx="1724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2" name="Line 60"/>
            <p:cNvSpPr>
              <a:spLocks noChangeShapeType="1"/>
            </p:cNvSpPr>
            <p:nvPr/>
          </p:nvSpPr>
          <p:spPr bwMode="auto">
            <a:xfrm flipH="1">
              <a:off x="771" y="454"/>
              <a:ext cx="953" cy="363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3600450" y="563563"/>
            <a:ext cx="574675" cy="288925"/>
            <a:chOff x="0" y="0"/>
            <a:chExt cx="363" cy="182"/>
          </a:xfrm>
        </p:grpSpPr>
        <p:sp>
          <p:nvSpPr>
            <p:cNvPr id="11324" name="Line 62"/>
            <p:cNvSpPr>
              <a:spLocks noChangeShapeType="1"/>
            </p:cNvSpPr>
            <p:nvPr/>
          </p:nvSpPr>
          <p:spPr bwMode="auto">
            <a:xfrm flipH="1">
              <a:off x="0" y="0"/>
              <a:ext cx="181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5" name="Line 63"/>
            <p:cNvSpPr>
              <a:spLocks noChangeShapeType="1"/>
            </p:cNvSpPr>
            <p:nvPr/>
          </p:nvSpPr>
          <p:spPr bwMode="auto">
            <a:xfrm>
              <a:off x="181" y="0"/>
              <a:ext cx="182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 rot="10800000">
            <a:off x="4032250" y="6083300"/>
            <a:ext cx="574675" cy="288925"/>
            <a:chOff x="0" y="0"/>
            <a:chExt cx="363" cy="182"/>
          </a:xfrm>
        </p:grpSpPr>
        <p:sp>
          <p:nvSpPr>
            <p:cNvPr id="11327" name="Line 65"/>
            <p:cNvSpPr>
              <a:spLocks noChangeShapeType="1"/>
            </p:cNvSpPr>
            <p:nvPr/>
          </p:nvSpPr>
          <p:spPr bwMode="auto">
            <a:xfrm flipH="1">
              <a:off x="0" y="0"/>
              <a:ext cx="181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Line 66"/>
            <p:cNvSpPr>
              <a:spLocks noChangeShapeType="1"/>
            </p:cNvSpPr>
            <p:nvPr/>
          </p:nvSpPr>
          <p:spPr bwMode="auto">
            <a:xfrm>
              <a:off x="181" y="0"/>
              <a:ext cx="182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329" name="Text Box 67"/>
          <p:cNvSpPr txBox="1">
            <a:spLocks noChangeArrowheads="1"/>
          </p:cNvSpPr>
          <p:nvPr/>
        </p:nvSpPr>
        <p:spPr bwMode="auto">
          <a:xfrm>
            <a:off x="1817688" y="4514850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1838325" y="1196975"/>
            <a:ext cx="433388" cy="1079500"/>
            <a:chOff x="0" y="0"/>
            <a:chExt cx="273" cy="544"/>
          </a:xfrm>
        </p:grpSpPr>
        <p:sp>
          <p:nvSpPr>
            <p:cNvPr id="11331" name="Arc 69"/>
            <p:cNvSpPr>
              <a:spLocks noChangeArrowheads="1"/>
            </p:cNvSpPr>
            <p:nvPr/>
          </p:nvSpPr>
          <p:spPr bwMode="auto">
            <a:xfrm flipH="1">
              <a:off x="46" y="0"/>
              <a:ext cx="227" cy="544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-1" y="0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2" name="Line 70"/>
            <p:cNvSpPr>
              <a:spLocks noChangeShapeType="1"/>
            </p:cNvSpPr>
            <p:nvPr/>
          </p:nvSpPr>
          <p:spPr bwMode="auto">
            <a:xfrm flipV="1">
              <a:off x="46" y="363"/>
              <a:ext cx="90" cy="181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3" name="Line 71"/>
            <p:cNvSpPr>
              <a:spLocks noChangeShapeType="1"/>
            </p:cNvSpPr>
            <p:nvPr/>
          </p:nvSpPr>
          <p:spPr bwMode="auto">
            <a:xfrm flipH="1" flipV="1">
              <a:off x="0" y="363"/>
              <a:ext cx="46" cy="181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文本框 3"/>
          <p:cNvSpPr txBox="1"/>
          <p:nvPr/>
        </p:nvSpPr>
        <p:spPr>
          <a:xfrm>
            <a:off x="7841258" y="2561580"/>
            <a:ext cx="662305" cy="2388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血液循环模式图</a:t>
            </a:r>
          </a:p>
        </p:txBody>
      </p:sp>
      <p:sp>
        <p:nvSpPr>
          <p:cNvPr id="1133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  <p:bldP spid="5142" grpId="0"/>
      <p:bldP spid="5143" grpId="0"/>
      <p:bldP spid="5145" grpId="0"/>
      <p:bldP spid="5161" grpId="0" animBg="1"/>
      <p:bldP spid="5162" grpId="0" animBg="1"/>
      <p:bldP spid="5163" grpId="0" animBg="1"/>
      <p:bldP spid="5164" grpId="0" animBg="1"/>
      <p:bldP spid="5165" grpId="0" animBg="1"/>
      <p:bldP spid="5166" grpId="0" animBg="1"/>
      <p:bldP spid="5167" grpId="0" animBg="1"/>
      <p:bldP spid="5168" grpId="0" animBg="1"/>
      <p:bldP spid="5169" grpId="0" animBg="1"/>
      <p:bldP spid="51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1081088" y="2352675"/>
            <a:ext cx="7427912" cy="30924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体循环和肺循环的起点和终点各是什么部位？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体循环和肺循环通过什么结构取得联系？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在体循环和肺循环中，血液的成分各发生了什么变化？发生变化的部位各在哪里？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写出体循环和肺循环的途径。</a:t>
            </a:r>
          </a:p>
        </p:txBody>
      </p:sp>
      <p:sp>
        <p:nvSpPr>
          <p:cNvPr id="6" name="矩形 5"/>
          <p:cNvSpPr/>
          <p:nvPr/>
        </p:nvSpPr>
        <p:spPr>
          <a:xfrm>
            <a:off x="3878635" y="1155620"/>
            <a:ext cx="1833880" cy="4914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zh-CN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观察与思考</a:t>
            </a:r>
          </a:p>
        </p:txBody>
      </p:sp>
      <p:pic>
        <p:nvPicPr>
          <p:cNvPr id="13315" name="图片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8788" y="812800"/>
            <a:ext cx="11684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体循环图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1052513"/>
            <a:ext cx="4927600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786313" y="2936875"/>
            <a:ext cx="3219450" cy="461963"/>
            <a:chOff x="0" y="8"/>
            <a:chExt cx="2028" cy="291"/>
          </a:xfrm>
        </p:grpSpPr>
        <p:sp>
          <p:nvSpPr>
            <p:cNvPr id="14339" name="Line 4"/>
            <p:cNvSpPr>
              <a:spLocks noChangeShapeType="1"/>
            </p:cNvSpPr>
            <p:nvPr/>
          </p:nvSpPr>
          <p:spPr bwMode="auto">
            <a:xfrm>
              <a:off x="0" y="182"/>
              <a:ext cx="118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Text Box 5"/>
            <p:cNvSpPr txBox="1">
              <a:spLocks noChangeArrowheads="1"/>
            </p:cNvSpPr>
            <p:nvPr/>
          </p:nvSpPr>
          <p:spPr bwMode="auto">
            <a:xfrm>
              <a:off x="1212" y="8"/>
              <a:ext cx="8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黑体" pitchFamily="49" charset="-122"/>
                </a:rPr>
                <a:t>左心室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075238" y="3284538"/>
            <a:ext cx="504825" cy="1944687"/>
            <a:chOff x="0" y="0"/>
            <a:chExt cx="318" cy="1225"/>
          </a:xfrm>
        </p:grpSpPr>
        <p:sp>
          <p:nvSpPr>
            <p:cNvPr id="14342" name="Line 7"/>
            <p:cNvSpPr>
              <a:spLocks noChangeShapeType="1"/>
            </p:cNvSpPr>
            <p:nvPr/>
          </p:nvSpPr>
          <p:spPr bwMode="auto">
            <a:xfrm flipH="1">
              <a:off x="0" y="0"/>
              <a:ext cx="181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Line 8"/>
            <p:cNvSpPr>
              <a:spLocks noChangeShapeType="1"/>
            </p:cNvSpPr>
            <p:nvPr/>
          </p:nvSpPr>
          <p:spPr bwMode="auto">
            <a:xfrm flipH="1">
              <a:off x="136" y="771"/>
              <a:ext cx="182" cy="136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9"/>
            <p:cNvSpPr>
              <a:spLocks noChangeShapeType="1"/>
            </p:cNvSpPr>
            <p:nvPr/>
          </p:nvSpPr>
          <p:spPr bwMode="auto">
            <a:xfrm flipH="1">
              <a:off x="136" y="1089"/>
              <a:ext cx="181" cy="136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563938" y="3500438"/>
            <a:ext cx="717550" cy="1081087"/>
            <a:chOff x="0" y="0"/>
            <a:chExt cx="453" cy="681"/>
          </a:xfrm>
        </p:grpSpPr>
        <p:sp>
          <p:nvSpPr>
            <p:cNvPr id="14346" name="Line 11"/>
            <p:cNvSpPr>
              <a:spLocks noChangeShapeType="1"/>
            </p:cNvSpPr>
            <p:nvPr/>
          </p:nvSpPr>
          <p:spPr bwMode="auto">
            <a:xfrm flipH="1" flipV="1">
              <a:off x="317" y="0"/>
              <a:ext cx="136" cy="18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Line 12"/>
            <p:cNvSpPr>
              <a:spLocks noChangeShapeType="1"/>
            </p:cNvSpPr>
            <p:nvPr/>
          </p:nvSpPr>
          <p:spPr bwMode="auto">
            <a:xfrm flipH="1" flipV="1">
              <a:off x="0" y="545"/>
              <a:ext cx="136" cy="13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3" name="未知"/>
          <p:cNvSpPr>
            <a:spLocks noChangeArrowheads="1"/>
          </p:cNvSpPr>
          <p:nvPr/>
        </p:nvSpPr>
        <p:spPr bwMode="auto">
          <a:xfrm>
            <a:off x="4211638" y="2252663"/>
            <a:ext cx="936625" cy="239712"/>
          </a:xfrm>
          <a:custGeom>
            <a:avLst/>
            <a:gdLst/>
            <a:ahLst/>
            <a:cxnLst>
              <a:cxn ang="0">
                <a:pos x="0" y="151"/>
              </a:cxn>
              <a:cxn ang="0">
                <a:pos x="136" y="15"/>
              </a:cxn>
              <a:cxn ang="0">
                <a:pos x="454" y="60"/>
              </a:cxn>
              <a:cxn ang="0">
                <a:pos x="590" y="151"/>
              </a:cxn>
            </a:cxnLst>
            <a:rect l="0" t="0" r="r" b="b"/>
            <a:pathLst>
              <a:path w="590" h="151">
                <a:moveTo>
                  <a:pt x="0" y="151"/>
                </a:moveTo>
                <a:cubicBezTo>
                  <a:pt x="30" y="90"/>
                  <a:pt x="60" y="30"/>
                  <a:pt x="136" y="15"/>
                </a:cubicBezTo>
                <a:cubicBezTo>
                  <a:pt x="212" y="0"/>
                  <a:pt x="378" y="37"/>
                  <a:pt x="454" y="60"/>
                </a:cubicBezTo>
                <a:cubicBezTo>
                  <a:pt x="530" y="83"/>
                  <a:pt x="560" y="117"/>
                  <a:pt x="590" y="151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5507038" y="1412875"/>
            <a:ext cx="469900" cy="4464050"/>
            <a:chOff x="0" y="0"/>
            <a:chExt cx="295" cy="2812"/>
          </a:xfrm>
        </p:grpSpPr>
        <p:sp>
          <p:nvSpPr>
            <p:cNvPr id="14350" name="未知"/>
            <p:cNvSpPr>
              <a:spLocks noChangeArrowheads="1"/>
            </p:cNvSpPr>
            <p:nvPr/>
          </p:nvSpPr>
          <p:spPr bwMode="auto">
            <a:xfrm>
              <a:off x="0" y="0"/>
              <a:ext cx="295" cy="862"/>
            </a:xfrm>
            <a:custGeom>
              <a:avLst/>
              <a:gdLst/>
              <a:ahLst/>
              <a:cxnLst>
                <a:cxn ang="0">
                  <a:pos x="136" y="862"/>
                </a:cxn>
                <a:cxn ang="0">
                  <a:pos x="272" y="680"/>
                </a:cxn>
                <a:cxn ang="0">
                  <a:pos x="272" y="363"/>
                </a:cxn>
                <a:cxn ang="0">
                  <a:pos x="226" y="181"/>
                </a:cxn>
                <a:cxn ang="0">
                  <a:pos x="0" y="0"/>
                </a:cxn>
              </a:cxnLst>
              <a:rect l="0" t="0" r="r" b="b"/>
              <a:pathLst>
                <a:path w="295" h="862">
                  <a:moveTo>
                    <a:pt x="136" y="862"/>
                  </a:moveTo>
                  <a:cubicBezTo>
                    <a:pt x="192" y="812"/>
                    <a:pt x="249" y="763"/>
                    <a:pt x="272" y="680"/>
                  </a:cubicBezTo>
                  <a:cubicBezTo>
                    <a:pt x="295" y="597"/>
                    <a:pt x="280" y="446"/>
                    <a:pt x="272" y="363"/>
                  </a:cubicBezTo>
                  <a:cubicBezTo>
                    <a:pt x="264" y="280"/>
                    <a:pt x="271" y="241"/>
                    <a:pt x="226" y="181"/>
                  </a:cubicBezTo>
                  <a:cubicBezTo>
                    <a:pt x="181" y="121"/>
                    <a:pt x="90" y="60"/>
                    <a:pt x="0" y="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未知"/>
            <p:cNvSpPr>
              <a:spLocks noChangeArrowheads="1"/>
            </p:cNvSpPr>
            <p:nvPr/>
          </p:nvSpPr>
          <p:spPr bwMode="auto">
            <a:xfrm>
              <a:off x="45" y="998"/>
              <a:ext cx="235" cy="1814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81" y="363"/>
                </a:cxn>
                <a:cxn ang="0">
                  <a:pos x="227" y="816"/>
                </a:cxn>
                <a:cxn ang="0">
                  <a:pos x="227" y="1224"/>
                </a:cxn>
                <a:cxn ang="0">
                  <a:pos x="181" y="1633"/>
                </a:cxn>
                <a:cxn ang="0">
                  <a:pos x="0" y="1814"/>
                </a:cxn>
              </a:cxnLst>
              <a:rect l="0" t="0" r="r" b="b"/>
              <a:pathLst>
                <a:path w="235" h="1814">
                  <a:moveTo>
                    <a:pt x="91" y="0"/>
                  </a:moveTo>
                  <a:cubicBezTo>
                    <a:pt x="124" y="113"/>
                    <a:pt x="158" y="227"/>
                    <a:pt x="181" y="363"/>
                  </a:cubicBezTo>
                  <a:cubicBezTo>
                    <a:pt x="204" y="499"/>
                    <a:pt x="219" y="673"/>
                    <a:pt x="227" y="816"/>
                  </a:cubicBezTo>
                  <a:cubicBezTo>
                    <a:pt x="235" y="959"/>
                    <a:pt x="235" y="1088"/>
                    <a:pt x="227" y="1224"/>
                  </a:cubicBezTo>
                  <a:cubicBezTo>
                    <a:pt x="219" y="1360"/>
                    <a:pt x="219" y="1535"/>
                    <a:pt x="181" y="1633"/>
                  </a:cubicBezTo>
                  <a:cubicBezTo>
                    <a:pt x="143" y="1731"/>
                    <a:pt x="71" y="1772"/>
                    <a:pt x="0" y="1814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1504950" y="2887663"/>
            <a:ext cx="2560638" cy="461962"/>
            <a:chOff x="-71" y="-7"/>
            <a:chExt cx="1613" cy="291"/>
          </a:xfrm>
        </p:grpSpPr>
        <p:sp>
          <p:nvSpPr>
            <p:cNvPr id="14353" name="Line 18"/>
            <p:cNvSpPr>
              <a:spLocks noChangeShapeType="1"/>
            </p:cNvSpPr>
            <p:nvPr/>
          </p:nvSpPr>
          <p:spPr bwMode="auto">
            <a:xfrm flipH="1">
              <a:off x="726" y="152"/>
              <a:ext cx="8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Text Box 19"/>
            <p:cNvSpPr txBox="1">
              <a:spLocks noChangeArrowheads="1"/>
            </p:cNvSpPr>
            <p:nvPr/>
          </p:nvSpPr>
          <p:spPr bwMode="auto">
            <a:xfrm>
              <a:off x="-71" y="-7"/>
              <a:ext cx="7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00"/>
                  </a:solidFill>
                  <a:ea typeface="黑体" pitchFamily="49" charset="-122"/>
                </a:rPr>
                <a:t>右心房</a:t>
              </a: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4859338" y="2225675"/>
            <a:ext cx="3179762" cy="461963"/>
            <a:chOff x="0" y="13"/>
            <a:chExt cx="2003" cy="291"/>
          </a:xfrm>
        </p:grpSpPr>
        <p:sp>
          <p:nvSpPr>
            <p:cNvPr id="14356" name="Line 21"/>
            <p:cNvSpPr>
              <a:spLocks noChangeShapeType="1"/>
            </p:cNvSpPr>
            <p:nvPr/>
          </p:nvSpPr>
          <p:spPr bwMode="auto">
            <a:xfrm>
              <a:off x="0" y="181"/>
              <a:ext cx="11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Text Box 22"/>
            <p:cNvSpPr txBox="1">
              <a:spLocks noChangeArrowheads="1"/>
            </p:cNvSpPr>
            <p:nvPr/>
          </p:nvSpPr>
          <p:spPr bwMode="auto">
            <a:xfrm>
              <a:off x="1141" y="13"/>
              <a:ext cx="8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黑体" pitchFamily="49" charset="-122"/>
                </a:rPr>
                <a:t>主动脉</a:t>
              </a: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271588" y="3716338"/>
            <a:ext cx="2794000" cy="1670050"/>
            <a:chOff x="98" y="0"/>
            <a:chExt cx="1761" cy="1052"/>
          </a:xfrm>
        </p:grpSpPr>
        <p:grpSp>
          <p:nvGrpSpPr>
            <p:cNvPr id="9" name="Group 24"/>
            <p:cNvGrpSpPr>
              <a:grpSpLocks/>
            </p:cNvGrpSpPr>
            <p:nvPr/>
          </p:nvGrpSpPr>
          <p:grpSpPr bwMode="auto">
            <a:xfrm>
              <a:off x="862" y="0"/>
              <a:ext cx="997" cy="862"/>
              <a:chOff x="0" y="0"/>
              <a:chExt cx="997" cy="862"/>
            </a:xfrm>
          </p:grpSpPr>
          <p:sp>
            <p:nvSpPr>
              <p:cNvPr id="14360" name="Line 2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997" cy="86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1" name="Line 26"/>
              <p:cNvSpPr>
                <a:spLocks noChangeShapeType="1"/>
              </p:cNvSpPr>
              <p:nvPr/>
            </p:nvSpPr>
            <p:spPr bwMode="auto">
              <a:xfrm flipH="1">
                <a:off x="0" y="590"/>
                <a:ext cx="725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2" name="Text Box 27"/>
            <p:cNvSpPr txBox="1">
              <a:spLocks noChangeArrowheads="1"/>
            </p:cNvSpPr>
            <p:nvPr/>
          </p:nvSpPr>
          <p:spPr bwMode="auto">
            <a:xfrm>
              <a:off x="98" y="761"/>
              <a:ext cx="104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00"/>
                  </a:solidFill>
                  <a:ea typeface="黑体" pitchFamily="49" charset="-122"/>
                </a:rPr>
                <a:t>各级静脉</a:t>
              </a:r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1258888" y="1890713"/>
            <a:ext cx="2374900" cy="2386012"/>
            <a:chOff x="91" y="0"/>
            <a:chExt cx="1496" cy="1503"/>
          </a:xfrm>
        </p:grpSpPr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907" y="152"/>
              <a:ext cx="680" cy="1180"/>
              <a:chOff x="0" y="0"/>
              <a:chExt cx="680" cy="1180"/>
            </a:xfrm>
          </p:grpSpPr>
          <p:sp>
            <p:nvSpPr>
              <p:cNvPr id="14365" name="Line 30"/>
              <p:cNvSpPr>
                <a:spLocks noChangeShapeType="1"/>
              </p:cNvSpPr>
              <p:nvPr/>
            </p:nvSpPr>
            <p:spPr bwMode="auto">
              <a:xfrm flipH="1">
                <a:off x="0" y="1044"/>
                <a:ext cx="680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6" name="Line 31"/>
              <p:cNvSpPr>
                <a:spLocks noChangeShapeType="1"/>
              </p:cNvSpPr>
              <p:nvPr/>
            </p:nvSpPr>
            <p:spPr bwMode="auto">
              <a:xfrm flipH="1">
                <a:off x="91" y="0"/>
                <a:ext cx="4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91" y="0"/>
              <a:ext cx="952" cy="1503"/>
              <a:chOff x="91" y="0"/>
              <a:chExt cx="952" cy="1503"/>
            </a:xfrm>
          </p:grpSpPr>
          <p:sp>
            <p:nvSpPr>
              <p:cNvPr id="14368" name="Text Box 33"/>
              <p:cNvSpPr txBox="1">
                <a:spLocks noChangeArrowheads="1"/>
              </p:cNvSpPr>
              <p:nvPr/>
            </p:nvSpPr>
            <p:spPr bwMode="auto">
              <a:xfrm>
                <a:off x="91" y="1212"/>
                <a:ext cx="95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solidFill>
                      <a:srgbClr val="000000"/>
                    </a:solidFill>
                    <a:ea typeface="黑体" pitchFamily="49" charset="-122"/>
                  </a:rPr>
                  <a:t>下腔静脉</a:t>
                </a:r>
              </a:p>
            </p:txBody>
          </p:sp>
          <p:sp>
            <p:nvSpPr>
              <p:cNvPr id="14369" name="Text Box 34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907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solidFill>
                      <a:srgbClr val="000000"/>
                    </a:solidFill>
                    <a:ea typeface="黑体" pitchFamily="49" charset="-122"/>
                  </a:rPr>
                  <a:t>上腔静脉</a:t>
                </a:r>
              </a:p>
            </p:txBody>
          </p:sp>
        </p:grpSp>
      </p:grpSp>
      <p:grpSp>
        <p:nvGrpSpPr>
          <p:cNvPr id="13" name="Group 35"/>
          <p:cNvGrpSpPr>
            <a:grpSpLocks/>
          </p:cNvGrpSpPr>
          <p:nvPr/>
        </p:nvGrpSpPr>
        <p:grpSpPr bwMode="auto">
          <a:xfrm>
            <a:off x="5291138" y="2132013"/>
            <a:ext cx="3106737" cy="2952750"/>
            <a:chOff x="0" y="0"/>
            <a:chExt cx="1956" cy="1860"/>
          </a:xfrm>
        </p:grpSpPr>
        <p:sp>
          <p:nvSpPr>
            <p:cNvPr id="14371" name="Text Box 36"/>
            <p:cNvSpPr txBox="1">
              <a:spLocks noChangeArrowheads="1"/>
            </p:cNvSpPr>
            <p:nvPr/>
          </p:nvSpPr>
          <p:spPr bwMode="auto">
            <a:xfrm>
              <a:off x="959" y="1244"/>
              <a:ext cx="99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黑体" pitchFamily="49" charset="-122"/>
                </a:rPr>
                <a:t>各级动脉</a:t>
              </a:r>
            </a:p>
          </p:txBody>
        </p: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0" y="0"/>
              <a:ext cx="952" cy="1860"/>
              <a:chOff x="0" y="0"/>
              <a:chExt cx="952" cy="1860"/>
            </a:xfrm>
          </p:grpSpPr>
          <p:sp>
            <p:nvSpPr>
              <p:cNvPr id="14373" name="Line 38"/>
              <p:cNvSpPr>
                <a:spLocks noChangeShapeType="1"/>
              </p:cNvSpPr>
              <p:nvPr/>
            </p:nvSpPr>
            <p:spPr bwMode="auto">
              <a:xfrm>
                <a:off x="0" y="953"/>
                <a:ext cx="952" cy="45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4" name="Line 39"/>
              <p:cNvSpPr>
                <a:spLocks noChangeShapeType="1"/>
              </p:cNvSpPr>
              <p:nvPr/>
            </p:nvSpPr>
            <p:spPr bwMode="auto">
              <a:xfrm flipV="1">
                <a:off x="0" y="1407"/>
                <a:ext cx="952" cy="1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5" name="Line 40"/>
              <p:cNvSpPr>
                <a:spLocks noChangeShapeType="1"/>
              </p:cNvSpPr>
              <p:nvPr/>
            </p:nvSpPr>
            <p:spPr bwMode="auto">
              <a:xfrm flipV="1">
                <a:off x="45" y="1407"/>
                <a:ext cx="907" cy="45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6" name="Line 41"/>
              <p:cNvSpPr>
                <a:spLocks noChangeShapeType="1"/>
              </p:cNvSpPr>
              <p:nvPr/>
            </p:nvSpPr>
            <p:spPr bwMode="auto">
              <a:xfrm>
                <a:off x="317" y="0"/>
                <a:ext cx="635" cy="140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3922713" y="1412875"/>
            <a:ext cx="4619625" cy="4953000"/>
            <a:chOff x="0" y="0"/>
            <a:chExt cx="2910" cy="3120"/>
          </a:xfrm>
        </p:grpSpPr>
        <p:sp>
          <p:nvSpPr>
            <p:cNvPr id="14378" name="Text Box 43"/>
            <p:cNvSpPr txBox="1">
              <a:spLocks noChangeArrowheads="1"/>
            </p:cNvSpPr>
            <p:nvPr/>
          </p:nvSpPr>
          <p:spPr bwMode="auto">
            <a:xfrm>
              <a:off x="1777" y="2597"/>
              <a:ext cx="1133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黑体" pitchFamily="49" charset="-122"/>
                </a:rPr>
                <a:t>全身各处毛细血管网</a:t>
              </a:r>
            </a:p>
          </p:txBody>
        </p:sp>
        <p:grpSp>
          <p:nvGrpSpPr>
            <p:cNvPr id="16" name="Group 44"/>
            <p:cNvGrpSpPr>
              <a:grpSpLocks/>
            </p:cNvGrpSpPr>
            <p:nvPr/>
          </p:nvGrpSpPr>
          <p:grpSpPr bwMode="auto">
            <a:xfrm>
              <a:off x="0" y="0"/>
              <a:ext cx="1769" cy="2903"/>
              <a:chOff x="0" y="0"/>
              <a:chExt cx="1769" cy="2903"/>
            </a:xfrm>
          </p:grpSpPr>
          <p:sp>
            <p:nvSpPr>
              <p:cNvPr id="14380" name="Line 45"/>
              <p:cNvSpPr>
                <a:spLocks noChangeShapeType="1"/>
              </p:cNvSpPr>
              <p:nvPr/>
            </p:nvSpPr>
            <p:spPr bwMode="auto">
              <a:xfrm>
                <a:off x="635" y="2903"/>
                <a:ext cx="113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" name="Group 46"/>
              <p:cNvGrpSpPr>
                <a:grpSpLocks/>
              </p:cNvGrpSpPr>
              <p:nvPr/>
            </p:nvGrpSpPr>
            <p:grpSpPr bwMode="auto">
              <a:xfrm>
                <a:off x="0" y="0"/>
                <a:ext cx="1769" cy="2903"/>
                <a:chOff x="0" y="0"/>
                <a:chExt cx="1769" cy="2903"/>
              </a:xfrm>
            </p:grpSpPr>
            <p:sp>
              <p:nvSpPr>
                <p:cNvPr id="14382" name="Line 47"/>
                <p:cNvSpPr>
                  <a:spLocks noChangeShapeType="1"/>
                </p:cNvSpPr>
                <p:nvPr/>
              </p:nvSpPr>
              <p:spPr bwMode="auto">
                <a:xfrm>
                  <a:off x="544" y="2404"/>
                  <a:ext cx="1225" cy="49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3" name="Line 48"/>
                <p:cNvSpPr>
                  <a:spLocks noChangeShapeType="1"/>
                </p:cNvSpPr>
                <p:nvPr/>
              </p:nvSpPr>
              <p:spPr bwMode="auto">
                <a:xfrm>
                  <a:off x="680" y="1769"/>
                  <a:ext cx="1089" cy="113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4" name="Line 49"/>
                <p:cNvSpPr>
                  <a:spLocks noChangeShapeType="1"/>
                </p:cNvSpPr>
                <p:nvPr/>
              </p:nvSpPr>
              <p:spPr bwMode="auto">
                <a:xfrm>
                  <a:off x="227" y="1678"/>
                  <a:ext cx="1542" cy="122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5" name="Line 50"/>
                <p:cNvSpPr>
                  <a:spLocks noChangeShapeType="1"/>
                </p:cNvSpPr>
                <p:nvPr/>
              </p:nvSpPr>
              <p:spPr bwMode="auto">
                <a:xfrm>
                  <a:off x="0" y="2086"/>
                  <a:ext cx="1769" cy="81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6" name="Line 51"/>
                <p:cNvSpPr>
                  <a:spLocks noChangeShapeType="1"/>
                </p:cNvSpPr>
                <p:nvPr/>
              </p:nvSpPr>
              <p:spPr bwMode="auto">
                <a:xfrm>
                  <a:off x="453" y="0"/>
                  <a:ext cx="1316" cy="290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" name="Group 52"/>
          <p:cNvGrpSpPr>
            <a:grpSpLocks/>
          </p:cNvGrpSpPr>
          <p:nvPr/>
        </p:nvGrpSpPr>
        <p:grpSpPr bwMode="auto">
          <a:xfrm>
            <a:off x="3201988" y="1916113"/>
            <a:ext cx="673100" cy="3457575"/>
            <a:chOff x="0" y="0"/>
            <a:chExt cx="423" cy="2178"/>
          </a:xfrm>
        </p:grpSpPr>
        <p:sp>
          <p:nvSpPr>
            <p:cNvPr id="14388" name="未知"/>
            <p:cNvSpPr>
              <a:spLocks noChangeArrowheads="1"/>
            </p:cNvSpPr>
            <p:nvPr/>
          </p:nvSpPr>
          <p:spPr bwMode="auto">
            <a:xfrm>
              <a:off x="46" y="0"/>
              <a:ext cx="332" cy="68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318"/>
                </a:cxn>
                <a:cxn ang="0">
                  <a:pos x="105" y="545"/>
                </a:cxn>
                <a:cxn ang="0">
                  <a:pos x="332" y="681"/>
                </a:cxn>
              </a:cxnLst>
              <a:rect l="0" t="0" r="r" b="b"/>
              <a:pathLst>
                <a:path w="332" h="681">
                  <a:moveTo>
                    <a:pt x="15" y="0"/>
                  </a:moveTo>
                  <a:cubicBezTo>
                    <a:pt x="7" y="113"/>
                    <a:pt x="0" y="227"/>
                    <a:pt x="15" y="318"/>
                  </a:cubicBezTo>
                  <a:cubicBezTo>
                    <a:pt x="30" y="409"/>
                    <a:pt x="52" y="484"/>
                    <a:pt x="105" y="545"/>
                  </a:cubicBezTo>
                  <a:cubicBezTo>
                    <a:pt x="158" y="606"/>
                    <a:pt x="245" y="643"/>
                    <a:pt x="332" y="681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未知"/>
            <p:cNvSpPr>
              <a:spLocks noChangeArrowheads="1"/>
            </p:cNvSpPr>
            <p:nvPr/>
          </p:nvSpPr>
          <p:spPr bwMode="auto">
            <a:xfrm>
              <a:off x="0" y="907"/>
              <a:ext cx="423" cy="1271"/>
            </a:xfrm>
            <a:custGeom>
              <a:avLst/>
              <a:gdLst/>
              <a:ahLst/>
              <a:cxnLst>
                <a:cxn ang="0">
                  <a:pos x="15" y="1271"/>
                </a:cxn>
                <a:cxn ang="0">
                  <a:pos x="15" y="1044"/>
                </a:cxn>
                <a:cxn ang="0">
                  <a:pos x="15" y="636"/>
                </a:cxn>
                <a:cxn ang="0">
                  <a:pos x="106" y="318"/>
                </a:cxn>
                <a:cxn ang="0">
                  <a:pos x="242" y="91"/>
                </a:cxn>
                <a:cxn ang="0">
                  <a:pos x="423" y="0"/>
                </a:cxn>
              </a:cxnLst>
              <a:rect l="0" t="0" r="r" b="b"/>
              <a:pathLst>
                <a:path w="423" h="1271">
                  <a:moveTo>
                    <a:pt x="15" y="1271"/>
                  </a:moveTo>
                  <a:cubicBezTo>
                    <a:pt x="15" y="1210"/>
                    <a:pt x="15" y="1150"/>
                    <a:pt x="15" y="1044"/>
                  </a:cubicBezTo>
                  <a:cubicBezTo>
                    <a:pt x="15" y="938"/>
                    <a:pt x="0" y="757"/>
                    <a:pt x="15" y="636"/>
                  </a:cubicBezTo>
                  <a:cubicBezTo>
                    <a:pt x="30" y="515"/>
                    <a:pt x="68" y="409"/>
                    <a:pt x="106" y="318"/>
                  </a:cubicBezTo>
                  <a:cubicBezTo>
                    <a:pt x="144" y="227"/>
                    <a:pt x="189" y="144"/>
                    <a:pt x="242" y="91"/>
                  </a:cubicBezTo>
                  <a:cubicBezTo>
                    <a:pt x="295" y="38"/>
                    <a:pt x="359" y="19"/>
                    <a:pt x="423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55"/>
          <p:cNvGrpSpPr>
            <a:grpSpLocks/>
          </p:cNvGrpSpPr>
          <p:nvPr/>
        </p:nvGrpSpPr>
        <p:grpSpPr bwMode="auto">
          <a:xfrm>
            <a:off x="3760788" y="1314450"/>
            <a:ext cx="1692275" cy="4822825"/>
            <a:chOff x="0" y="0"/>
            <a:chExt cx="1066" cy="3038"/>
          </a:xfrm>
        </p:grpSpPr>
        <p:grpSp>
          <p:nvGrpSpPr>
            <p:cNvPr id="20" name="Group 56"/>
            <p:cNvGrpSpPr>
              <a:grpSpLocks/>
            </p:cNvGrpSpPr>
            <p:nvPr/>
          </p:nvGrpSpPr>
          <p:grpSpPr bwMode="auto">
            <a:xfrm>
              <a:off x="87" y="0"/>
              <a:ext cx="917" cy="287"/>
              <a:chOff x="0" y="0"/>
              <a:chExt cx="917" cy="287"/>
            </a:xfrm>
          </p:grpSpPr>
          <p:sp>
            <p:nvSpPr>
              <p:cNvPr id="14392" name="未知"/>
              <p:cNvSpPr>
                <a:spLocks noChangeArrowheads="1"/>
              </p:cNvSpPr>
              <p:nvPr/>
            </p:nvSpPr>
            <p:spPr bwMode="auto">
              <a:xfrm>
                <a:off x="286" y="194"/>
                <a:ext cx="257" cy="93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201" y="45"/>
                  </a:cxn>
                  <a:cxn ang="0">
                    <a:pos x="238" y="36"/>
                  </a:cxn>
                  <a:cxn ang="0">
                    <a:pos x="201" y="0"/>
                  </a:cxn>
                  <a:cxn ang="0">
                    <a:pos x="155" y="27"/>
                  </a:cxn>
                  <a:cxn ang="0">
                    <a:pos x="119" y="36"/>
                  </a:cxn>
                  <a:cxn ang="0">
                    <a:pos x="91" y="55"/>
                  </a:cxn>
                  <a:cxn ang="0">
                    <a:pos x="82" y="18"/>
                  </a:cxn>
                  <a:cxn ang="0">
                    <a:pos x="137" y="9"/>
                  </a:cxn>
                  <a:cxn ang="0">
                    <a:pos x="183" y="0"/>
                  </a:cxn>
                  <a:cxn ang="0">
                    <a:pos x="174" y="45"/>
                  </a:cxn>
                </a:cxnLst>
                <a:rect l="0" t="0" r="r" b="b"/>
                <a:pathLst>
                  <a:path w="257" h="93">
                    <a:moveTo>
                      <a:pt x="0" y="55"/>
                    </a:moveTo>
                    <a:cubicBezTo>
                      <a:pt x="67" y="52"/>
                      <a:pt x="134" y="50"/>
                      <a:pt x="201" y="45"/>
                    </a:cubicBezTo>
                    <a:cubicBezTo>
                      <a:pt x="214" y="44"/>
                      <a:pt x="230" y="46"/>
                      <a:pt x="238" y="36"/>
                    </a:cubicBezTo>
                    <a:cubicBezTo>
                      <a:pt x="257" y="11"/>
                      <a:pt x="205" y="1"/>
                      <a:pt x="201" y="0"/>
                    </a:cubicBezTo>
                    <a:cubicBezTo>
                      <a:pt x="188" y="90"/>
                      <a:pt x="202" y="71"/>
                      <a:pt x="155" y="27"/>
                    </a:cubicBezTo>
                    <a:cubicBezTo>
                      <a:pt x="143" y="30"/>
                      <a:pt x="128" y="27"/>
                      <a:pt x="119" y="36"/>
                    </a:cubicBezTo>
                    <a:cubicBezTo>
                      <a:pt x="91" y="65"/>
                      <a:pt x="131" y="93"/>
                      <a:pt x="91" y="55"/>
                    </a:cubicBezTo>
                    <a:cubicBezTo>
                      <a:pt x="88" y="43"/>
                      <a:pt x="73" y="27"/>
                      <a:pt x="82" y="18"/>
                    </a:cubicBezTo>
                    <a:cubicBezTo>
                      <a:pt x="95" y="5"/>
                      <a:pt x="119" y="12"/>
                      <a:pt x="137" y="9"/>
                    </a:cubicBezTo>
                    <a:cubicBezTo>
                      <a:pt x="152" y="6"/>
                      <a:pt x="168" y="3"/>
                      <a:pt x="183" y="0"/>
                    </a:cubicBezTo>
                    <a:cubicBezTo>
                      <a:pt x="192" y="14"/>
                      <a:pt x="230" y="76"/>
                      <a:pt x="174" y="45"/>
                    </a:cubicBezTo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Group 58"/>
              <p:cNvGrpSpPr>
                <a:grpSpLocks/>
              </p:cNvGrpSpPr>
              <p:nvPr/>
            </p:nvGrpSpPr>
            <p:grpSpPr bwMode="auto">
              <a:xfrm>
                <a:off x="0" y="0"/>
                <a:ext cx="917" cy="255"/>
                <a:chOff x="0" y="0"/>
                <a:chExt cx="917" cy="255"/>
              </a:xfrm>
            </p:grpSpPr>
            <p:sp>
              <p:nvSpPr>
                <p:cNvPr id="14394" name="未知"/>
                <p:cNvSpPr>
                  <a:spLocks noChangeArrowheads="1"/>
                </p:cNvSpPr>
                <p:nvPr/>
              </p:nvSpPr>
              <p:spPr bwMode="auto">
                <a:xfrm>
                  <a:off x="12" y="35"/>
                  <a:ext cx="164" cy="76"/>
                </a:xfrm>
                <a:custGeom>
                  <a:avLst/>
                  <a:gdLst/>
                  <a:ahLst/>
                  <a:cxnLst>
                    <a:cxn ang="0">
                      <a:pos x="0" y="76"/>
                    </a:cxn>
                    <a:cxn ang="0">
                      <a:pos x="54" y="58"/>
                    </a:cxn>
                    <a:cxn ang="0">
                      <a:pos x="73" y="40"/>
                    </a:cxn>
                    <a:cxn ang="0">
                      <a:pos x="164" y="31"/>
                    </a:cxn>
                    <a:cxn ang="0">
                      <a:pos x="100" y="31"/>
                    </a:cxn>
                  </a:cxnLst>
                  <a:rect l="0" t="0" r="r" b="b"/>
                  <a:pathLst>
                    <a:path w="164" h="76">
                      <a:moveTo>
                        <a:pt x="0" y="76"/>
                      </a:moveTo>
                      <a:cubicBezTo>
                        <a:pt x="18" y="70"/>
                        <a:pt x="40" y="71"/>
                        <a:pt x="54" y="58"/>
                      </a:cubicBezTo>
                      <a:cubicBezTo>
                        <a:pt x="60" y="52"/>
                        <a:pt x="65" y="42"/>
                        <a:pt x="73" y="40"/>
                      </a:cubicBezTo>
                      <a:cubicBezTo>
                        <a:pt x="103" y="33"/>
                        <a:pt x="134" y="34"/>
                        <a:pt x="164" y="31"/>
                      </a:cubicBezTo>
                      <a:cubicBezTo>
                        <a:pt x="135" y="0"/>
                        <a:pt x="134" y="14"/>
                        <a:pt x="100" y="31"/>
                      </a:cubicBezTo>
                    </a:path>
                  </a:pathLst>
                </a:custGeom>
                <a:noFill/>
                <a:ln w="19050">
                  <a:solidFill>
                    <a:srgbClr val="00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5" name="未知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505" cy="243"/>
                </a:xfrm>
                <a:custGeom>
                  <a:avLst/>
                  <a:gdLst/>
                  <a:ahLst/>
                  <a:cxnLst>
                    <a:cxn ang="0">
                      <a:pos x="158" y="26"/>
                    </a:cxn>
                    <a:cxn ang="0">
                      <a:pos x="450" y="17"/>
                    </a:cxn>
                    <a:cxn ang="0">
                      <a:pos x="423" y="35"/>
                    </a:cxn>
                    <a:cxn ang="0">
                      <a:pos x="368" y="54"/>
                    </a:cxn>
                    <a:cxn ang="0">
                      <a:pos x="295" y="54"/>
                    </a:cxn>
                    <a:cxn ang="0">
                      <a:pos x="185" y="63"/>
                    </a:cxn>
                    <a:cxn ang="0">
                      <a:pos x="231" y="99"/>
                    </a:cxn>
                    <a:cxn ang="0">
                      <a:pos x="249" y="154"/>
                    </a:cxn>
                    <a:cxn ang="0">
                      <a:pos x="286" y="145"/>
                    </a:cxn>
                    <a:cxn ang="0">
                      <a:pos x="268" y="90"/>
                    </a:cxn>
                    <a:cxn ang="0">
                      <a:pos x="322" y="72"/>
                    </a:cxn>
                    <a:cxn ang="0">
                      <a:pos x="350" y="63"/>
                    </a:cxn>
                    <a:cxn ang="0">
                      <a:pos x="377" y="54"/>
                    </a:cxn>
                    <a:cxn ang="0">
                      <a:pos x="414" y="63"/>
                    </a:cxn>
                    <a:cxn ang="0">
                      <a:pos x="460" y="81"/>
                    </a:cxn>
                    <a:cxn ang="0">
                      <a:pos x="350" y="72"/>
                    </a:cxn>
                    <a:cxn ang="0">
                      <a:pos x="350" y="127"/>
                    </a:cxn>
                    <a:cxn ang="0">
                      <a:pos x="377" y="118"/>
                    </a:cxn>
                    <a:cxn ang="0">
                      <a:pos x="359" y="99"/>
                    </a:cxn>
                    <a:cxn ang="0">
                      <a:pos x="332" y="109"/>
                    </a:cxn>
                    <a:cxn ang="0">
                      <a:pos x="277" y="118"/>
                    </a:cxn>
                    <a:cxn ang="0">
                      <a:pos x="286" y="154"/>
                    </a:cxn>
                    <a:cxn ang="0">
                      <a:pos x="350" y="118"/>
                    </a:cxn>
                    <a:cxn ang="0">
                      <a:pos x="441" y="127"/>
                    </a:cxn>
                    <a:cxn ang="0">
                      <a:pos x="505" y="154"/>
                    </a:cxn>
                    <a:cxn ang="0">
                      <a:pos x="478" y="163"/>
                    </a:cxn>
                    <a:cxn ang="0">
                      <a:pos x="450" y="145"/>
                    </a:cxn>
                    <a:cxn ang="0">
                      <a:pos x="423" y="163"/>
                    </a:cxn>
                    <a:cxn ang="0">
                      <a:pos x="396" y="173"/>
                    </a:cxn>
                    <a:cxn ang="0">
                      <a:pos x="359" y="163"/>
                    </a:cxn>
                    <a:cxn ang="0">
                      <a:pos x="350" y="191"/>
                    </a:cxn>
                    <a:cxn ang="0">
                      <a:pos x="304" y="182"/>
                    </a:cxn>
                    <a:cxn ang="0">
                      <a:pos x="258" y="145"/>
                    </a:cxn>
                    <a:cxn ang="0">
                      <a:pos x="304" y="209"/>
                    </a:cxn>
                    <a:cxn ang="0">
                      <a:pos x="295" y="237"/>
                    </a:cxn>
                    <a:cxn ang="0">
                      <a:pos x="176" y="209"/>
                    </a:cxn>
                    <a:cxn ang="0">
                      <a:pos x="121" y="191"/>
                    </a:cxn>
                    <a:cxn ang="0">
                      <a:pos x="76" y="154"/>
                    </a:cxn>
                    <a:cxn ang="0">
                      <a:pos x="21" y="136"/>
                    </a:cxn>
                    <a:cxn ang="0">
                      <a:pos x="2" y="109"/>
                    </a:cxn>
                  </a:cxnLst>
                  <a:rect l="0" t="0" r="r" b="b"/>
                  <a:pathLst>
                    <a:path w="505" h="243">
                      <a:moveTo>
                        <a:pt x="158" y="26"/>
                      </a:moveTo>
                      <a:cubicBezTo>
                        <a:pt x="275" y="3"/>
                        <a:pt x="288" y="10"/>
                        <a:pt x="450" y="17"/>
                      </a:cubicBezTo>
                      <a:cubicBezTo>
                        <a:pt x="441" y="23"/>
                        <a:pt x="434" y="34"/>
                        <a:pt x="423" y="35"/>
                      </a:cubicBezTo>
                      <a:cubicBezTo>
                        <a:pt x="361" y="43"/>
                        <a:pt x="386" y="0"/>
                        <a:pt x="368" y="54"/>
                      </a:cubicBezTo>
                      <a:cubicBezTo>
                        <a:pt x="305" y="32"/>
                        <a:pt x="326" y="21"/>
                        <a:pt x="295" y="54"/>
                      </a:cubicBezTo>
                      <a:cubicBezTo>
                        <a:pt x="250" y="43"/>
                        <a:pt x="231" y="54"/>
                        <a:pt x="185" y="63"/>
                      </a:cubicBezTo>
                      <a:cubicBezTo>
                        <a:pt x="164" y="126"/>
                        <a:pt x="178" y="53"/>
                        <a:pt x="231" y="99"/>
                      </a:cubicBezTo>
                      <a:cubicBezTo>
                        <a:pt x="246" y="112"/>
                        <a:pt x="249" y="154"/>
                        <a:pt x="249" y="154"/>
                      </a:cubicBezTo>
                      <a:cubicBezTo>
                        <a:pt x="261" y="151"/>
                        <a:pt x="282" y="157"/>
                        <a:pt x="286" y="145"/>
                      </a:cubicBezTo>
                      <a:cubicBezTo>
                        <a:pt x="291" y="127"/>
                        <a:pt x="268" y="90"/>
                        <a:pt x="268" y="90"/>
                      </a:cubicBezTo>
                      <a:cubicBezTo>
                        <a:pt x="286" y="84"/>
                        <a:pt x="304" y="78"/>
                        <a:pt x="322" y="72"/>
                      </a:cubicBezTo>
                      <a:cubicBezTo>
                        <a:pt x="331" y="69"/>
                        <a:pt x="341" y="66"/>
                        <a:pt x="350" y="63"/>
                      </a:cubicBezTo>
                      <a:cubicBezTo>
                        <a:pt x="359" y="60"/>
                        <a:pt x="377" y="54"/>
                        <a:pt x="377" y="54"/>
                      </a:cubicBezTo>
                      <a:cubicBezTo>
                        <a:pt x="389" y="57"/>
                        <a:pt x="401" y="63"/>
                        <a:pt x="414" y="63"/>
                      </a:cubicBezTo>
                      <a:cubicBezTo>
                        <a:pt x="464" y="63"/>
                        <a:pt x="442" y="34"/>
                        <a:pt x="460" y="81"/>
                      </a:cubicBezTo>
                      <a:cubicBezTo>
                        <a:pt x="421" y="94"/>
                        <a:pt x="389" y="85"/>
                        <a:pt x="350" y="72"/>
                      </a:cubicBezTo>
                      <a:cubicBezTo>
                        <a:pt x="346" y="83"/>
                        <a:pt x="329" y="116"/>
                        <a:pt x="350" y="127"/>
                      </a:cubicBezTo>
                      <a:cubicBezTo>
                        <a:pt x="358" y="131"/>
                        <a:pt x="368" y="121"/>
                        <a:pt x="377" y="118"/>
                      </a:cubicBezTo>
                      <a:cubicBezTo>
                        <a:pt x="371" y="112"/>
                        <a:pt x="368" y="101"/>
                        <a:pt x="359" y="99"/>
                      </a:cubicBezTo>
                      <a:cubicBezTo>
                        <a:pt x="350" y="97"/>
                        <a:pt x="341" y="107"/>
                        <a:pt x="332" y="109"/>
                      </a:cubicBezTo>
                      <a:cubicBezTo>
                        <a:pt x="314" y="113"/>
                        <a:pt x="295" y="115"/>
                        <a:pt x="277" y="118"/>
                      </a:cubicBezTo>
                      <a:cubicBezTo>
                        <a:pt x="280" y="130"/>
                        <a:pt x="275" y="149"/>
                        <a:pt x="286" y="154"/>
                      </a:cubicBezTo>
                      <a:cubicBezTo>
                        <a:pt x="323" y="172"/>
                        <a:pt x="337" y="138"/>
                        <a:pt x="350" y="118"/>
                      </a:cubicBezTo>
                      <a:cubicBezTo>
                        <a:pt x="417" y="140"/>
                        <a:pt x="386" y="141"/>
                        <a:pt x="441" y="127"/>
                      </a:cubicBezTo>
                      <a:cubicBezTo>
                        <a:pt x="477" y="93"/>
                        <a:pt x="483" y="121"/>
                        <a:pt x="505" y="154"/>
                      </a:cubicBezTo>
                      <a:cubicBezTo>
                        <a:pt x="496" y="157"/>
                        <a:pt x="487" y="165"/>
                        <a:pt x="478" y="163"/>
                      </a:cubicBezTo>
                      <a:cubicBezTo>
                        <a:pt x="467" y="161"/>
                        <a:pt x="461" y="145"/>
                        <a:pt x="450" y="145"/>
                      </a:cubicBezTo>
                      <a:cubicBezTo>
                        <a:pt x="439" y="145"/>
                        <a:pt x="433" y="158"/>
                        <a:pt x="423" y="163"/>
                      </a:cubicBezTo>
                      <a:cubicBezTo>
                        <a:pt x="414" y="167"/>
                        <a:pt x="405" y="170"/>
                        <a:pt x="396" y="173"/>
                      </a:cubicBezTo>
                      <a:cubicBezTo>
                        <a:pt x="384" y="170"/>
                        <a:pt x="371" y="158"/>
                        <a:pt x="359" y="163"/>
                      </a:cubicBezTo>
                      <a:cubicBezTo>
                        <a:pt x="350" y="167"/>
                        <a:pt x="359" y="188"/>
                        <a:pt x="350" y="191"/>
                      </a:cubicBezTo>
                      <a:cubicBezTo>
                        <a:pt x="335" y="196"/>
                        <a:pt x="319" y="185"/>
                        <a:pt x="304" y="182"/>
                      </a:cubicBezTo>
                      <a:cubicBezTo>
                        <a:pt x="302" y="180"/>
                        <a:pt x="263" y="135"/>
                        <a:pt x="258" y="145"/>
                      </a:cubicBezTo>
                      <a:cubicBezTo>
                        <a:pt x="230" y="202"/>
                        <a:pt x="276" y="202"/>
                        <a:pt x="304" y="209"/>
                      </a:cubicBezTo>
                      <a:cubicBezTo>
                        <a:pt x="301" y="218"/>
                        <a:pt x="305" y="235"/>
                        <a:pt x="295" y="237"/>
                      </a:cubicBezTo>
                      <a:cubicBezTo>
                        <a:pt x="270" y="243"/>
                        <a:pt x="199" y="217"/>
                        <a:pt x="176" y="209"/>
                      </a:cubicBezTo>
                      <a:cubicBezTo>
                        <a:pt x="158" y="203"/>
                        <a:pt x="121" y="191"/>
                        <a:pt x="121" y="191"/>
                      </a:cubicBezTo>
                      <a:cubicBezTo>
                        <a:pt x="105" y="180"/>
                        <a:pt x="93" y="163"/>
                        <a:pt x="76" y="154"/>
                      </a:cubicBezTo>
                      <a:cubicBezTo>
                        <a:pt x="59" y="145"/>
                        <a:pt x="21" y="136"/>
                        <a:pt x="21" y="136"/>
                      </a:cubicBezTo>
                      <a:cubicBezTo>
                        <a:pt x="0" y="116"/>
                        <a:pt x="2" y="127"/>
                        <a:pt x="2" y="109"/>
                      </a:cubicBezTo>
                    </a:path>
                  </a:pathLst>
                </a:custGeom>
                <a:noFill/>
                <a:ln w="19050">
                  <a:solidFill>
                    <a:srgbClr val="0000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6" name="未知"/>
                <p:cNvSpPr>
                  <a:spLocks noChangeArrowheads="1"/>
                </p:cNvSpPr>
                <p:nvPr/>
              </p:nvSpPr>
              <p:spPr bwMode="auto">
                <a:xfrm>
                  <a:off x="441" y="0"/>
                  <a:ext cx="476" cy="242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19" y="2"/>
                    </a:cxn>
                    <a:cxn ang="0">
                      <a:pos x="46" y="11"/>
                    </a:cxn>
                    <a:cxn ang="0">
                      <a:pos x="192" y="20"/>
                    </a:cxn>
                    <a:cxn ang="0">
                      <a:pos x="403" y="75"/>
                    </a:cxn>
                    <a:cxn ang="0">
                      <a:pos x="430" y="93"/>
                    </a:cxn>
                    <a:cxn ang="0">
                      <a:pos x="457" y="102"/>
                    </a:cxn>
                    <a:cxn ang="0">
                      <a:pos x="393" y="166"/>
                    </a:cxn>
                    <a:cxn ang="0">
                      <a:pos x="183" y="230"/>
                    </a:cxn>
                    <a:cxn ang="0">
                      <a:pos x="83" y="221"/>
                    </a:cxn>
                    <a:cxn ang="0">
                      <a:pos x="211" y="185"/>
                    </a:cxn>
                    <a:cxn ang="0">
                      <a:pos x="284" y="175"/>
                    </a:cxn>
                    <a:cxn ang="0">
                      <a:pos x="339" y="194"/>
                    </a:cxn>
                    <a:cxn ang="0">
                      <a:pos x="348" y="166"/>
                    </a:cxn>
                    <a:cxn ang="0">
                      <a:pos x="302" y="139"/>
                    </a:cxn>
                    <a:cxn ang="0">
                      <a:pos x="293" y="166"/>
                    </a:cxn>
                    <a:cxn ang="0">
                      <a:pos x="265" y="175"/>
                    </a:cxn>
                    <a:cxn ang="0">
                      <a:pos x="247" y="148"/>
                    </a:cxn>
                    <a:cxn ang="0">
                      <a:pos x="174" y="185"/>
                    </a:cxn>
                    <a:cxn ang="0">
                      <a:pos x="110" y="203"/>
                    </a:cxn>
                    <a:cxn ang="0">
                      <a:pos x="64" y="148"/>
                    </a:cxn>
                    <a:cxn ang="0">
                      <a:pos x="92" y="157"/>
                    </a:cxn>
                    <a:cxn ang="0">
                      <a:pos x="119" y="175"/>
                    </a:cxn>
                    <a:cxn ang="0">
                      <a:pos x="128" y="148"/>
                    </a:cxn>
                    <a:cxn ang="0">
                      <a:pos x="137" y="111"/>
                    </a:cxn>
                    <a:cxn ang="0">
                      <a:pos x="156" y="130"/>
                    </a:cxn>
                    <a:cxn ang="0">
                      <a:pos x="165" y="157"/>
                    </a:cxn>
                    <a:cxn ang="0">
                      <a:pos x="183" y="130"/>
                    </a:cxn>
                    <a:cxn ang="0">
                      <a:pos x="238" y="111"/>
                    </a:cxn>
                    <a:cxn ang="0">
                      <a:pos x="284" y="121"/>
                    </a:cxn>
                    <a:cxn ang="0">
                      <a:pos x="320" y="139"/>
                    </a:cxn>
                    <a:cxn ang="0">
                      <a:pos x="357" y="130"/>
                    </a:cxn>
                    <a:cxn ang="0">
                      <a:pos x="384" y="139"/>
                    </a:cxn>
                    <a:cxn ang="0">
                      <a:pos x="393" y="166"/>
                    </a:cxn>
                    <a:cxn ang="0">
                      <a:pos x="403" y="139"/>
                    </a:cxn>
                    <a:cxn ang="0">
                      <a:pos x="457" y="111"/>
                    </a:cxn>
                    <a:cxn ang="0">
                      <a:pos x="430" y="102"/>
                    </a:cxn>
                    <a:cxn ang="0">
                      <a:pos x="403" y="84"/>
                    </a:cxn>
                    <a:cxn ang="0">
                      <a:pos x="393" y="111"/>
                    </a:cxn>
                    <a:cxn ang="0">
                      <a:pos x="311" y="93"/>
                    </a:cxn>
                    <a:cxn ang="0">
                      <a:pos x="302" y="130"/>
                    </a:cxn>
                    <a:cxn ang="0">
                      <a:pos x="275" y="111"/>
                    </a:cxn>
                    <a:cxn ang="0">
                      <a:pos x="265" y="57"/>
                    </a:cxn>
                    <a:cxn ang="0">
                      <a:pos x="201" y="93"/>
                    </a:cxn>
                    <a:cxn ang="0">
                      <a:pos x="101" y="84"/>
                    </a:cxn>
                    <a:cxn ang="0">
                      <a:pos x="73" y="102"/>
                    </a:cxn>
                    <a:cxn ang="0">
                      <a:pos x="128" y="102"/>
                    </a:cxn>
                    <a:cxn ang="0">
                      <a:pos x="28" y="57"/>
                    </a:cxn>
                    <a:cxn ang="0">
                      <a:pos x="137" y="38"/>
                    </a:cxn>
                    <a:cxn ang="0">
                      <a:pos x="165" y="47"/>
                    </a:cxn>
                    <a:cxn ang="0">
                      <a:pos x="201" y="57"/>
                    </a:cxn>
                    <a:cxn ang="0">
                      <a:pos x="192" y="93"/>
                    </a:cxn>
                    <a:cxn ang="0">
                      <a:pos x="165" y="93"/>
                    </a:cxn>
                  </a:cxnLst>
                  <a:rect l="0" t="0" r="r" b="b"/>
                  <a:pathLst>
                    <a:path w="476" h="242">
                      <a:moveTo>
                        <a:pt x="0" y="20"/>
                      </a:moveTo>
                      <a:cubicBezTo>
                        <a:pt x="6" y="14"/>
                        <a:pt x="10" y="4"/>
                        <a:pt x="19" y="2"/>
                      </a:cubicBezTo>
                      <a:cubicBezTo>
                        <a:pt x="28" y="0"/>
                        <a:pt x="37" y="10"/>
                        <a:pt x="46" y="11"/>
                      </a:cubicBezTo>
                      <a:cubicBezTo>
                        <a:pt x="94" y="16"/>
                        <a:pt x="143" y="17"/>
                        <a:pt x="192" y="20"/>
                      </a:cubicBezTo>
                      <a:cubicBezTo>
                        <a:pt x="263" y="43"/>
                        <a:pt x="329" y="65"/>
                        <a:pt x="403" y="75"/>
                      </a:cubicBezTo>
                      <a:cubicBezTo>
                        <a:pt x="412" y="81"/>
                        <a:pt x="420" y="88"/>
                        <a:pt x="430" y="93"/>
                      </a:cubicBezTo>
                      <a:cubicBezTo>
                        <a:pt x="438" y="97"/>
                        <a:pt x="454" y="93"/>
                        <a:pt x="457" y="102"/>
                      </a:cubicBezTo>
                      <a:cubicBezTo>
                        <a:pt x="476" y="170"/>
                        <a:pt x="435" y="159"/>
                        <a:pt x="393" y="166"/>
                      </a:cubicBezTo>
                      <a:cubicBezTo>
                        <a:pt x="347" y="237"/>
                        <a:pt x="260" y="222"/>
                        <a:pt x="183" y="230"/>
                      </a:cubicBezTo>
                      <a:cubicBezTo>
                        <a:pt x="146" y="242"/>
                        <a:pt x="119" y="233"/>
                        <a:pt x="83" y="221"/>
                      </a:cubicBezTo>
                      <a:cubicBezTo>
                        <a:pt x="128" y="206"/>
                        <a:pt x="170" y="211"/>
                        <a:pt x="211" y="185"/>
                      </a:cubicBezTo>
                      <a:cubicBezTo>
                        <a:pt x="250" y="211"/>
                        <a:pt x="252" y="207"/>
                        <a:pt x="284" y="175"/>
                      </a:cubicBezTo>
                      <a:cubicBezTo>
                        <a:pt x="286" y="176"/>
                        <a:pt x="337" y="195"/>
                        <a:pt x="339" y="194"/>
                      </a:cubicBezTo>
                      <a:cubicBezTo>
                        <a:pt x="348" y="190"/>
                        <a:pt x="345" y="175"/>
                        <a:pt x="348" y="166"/>
                      </a:cubicBezTo>
                      <a:cubicBezTo>
                        <a:pt x="341" y="159"/>
                        <a:pt x="317" y="132"/>
                        <a:pt x="302" y="139"/>
                      </a:cubicBezTo>
                      <a:cubicBezTo>
                        <a:pt x="294" y="143"/>
                        <a:pt x="300" y="159"/>
                        <a:pt x="293" y="166"/>
                      </a:cubicBezTo>
                      <a:cubicBezTo>
                        <a:pt x="286" y="173"/>
                        <a:pt x="274" y="172"/>
                        <a:pt x="265" y="175"/>
                      </a:cubicBezTo>
                      <a:cubicBezTo>
                        <a:pt x="259" y="166"/>
                        <a:pt x="257" y="152"/>
                        <a:pt x="247" y="148"/>
                      </a:cubicBezTo>
                      <a:cubicBezTo>
                        <a:pt x="239" y="145"/>
                        <a:pt x="186" y="180"/>
                        <a:pt x="174" y="185"/>
                      </a:cubicBezTo>
                      <a:cubicBezTo>
                        <a:pt x="140" y="149"/>
                        <a:pt x="124" y="160"/>
                        <a:pt x="110" y="203"/>
                      </a:cubicBezTo>
                      <a:cubicBezTo>
                        <a:pt x="65" y="192"/>
                        <a:pt x="48" y="196"/>
                        <a:pt x="64" y="148"/>
                      </a:cubicBezTo>
                      <a:cubicBezTo>
                        <a:pt x="73" y="151"/>
                        <a:pt x="83" y="153"/>
                        <a:pt x="92" y="157"/>
                      </a:cubicBezTo>
                      <a:cubicBezTo>
                        <a:pt x="102" y="162"/>
                        <a:pt x="109" y="178"/>
                        <a:pt x="119" y="175"/>
                      </a:cubicBezTo>
                      <a:cubicBezTo>
                        <a:pt x="128" y="173"/>
                        <a:pt x="125" y="157"/>
                        <a:pt x="128" y="148"/>
                      </a:cubicBezTo>
                      <a:cubicBezTo>
                        <a:pt x="131" y="136"/>
                        <a:pt x="134" y="123"/>
                        <a:pt x="137" y="111"/>
                      </a:cubicBezTo>
                      <a:cubicBezTo>
                        <a:pt x="143" y="117"/>
                        <a:pt x="151" y="122"/>
                        <a:pt x="156" y="130"/>
                      </a:cubicBezTo>
                      <a:cubicBezTo>
                        <a:pt x="161" y="138"/>
                        <a:pt x="156" y="157"/>
                        <a:pt x="165" y="157"/>
                      </a:cubicBezTo>
                      <a:cubicBezTo>
                        <a:pt x="176" y="157"/>
                        <a:pt x="174" y="137"/>
                        <a:pt x="183" y="130"/>
                      </a:cubicBezTo>
                      <a:cubicBezTo>
                        <a:pt x="198" y="118"/>
                        <a:pt x="220" y="118"/>
                        <a:pt x="238" y="111"/>
                      </a:cubicBezTo>
                      <a:cubicBezTo>
                        <a:pt x="253" y="114"/>
                        <a:pt x="271" y="112"/>
                        <a:pt x="284" y="121"/>
                      </a:cubicBezTo>
                      <a:cubicBezTo>
                        <a:pt x="324" y="148"/>
                        <a:pt x="256" y="160"/>
                        <a:pt x="320" y="139"/>
                      </a:cubicBezTo>
                      <a:cubicBezTo>
                        <a:pt x="362" y="179"/>
                        <a:pt x="316" y="147"/>
                        <a:pt x="357" y="130"/>
                      </a:cubicBezTo>
                      <a:cubicBezTo>
                        <a:pt x="366" y="126"/>
                        <a:pt x="375" y="136"/>
                        <a:pt x="384" y="139"/>
                      </a:cubicBezTo>
                      <a:cubicBezTo>
                        <a:pt x="387" y="148"/>
                        <a:pt x="384" y="166"/>
                        <a:pt x="393" y="166"/>
                      </a:cubicBezTo>
                      <a:cubicBezTo>
                        <a:pt x="403" y="166"/>
                        <a:pt x="397" y="146"/>
                        <a:pt x="403" y="139"/>
                      </a:cubicBezTo>
                      <a:cubicBezTo>
                        <a:pt x="415" y="124"/>
                        <a:pt x="440" y="117"/>
                        <a:pt x="457" y="111"/>
                      </a:cubicBezTo>
                      <a:cubicBezTo>
                        <a:pt x="448" y="108"/>
                        <a:pt x="438" y="106"/>
                        <a:pt x="430" y="102"/>
                      </a:cubicBezTo>
                      <a:cubicBezTo>
                        <a:pt x="420" y="97"/>
                        <a:pt x="414" y="81"/>
                        <a:pt x="403" y="84"/>
                      </a:cubicBezTo>
                      <a:cubicBezTo>
                        <a:pt x="394" y="86"/>
                        <a:pt x="396" y="102"/>
                        <a:pt x="393" y="111"/>
                      </a:cubicBezTo>
                      <a:cubicBezTo>
                        <a:pt x="352" y="97"/>
                        <a:pt x="354" y="79"/>
                        <a:pt x="311" y="93"/>
                      </a:cubicBezTo>
                      <a:cubicBezTo>
                        <a:pt x="308" y="105"/>
                        <a:pt x="313" y="124"/>
                        <a:pt x="302" y="130"/>
                      </a:cubicBezTo>
                      <a:cubicBezTo>
                        <a:pt x="292" y="135"/>
                        <a:pt x="280" y="121"/>
                        <a:pt x="275" y="111"/>
                      </a:cubicBezTo>
                      <a:cubicBezTo>
                        <a:pt x="267" y="95"/>
                        <a:pt x="268" y="75"/>
                        <a:pt x="265" y="57"/>
                      </a:cubicBezTo>
                      <a:cubicBezTo>
                        <a:pt x="141" y="82"/>
                        <a:pt x="325" y="69"/>
                        <a:pt x="201" y="93"/>
                      </a:cubicBezTo>
                      <a:cubicBezTo>
                        <a:pt x="292" y="122"/>
                        <a:pt x="134" y="95"/>
                        <a:pt x="101" y="84"/>
                      </a:cubicBezTo>
                      <a:cubicBezTo>
                        <a:pt x="92" y="90"/>
                        <a:pt x="73" y="91"/>
                        <a:pt x="73" y="102"/>
                      </a:cubicBezTo>
                      <a:cubicBezTo>
                        <a:pt x="73" y="126"/>
                        <a:pt x="128" y="102"/>
                        <a:pt x="128" y="102"/>
                      </a:cubicBezTo>
                      <a:cubicBezTo>
                        <a:pt x="94" y="68"/>
                        <a:pt x="76" y="67"/>
                        <a:pt x="28" y="57"/>
                      </a:cubicBezTo>
                      <a:cubicBezTo>
                        <a:pt x="88" y="35"/>
                        <a:pt x="63" y="26"/>
                        <a:pt x="137" y="38"/>
                      </a:cubicBezTo>
                      <a:cubicBezTo>
                        <a:pt x="158" y="98"/>
                        <a:pt x="133" y="52"/>
                        <a:pt x="165" y="47"/>
                      </a:cubicBezTo>
                      <a:cubicBezTo>
                        <a:pt x="177" y="45"/>
                        <a:pt x="189" y="54"/>
                        <a:pt x="201" y="57"/>
                      </a:cubicBezTo>
                      <a:cubicBezTo>
                        <a:pt x="198" y="69"/>
                        <a:pt x="200" y="83"/>
                        <a:pt x="192" y="93"/>
                      </a:cubicBezTo>
                      <a:cubicBezTo>
                        <a:pt x="162" y="130"/>
                        <a:pt x="165" y="103"/>
                        <a:pt x="165" y="93"/>
                      </a:cubicBezTo>
                    </a:path>
                  </a:pathLst>
                </a:cu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Group 62"/>
            <p:cNvGrpSpPr>
              <a:grpSpLocks/>
            </p:cNvGrpSpPr>
            <p:nvPr/>
          </p:nvGrpSpPr>
          <p:grpSpPr bwMode="auto">
            <a:xfrm>
              <a:off x="163" y="2779"/>
              <a:ext cx="850" cy="259"/>
              <a:chOff x="0" y="0"/>
              <a:chExt cx="850" cy="259"/>
            </a:xfrm>
          </p:grpSpPr>
          <p:sp>
            <p:nvSpPr>
              <p:cNvPr id="14398" name="未知"/>
              <p:cNvSpPr>
                <a:spLocks noChangeArrowheads="1"/>
              </p:cNvSpPr>
              <p:nvPr/>
            </p:nvSpPr>
            <p:spPr bwMode="auto">
              <a:xfrm>
                <a:off x="0" y="20"/>
                <a:ext cx="522" cy="239"/>
              </a:xfrm>
              <a:custGeom>
                <a:avLst/>
                <a:gdLst/>
                <a:ahLst/>
                <a:cxnLst>
                  <a:cxn ang="0">
                    <a:pos x="64" y="128"/>
                  </a:cxn>
                  <a:cxn ang="0">
                    <a:pos x="137" y="92"/>
                  </a:cxn>
                  <a:cxn ang="0">
                    <a:pos x="118" y="101"/>
                  </a:cxn>
                  <a:cxn ang="0">
                    <a:pos x="210" y="101"/>
                  </a:cxn>
                  <a:cxn ang="0">
                    <a:pos x="192" y="64"/>
                  </a:cxn>
                  <a:cxn ang="0">
                    <a:pos x="109" y="64"/>
                  </a:cxn>
                  <a:cxn ang="0">
                    <a:pos x="128" y="101"/>
                  </a:cxn>
                  <a:cxn ang="0">
                    <a:pos x="228" y="74"/>
                  </a:cxn>
                  <a:cxn ang="0">
                    <a:pos x="502" y="28"/>
                  </a:cxn>
                  <a:cxn ang="0">
                    <a:pos x="466" y="83"/>
                  </a:cxn>
                  <a:cxn ang="0">
                    <a:pos x="512" y="183"/>
                  </a:cxn>
                  <a:cxn ang="0">
                    <a:pos x="82" y="202"/>
                  </a:cxn>
                  <a:cxn ang="0">
                    <a:pos x="0" y="174"/>
                  </a:cxn>
                  <a:cxn ang="0">
                    <a:pos x="128" y="183"/>
                  </a:cxn>
                  <a:cxn ang="0">
                    <a:pos x="210" y="174"/>
                  </a:cxn>
                  <a:cxn ang="0">
                    <a:pos x="182" y="183"/>
                  </a:cxn>
                  <a:cxn ang="0">
                    <a:pos x="237" y="147"/>
                  </a:cxn>
                  <a:cxn ang="0">
                    <a:pos x="192" y="119"/>
                  </a:cxn>
                  <a:cxn ang="0">
                    <a:pos x="237" y="138"/>
                  </a:cxn>
                  <a:cxn ang="0">
                    <a:pos x="246" y="110"/>
                  </a:cxn>
                  <a:cxn ang="0">
                    <a:pos x="347" y="55"/>
                  </a:cxn>
                  <a:cxn ang="0">
                    <a:pos x="466" y="46"/>
                  </a:cxn>
                  <a:cxn ang="0">
                    <a:pos x="448" y="165"/>
                  </a:cxn>
                  <a:cxn ang="0">
                    <a:pos x="475" y="128"/>
                  </a:cxn>
                  <a:cxn ang="0">
                    <a:pos x="438" y="165"/>
                  </a:cxn>
                  <a:cxn ang="0">
                    <a:pos x="420" y="238"/>
                  </a:cxn>
                  <a:cxn ang="0">
                    <a:pos x="493" y="202"/>
                  </a:cxn>
                  <a:cxn ang="0">
                    <a:pos x="365" y="183"/>
                  </a:cxn>
                  <a:cxn ang="0">
                    <a:pos x="320" y="211"/>
                  </a:cxn>
                  <a:cxn ang="0">
                    <a:pos x="329" y="147"/>
                  </a:cxn>
                  <a:cxn ang="0">
                    <a:pos x="274" y="147"/>
                  </a:cxn>
                  <a:cxn ang="0">
                    <a:pos x="265" y="192"/>
                  </a:cxn>
                </a:cxnLst>
                <a:rect l="0" t="0" r="r" b="b"/>
                <a:pathLst>
                  <a:path w="522" h="239">
                    <a:moveTo>
                      <a:pt x="18" y="138"/>
                    </a:moveTo>
                    <a:cubicBezTo>
                      <a:pt x="69" y="155"/>
                      <a:pt x="23" y="149"/>
                      <a:pt x="64" y="128"/>
                    </a:cubicBezTo>
                    <a:cubicBezTo>
                      <a:pt x="81" y="119"/>
                      <a:pt x="118" y="110"/>
                      <a:pt x="118" y="110"/>
                    </a:cubicBezTo>
                    <a:cubicBezTo>
                      <a:pt x="124" y="104"/>
                      <a:pt x="129" y="95"/>
                      <a:pt x="137" y="92"/>
                    </a:cubicBezTo>
                    <a:cubicBezTo>
                      <a:pt x="183" y="73"/>
                      <a:pt x="197" y="99"/>
                      <a:pt x="164" y="64"/>
                    </a:cubicBezTo>
                    <a:cubicBezTo>
                      <a:pt x="157" y="66"/>
                      <a:pt x="103" y="71"/>
                      <a:pt x="118" y="101"/>
                    </a:cubicBezTo>
                    <a:cubicBezTo>
                      <a:pt x="122" y="110"/>
                      <a:pt x="137" y="107"/>
                      <a:pt x="146" y="110"/>
                    </a:cubicBezTo>
                    <a:cubicBezTo>
                      <a:pt x="167" y="107"/>
                      <a:pt x="191" y="111"/>
                      <a:pt x="210" y="101"/>
                    </a:cubicBezTo>
                    <a:cubicBezTo>
                      <a:pt x="219" y="97"/>
                      <a:pt x="223" y="83"/>
                      <a:pt x="219" y="74"/>
                    </a:cubicBezTo>
                    <a:cubicBezTo>
                      <a:pt x="215" y="65"/>
                      <a:pt x="201" y="67"/>
                      <a:pt x="192" y="64"/>
                    </a:cubicBezTo>
                    <a:cubicBezTo>
                      <a:pt x="192" y="64"/>
                      <a:pt x="173" y="58"/>
                      <a:pt x="164" y="55"/>
                    </a:cubicBezTo>
                    <a:cubicBezTo>
                      <a:pt x="146" y="58"/>
                      <a:pt x="125" y="55"/>
                      <a:pt x="109" y="64"/>
                    </a:cubicBezTo>
                    <a:cubicBezTo>
                      <a:pt x="101" y="69"/>
                      <a:pt x="96" y="83"/>
                      <a:pt x="100" y="92"/>
                    </a:cubicBezTo>
                    <a:cubicBezTo>
                      <a:pt x="104" y="101"/>
                      <a:pt x="119" y="98"/>
                      <a:pt x="128" y="101"/>
                    </a:cubicBezTo>
                    <a:cubicBezTo>
                      <a:pt x="143" y="98"/>
                      <a:pt x="158" y="96"/>
                      <a:pt x="173" y="92"/>
                    </a:cubicBezTo>
                    <a:cubicBezTo>
                      <a:pt x="192" y="87"/>
                      <a:pt x="228" y="74"/>
                      <a:pt x="228" y="74"/>
                    </a:cubicBezTo>
                    <a:cubicBezTo>
                      <a:pt x="252" y="0"/>
                      <a:pt x="369" y="31"/>
                      <a:pt x="429" y="28"/>
                    </a:cubicBezTo>
                    <a:cubicBezTo>
                      <a:pt x="444" y="23"/>
                      <a:pt x="490" y="3"/>
                      <a:pt x="502" y="28"/>
                    </a:cubicBezTo>
                    <a:cubicBezTo>
                      <a:pt x="508" y="39"/>
                      <a:pt x="484" y="46"/>
                      <a:pt x="475" y="55"/>
                    </a:cubicBezTo>
                    <a:cubicBezTo>
                      <a:pt x="472" y="64"/>
                      <a:pt x="463" y="74"/>
                      <a:pt x="466" y="83"/>
                    </a:cubicBezTo>
                    <a:cubicBezTo>
                      <a:pt x="473" y="104"/>
                      <a:pt x="502" y="138"/>
                      <a:pt x="502" y="138"/>
                    </a:cubicBezTo>
                    <a:cubicBezTo>
                      <a:pt x="459" y="203"/>
                      <a:pt x="495" y="130"/>
                      <a:pt x="512" y="183"/>
                    </a:cubicBezTo>
                    <a:cubicBezTo>
                      <a:pt x="522" y="215"/>
                      <a:pt x="493" y="226"/>
                      <a:pt x="475" y="238"/>
                    </a:cubicBezTo>
                    <a:cubicBezTo>
                      <a:pt x="334" y="232"/>
                      <a:pt x="220" y="211"/>
                      <a:pt x="82" y="202"/>
                    </a:cubicBezTo>
                    <a:cubicBezTo>
                      <a:pt x="64" y="196"/>
                      <a:pt x="45" y="189"/>
                      <a:pt x="27" y="183"/>
                    </a:cubicBezTo>
                    <a:cubicBezTo>
                      <a:pt x="18" y="180"/>
                      <a:pt x="0" y="174"/>
                      <a:pt x="0" y="174"/>
                    </a:cubicBezTo>
                    <a:cubicBezTo>
                      <a:pt x="42" y="160"/>
                      <a:pt x="42" y="179"/>
                      <a:pt x="82" y="192"/>
                    </a:cubicBezTo>
                    <a:cubicBezTo>
                      <a:pt x="97" y="189"/>
                      <a:pt x="113" y="187"/>
                      <a:pt x="128" y="183"/>
                    </a:cubicBezTo>
                    <a:cubicBezTo>
                      <a:pt x="146" y="178"/>
                      <a:pt x="182" y="165"/>
                      <a:pt x="182" y="165"/>
                    </a:cubicBezTo>
                    <a:cubicBezTo>
                      <a:pt x="191" y="168"/>
                      <a:pt x="206" y="165"/>
                      <a:pt x="210" y="174"/>
                    </a:cubicBezTo>
                    <a:cubicBezTo>
                      <a:pt x="225" y="203"/>
                      <a:pt x="184" y="208"/>
                      <a:pt x="173" y="211"/>
                    </a:cubicBezTo>
                    <a:cubicBezTo>
                      <a:pt x="176" y="202"/>
                      <a:pt x="173" y="187"/>
                      <a:pt x="182" y="183"/>
                    </a:cubicBezTo>
                    <a:cubicBezTo>
                      <a:pt x="201" y="173"/>
                      <a:pt x="228" y="186"/>
                      <a:pt x="246" y="174"/>
                    </a:cubicBezTo>
                    <a:cubicBezTo>
                      <a:pt x="254" y="169"/>
                      <a:pt x="244" y="154"/>
                      <a:pt x="237" y="147"/>
                    </a:cubicBezTo>
                    <a:cubicBezTo>
                      <a:pt x="230" y="140"/>
                      <a:pt x="219" y="141"/>
                      <a:pt x="210" y="138"/>
                    </a:cubicBezTo>
                    <a:cubicBezTo>
                      <a:pt x="204" y="132"/>
                      <a:pt x="190" y="127"/>
                      <a:pt x="192" y="119"/>
                    </a:cubicBezTo>
                    <a:cubicBezTo>
                      <a:pt x="200" y="87"/>
                      <a:pt x="232" y="105"/>
                      <a:pt x="246" y="110"/>
                    </a:cubicBezTo>
                    <a:cubicBezTo>
                      <a:pt x="243" y="119"/>
                      <a:pt x="235" y="148"/>
                      <a:pt x="237" y="138"/>
                    </a:cubicBezTo>
                    <a:cubicBezTo>
                      <a:pt x="258" y="44"/>
                      <a:pt x="234" y="67"/>
                      <a:pt x="320" y="55"/>
                    </a:cubicBezTo>
                    <a:cubicBezTo>
                      <a:pt x="304" y="113"/>
                      <a:pt x="298" y="93"/>
                      <a:pt x="246" y="110"/>
                    </a:cubicBezTo>
                    <a:cubicBezTo>
                      <a:pt x="313" y="132"/>
                      <a:pt x="365" y="94"/>
                      <a:pt x="429" y="83"/>
                    </a:cubicBezTo>
                    <a:cubicBezTo>
                      <a:pt x="395" y="47"/>
                      <a:pt x="397" y="43"/>
                      <a:pt x="347" y="55"/>
                    </a:cubicBezTo>
                    <a:cubicBezTo>
                      <a:pt x="350" y="73"/>
                      <a:pt x="339" y="104"/>
                      <a:pt x="356" y="110"/>
                    </a:cubicBezTo>
                    <a:cubicBezTo>
                      <a:pt x="504" y="163"/>
                      <a:pt x="477" y="111"/>
                      <a:pt x="466" y="46"/>
                    </a:cubicBezTo>
                    <a:cubicBezTo>
                      <a:pt x="454" y="49"/>
                      <a:pt x="439" y="47"/>
                      <a:pt x="429" y="55"/>
                    </a:cubicBezTo>
                    <a:cubicBezTo>
                      <a:pt x="402" y="77"/>
                      <a:pt x="425" y="143"/>
                      <a:pt x="448" y="165"/>
                    </a:cubicBezTo>
                    <a:cubicBezTo>
                      <a:pt x="460" y="162"/>
                      <a:pt x="477" y="166"/>
                      <a:pt x="484" y="156"/>
                    </a:cubicBezTo>
                    <a:cubicBezTo>
                      <a:pt x="490" y="148"/>
                      <a:pt x="484" y="132"/>
                      <a:pt x="475" y="128"/>
                    </a:cubicBezTo>
                    <a:cubicBezTo>
                      <a:pt x="466" y="124"/>
                      <a:pt x="457" y="135"/>
                      <a:pt x="448" y="138"/>
                    </a:cubicBezTo>
                    <a:cubicBezTo>
                      <a:pt x="445" y="147"/>
                      <a:pt x="445" y="158"/>
                      <a:pt x="438" y="165"/>
                    </a:cubicBezTo>
                    <a:cubicBezTo>
                      <a:pt x="431" y="172"/>
                      <a:pt x="413" y="165"/>
                      <a:pt x="411" y="174"/>
                    </a:cubicBezTo>
                    <a:cubicBezTo>
                      <a:pt x="406" y="195"/>
                      <a:pt x="417" y="217"/>
                      <a:pt x="420" y="238"/>
                    </a:cubicBezTo>
                    <a:cubicBezTo>
                      <a:pt x="441" y="235"/>
                      <a:pt x="465" y="239"/>
                      <a:pt x="484" y="229"/>
                    </a:cubicBezTo>
                    <a:cubicBezTo>
                      <a:pt x="493" y="225"/>
                      <a:pt x="502" y="205"/>
                      <a:pt x="493" y="202"/>
                    </a:cubicBezTo>
                    <a:cubicBezTo>
                      <a:pt x="473" y="195"/>
                      <a:pt x="450" y="208"/>
                      <a:pt x="429" y="211"/>
                    </a:cubicBezTo>
                    <a:cubicBezTo>
                      <a:pt x="387" y="225"/>
                      <a:pt x="379" y="227"/>
                      <a:pt x="365" y="183"/>
                    </a:cubicBezTo>
                    <a:cubicBezTo>
                      <a:pt x="344" y="186"/>
                      <a:pt x="319" y="181"/>
                      <a:pt x="301" y="192"/>
                    </a:cubicBezTo>
                    <a:cubicBezTo>
                      <a:pt x="293" y="197"/>
                      <a:pt x="311" y="210"/>
                      <a:pt x="320" y="211"/>
                    </a:cubicBezTo>
                    <a:cubicBezTo>
                      <a:pt x="341" y="214"/>
                      <a:pt x="363" y="205"/>
                      <a:pt x="384" y="202"/>
                    </a:cubicBezTo>
                    <a:cubicBezTo>
                      <a:pt x="401" y="149"/>
                      <a:pt x="377" y="157"/>
                      <a:pt x="329" y="147"/>
                    </a:cubicBezTo>
                    <a:cubicBezTo>
                      <a:pt x="326" y="138"/>
                      <a:pt x="329" y="123"/>
                      <a:pt x="320" y="119"/>
                    </a:cubicBezTo>
                    <a:cubicBezTo>
                      <a:pt x="303" y="110"/>
                      <a:pt x="282" y="139"/>
                      <a:pt x="274" y="147"/>
                    </a:cubicBezTo>
                    <a:cubicBezTo>
                      <a:pt x="280" y="156"/>
                      <a:pt x="294" y="163"/>
                      <a:pt x="292" y="174"/>
                    </a:cubicBezTo>
                    <a:cubicBezTo>
                      <a:pt x="290" y="185"/>
                      <a:pt x="272" y="183"/>
                      <a:pt x="265" y="192"/>
                    </a:cubicBezTo>
                    <a:cubicBezTo>
                      <a:pt x="246" y="216"/>
                      <a:pt x="267" y="230"/>
                      <a:pt x="246" y="211"/>
                    </a:cubicBezTo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9" name="未知"/>
              <p:cNvSpPr>
                <a:spLocks noChangeArrowheads="1"/>
              </p:cNvSpPr>
              <p:nvPr/>
            </p:nvSpPr>
            <p:spPr bwMode="auto">
              <a:xfrm>
                <a:off x="471" y="0"/>
                <a:ext cx="379" cy="254"/>
              </a:xfrm>
              <a:custGeom>
                <a:avLst/>
                <a:gdLst/>
                <a:ahLst/>
                <a:cxnLst>
                  <a:cxn ang="0">
                    <a:pos x="379" y="57"/>
                  </a:cxn>
                  <a:cxn ang="0">
                    <a:pos x="50" y="39"/>
                  </a:cxn>
                  <a:cxn ang="0">
                    <a:pos x="22" y="48"/>
                  </a:cxn>
                  <a:cxn ang="0">
                    <a:pos x="41" y="75"/>
                  </a:cxn>
                  <a:cxn ang="0">
                    <a:pos x="123" y="66"/>
                  </a:cxn>
                  <a:cxn ang="0">
                    <a:pos x="150" y="66"/>
                  </a:cxn>
                  <a:cxn ang="0">
                    <a:pos x="223" y="48"/>
                  </a:cxn>
                  <a:cxn ang="0">
                    <a:pos x="278" y="94"/>
                  </a:cxn>
                  <a:cxn ang="0">
                    <a:pos x="342" y="84"/>
                  </a:cxn>
                  <a:cxn ang="0">
                    <a:pos x="315" y="94"/>
                  </a:cxn>
                  <a:cxn ang="0">
                    <a:pos x="269" y="103"/>
                  </a:cxn>
                  <a:cxn ang="0">
                    <a:pos x="178" y="94"/>
                  </a:cxn>
                  <a:cxn ang="0">
                    <a:pos x="150" y="84"/>
                  </a:cxn>
                  <a:cxn ang="0">
                    <a:pos x="132" y="103"/>
                  </a:cxn>
                  <a:cxn ang="0">
                    <a:pos x="59" y="112"/>
                  </a:cxn>
                  <a:cxn ang="0">
                    <a:pos x="4" y="112"/>
                  </a:cxn>
                  <a:cxn ang="0">
                    <a:pos x="13" y="84"/>
                  </a:cxn>
                  <a:cxn ang="0">
                    <a:pos x="77" y="94"/>
                  </a:cxn>
                  <a:cxn ang="0">
                    <a:pos x="22" y="158"/>
                  </a:cxn>
                  <a:cxn ang="0">
                    <a:pos x="150" y="139"/>
                  </a:cxn>
                  <a:cxn ang="0">
                    <a:pos x="169" y="158"/>
                  </a:cxn>
                  <a:cxn ang="0">
                    <a:pos x="196" y="176"/>
                  </a:cxn>
                  <a:cxn ang="0">
                    <a:pos x="260" y="167"/>
                  </a:cxn>
                  <a:cxn ang="0">
                    <a:pos x="242" y="148"/>
                  </a:cxn>
                  <a:cxn ang="0">
                    <a:pos x="205" y="158"/>
                  </a:cxn>
                  <a:cxn ang="0">
                    <a:pos x="214" y="185"/>
                  </a:cxn>
                  <a:cxn ang="0">
                    <a:pos x="361" y="158"/>
                  </a:cxn>
                  <a:cxn ang="0">
                    <a:pos x="351" y="112"/>
                  </a:cxn>
                  <a:cxn ang="0">
                    <a:pos x="324" y="130"/>
                  </a:cxn>
                  <a:cxn ang="0">
                    <a:pos x="242" y="158"/>
                  </a:cxn>
                  <a:cxn ang="0">
                    <a:pos x="196" y="222"/>
                  </a:cxn>
                  <a:cxn ang="0">
                    <a:pos x="159" y="212"/>
                  </a:cxn>
                  <a:cxn ang="0">
                    <a:pos x="114" y="194"/>
                  </a:cxn>
                  <a:cxn ang="0">
                    <a:pos x="59" y="240"/>
                  </a:cxn>
                  <a:cxn ang="0">
                    <a:pos x="41" y="212"/>
                  </a:cxn>
                  <a:cxn ang="0">
                    <a:pos x="123" y="203"/>
                  </a:cxn>
                  <a:cxn ang="0">
                    <a:pos x="141" y="222"/>
                  </a:cxn>
                  <a:cxn ang="0">
                    <a:pos x="86" y="240"/>
                  </a:cxn>
                </a:cxnLst>
                <a:rect l="0" t="0" r="r" b="b"/>
                <a:pathLst>
                  <a:path w="379" h="254">
                    <a:moveTo>
                      <a:pt x="379" y="57"/>
                    </a:moveTo>
                    <a:cubicBezTo>
                      <a:pt x="205" y="47"/>
                      <a:pt x="221" y="28"/>
                      <a:pt x="50" y="39"/>
                    </a:cubicBezTo>
                    <a:cubicBezTo>
                      <a:pt x="41" y="42"/>
                      <a:pt x="24" y="38"/>
                      <a:pt x="22" y="48"/>
                    </a:cubicBezTo>
                    <a:cubicBezTo>
                      <a:pt x="19" y="59"/>
                      <a:pt x="30" y="73"/>
                      <a:pt x="41" y="75"/>
                    </a:cubicBezTo>
                    <a:cubicBezTo>
                      <a:pt x="68" y="80"/>
                      <a:pt x="96" y="69"/>
                      <a:pt x="123" y="66"/>
                    </a:cubicBezTo>
                    <a:cubicBezTo>
                      <a:pt x="167" y="0"/>
                      <a:pt x="119" y="56"/>
                      <a:pt x="150" y="66"/>
                    </a:cubicBezTo>
                    <a:cubicBezTo>
                      <a:pt x="162" y="70"/>
                      <a:pt x="208" y="53"/>
                      <a:pt x="223" y="48"/>
                    </a:cubicBezTo>
                    <a:cubicBezTo>
                      <a:pt x="235" y="92"/>
                      <a:pt x="230" y="110"/>
                      <a:pt x="278" y="94"/>
                    </a:cubicBezTo>
                    <a:cubicBezTo>
                      <a:pt x="295" y="77"/>
                      <a:pt x="311" y="51"/>
                      <a:pt x="342" y="84"/>
                    </a:cubicBezTo>
                    <a:cubicBezTo>
                      <a:pt x="349" y="91"/>
                      <a:pt x="324" y="92"/>
                      <a:pt x="315" y="94"/>
                    </a:cubicBezTo>
                    <a:cubicBezTo>
                      <a:pt x="300" y="98"/>
                      <a:pt x="284" y="100"/>
                      <a:pt x="269" y="103"/>
                    </a:cubicBezTo>
                    <a:cubicBezTo>
                      <a:pt x="239" y="100"/>
                      <a:pt x="208" y="99"/>
                      <a:pt x="178" y="94"/>
                    </a:cubicBezTo>
                    <a:cubicBezTo>
                      <a:pt x="168" y="92"/>
                      <a:pt x="160" y="82"/>
                      <a:pt x="150" y="84"/>
                    </a:cubicBezTo>
                    <a:cubicBezTo>
                      <a:pt x="141" y="86"/>
                      <a:pt x="140" y="100"/>
                      <a:pt x="132" y="103"/>
                    </a:cubicBezTo>
                    <a:cubicBezTo>
                      <a:pt x="109" y="110"/>
                      <a:pt x="83" y="109"/>
                      <a:pt x="59" y="112"/>
                    </a:cubicBezTo>
                    <a:cubicBezTo>
                      <a:pt x="49" y="115"/>
                      <a:pt x="14" y="133"/>
                      <a:pt x="4" y="112"/>
                    </a:cubicBezTo>
                    <a:cubicBezTo>
                      <a:pt x="0" y="103"/>
                      <a:pt x="10" y="93"/>
                      <a:pt x="13" y="84"/>
                    </a:cubicBezTo>
                    <a:cubicBezTo>
                      <a:pt x="34" y="87"/>
                      <a:pt x="65" y="76"/>
                      <a:pt x="77" y="94"/>
                    </a:cubicBezTo>
                    <a:cubicBezTo>
                      <a:pt x="146" y="198"/>
                      <a:pt x="41" y="162"/>
                      <a:pt x="22" y="158"/>
                    </a:cubicBezTo>
                    <a:cubicBezTo>
                      <a:pt x="69" y="141"/>
                      <a:pt x="83" y="133"/>
                      <a:pt x="150" y="139"/>
                    </a:cubicBezTo>
                    <a:cubicBezTo>
                      <a:pt x="159" y="140"/>
                      <a:pt x="162" y="152"/>
                      <a:pt x="169" y="158"/>
                    </a:cubicBezTo>
                    <a:cubicBezTo>
                      <a:pt x="177" y="165"/>
                      <a:pt x="187" y="170"/>
                      <a:pt x="196" y="176"/>
                    </a:cubicBezTo>
                    <a:cubicBezTo>
                      <a:pt x="217" y="173"/>
                      <a:pt x="242" y="178"/>
                      <a:pt x="260" y="167"/>
                    </a:cubicBezTo>
                    <a:cubicBezTo>
                      <a:pt x="267" y="162"/>
                      <a:pt x="251" y="149"/>
                      <a:pt x="242" y="148"/>
                    </a:cubicBezTo>
                    <a:cubicBezTo>
                      <a:pt x="229" y="146"/>
                      <a:pt x="217" y="155"/>
                      <a:pt x="205" y="158"/>
                    </a:cubicBezTo>
                    <a:cubicBezTo>
                      <a:pt x="208" y="167"/>
                      <a:pt x="205" y="183"/>
                      <a:pt x="214" y="185"/>
                    </a:cubicBezTo>
                    <a:cubicBezTo>
                      <a:pt x="259" y="194"/>
                      <a:pt x="317" y="169"/>
                      <a:pt x="361" y="158"/>
                    </a:cubicBezTo>
                    <a:cubicBezTo>
                      <a:pt x="358" y="143"/>
                      <a:pt x="364" y="121"/>
                      <a:pt x="351" y="112"/>
                    </a:cubicBezTo>
                    <a:cubicBezTo>
                      <a:pt x="342" y="105"/>
                      <a:pt x="334" y="126"/>
                      <a:pt x="324" y="130"/>
                    </a:cubicBezTo>
                    <a:cubicBezTo>
                      <a:pt x="298" y="142"/>
                      <a:pt x="269" y="148"/>
                      <a:pt x="242" y="158"/>
                    </a:cubicBezTo>
                    <a:cubicBezTo>
                      <a:pt x="220" y="179"/>
                      <a:pt x="217" y="200"/>
                      <a:pt x="196" y="222"/>
                    </a:cubicBezTo>
                    <a:cubicBezTo>
                      <a:pt x="184" y="219"/>
                      <a:pt x="169" y="220"/>
                      <a:pt x="159" y="212"/>
                    </a:cubicBezTo>
                    <a:cubicBezTo>
                      <a:pt x="119" y="180"/>
                      <a:pt x="194" y="174"/>
                      <a:pt x="114" y="194"/>
                    </a:cubicBezTo>
                    <a:cubicBezTo>
                      <a:pt x="98" y="244"/>
                      <a:pt x="116" y="254"/>
                      <a:pt x="59" y="240"/>
                    </a:cubicBezTo>
                    <a:cubicBezTo>
                      <a:pt x="53" y="231"/>
                      <a:pt x="39" y="223"/>
                      <a:pt x="41" y="212"/>
                    </a:cubicBezTo>
                    <a:cubicBezTo>
                      <a:pt x="48" y="178"/>
                      <a:pt x="119" y="202"/>
                      <a:pt x="123" y="203"/>
                    </a:cubicBezTo>
                    <a:cubicBezTo>
                      <a:pt x="129" y="209"/>
                      <a:pt x="143" y="214"/>
                      <a:pt x="141" y="222"/>
                    </a:cubicBezTo>
                    <a:cubicBezTo>
                      <a:pt x="135" y="245"/>
                      <a:pt x="100" y="240"/>
                      <a:pt x="86" y="240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Group 65"/>
            <p:cNvGrpSpPr>
              <a:grpSpLocks/>
            </p:cNvGrpSpPr>
            <p:nvPr/>
          </p:nvGrpSpPr>
          <p:grpSpPr bwMode="auto">
            <a:xfrm>
              <a:off x="326" y="2274"/>
              <a:ext cx="523" cy="316"/>
              <a:chOff x="0" y="0"/>
              <a:chExt cx="523" cy="316"/>
            </a:xfrm>
          </p:grpSpPr>
          <p:sp>
            <p:nvSpPr>
              <p:cNvPr id="14401" name="未知"/>
              <p:cNvSpPr>
                <a:spLocks noChangeArrowheads="1"/>
              </p:cNvSpPr>
              <p:nvPr/>
            </p:nvSpPr>
            <p:spPr bwMode="auto">
              <a:xfrm>
                <a:off x="0" y="151"/>
                <a:ext cx="523" cy="165"/>
              </a:xfrm>
              <a:custGeom>
                <a:avLst/>
                <a:gdLst/>
                <a:ahLst/>
                <a:cxnLst>
                  <a:cxn ang="0">
                    <a:pos x="29" y="64"/>
                  </a:cxn>
                  <a:cxn ang="0">
                    <a:pos x="74" y="164"/>
                  </a:cxn>
                  <a:cxn ang="0">
                    <a:pos x="477" y="155"/>
                  </a:cxn>
                  <a:cxn ang="0">
                    <a:pos x="522" y="82"/>
                  </a:cxn>
                  <a:cxn ang="0">
                    <a:pos x="513" y="36"/>
                  </a:cxn>
                  <a:cxn ang="0">
                    <a:pos x="458" y="0"/>
                  </a:cxn>
                  <a:cxn ang="0">
                    <a:pos x="449" y="64"/>
                  </a:cxn>
                  <a:cxn ang="0">
                    <a:pos x="495" y="54"/>
                  </a:cxn>
                  <a:cxn ang="0">
                    <a:pos x="486" y="27"/>
                  </a:cxn>
                  <a:cxn ang="0">
                    <a:pos x="449" y="100"/>
                  </a:cxn>
                  <a:cxn ang="0">
                    <a:pos x="477" y="118"/>
                  </a:cxn>
                  <a:cxn ang="0">
                    <a:pos x="431" y="155"/>
                  </a:cxn>
                  <a:cxn ang="0">
                    <a:pos x="413" y="118"/>
                  </a:cxn>
                  <a:cxn ang="0">
                    <a:pos x="394" y="100"/>
                  </a:cxn>
                  <a:cxn ang="0">
                    <a:pos x="349" y="128"/>
                  </a:cxn>
                  <a:cxn ang="0">
                    <a:pos x="321" y="146"/>
                  </a:cxn>
                  <a:cxn ang="0">
                    <a:pos x="303" y="118"/>
                  </a:cxn>
                  <a:cxn ang="0">
                    <a:pos x="303" y="82"/>
                  </a:cxn>
                  <a:cxn ang="0">
                    <a:pos x="257" y="91"/>
                  </a:cxn>
                  <a:cxn ang="0">
                    <a:pos x="266" y="137"/>
                  </a:cxn>
                  <a:cxn ang="0">
                    <a:pos x="294" y="146"/>
                  </a:cxn>
                  <a:cxn ang="0">
                    <a:pos x="211" y="137"/>
                  </a:cxn>
                  <a:cxn ang="0">
                    <a:pos x="239" y="100"/>
                  </a:cxn>
                  <a:cxn ang="0">
                    <a:pos x="211" y="54"/>
                  </a:cxn>
                  <a:cxn ang="0">
                    <a:pos x="175" y="64"/>
                  </a:cxn>
                  <a:cxn ang="0">
                    <a:pos x="184" y="109"/>
                  </a:cxn>
                  <a:cxn ang="0">
                    <a:pos x="129" y="128"/>
                  </a:cxn>
                  <a:cxn ang="0">
                    <a:pos x="193" y="118"/>
                  </a:cxn>
                  <a:cxn ang="0">
                    <a:pos x="175" y="91"/>
                  </a:cxn>
                  <a:cxn ang="0">
                    <a:pos x="120" y="128"/>
                  </a:cxn>
                  <a:cxn ang="0">
                    <a:pos x="93" y="137"/>
                  </a:cxn>
                  <a:cxn ang="0">
                    <a:pos x="111" y="91"/>
                  </a:cxn>
                  <a:cxn ang="0">
                    <a:pos x="102" y="45"/>
                  </a:cxn>
                  <a:cxn ang="0">
                    <a:pos x="10" y="54"/>
                  </a:cxn>
                  <a:cxn ang="0">
                    <a:pos x="38" y="64"/>
                  </a:cxn>
                  <a:cxn ang="0">
                    <a:pos x="248" y="36"/>
                  </a:cxn>
                  <a:cxn ang="0">
                    <a:pos x="275" y="45"/>
                  </a:cxn>
                  <a:cxn ang="0">
                    <a:pos x="312" y="73"/>
                  </a:cxn>
                  <a:cxn ang="0">
                    <a:pos x="321" y="45"/>
                  </a:cxn>
                  <a:cxn ang="0">
                    <a:pos x="294" y="36"/>
                  </a:cxn>
                  <a:cxn ang="0">
                    <a:pos x="413" y="45"/>
                  </a:cxn>
                  <a:cxn ang="0">
                    <a:pos x="403" y="91"/>
                  </a:cxn>
                  <a:cxn ang="0">
                    <a:pos x="385" y="64"/>
                  </a:cxn>
                  <a:cxn ang="0">
                    <a:pos x="431" y="36"/>
                  </a:cxn>
                  <a:cxn ang="0">
                    <a:pos x="477" y="45"/>
                  </a:cxn>
                  <a:cxn ang="0">
                    <a:pos x="486" y="82"/>
                  </a:cxn>
                  <a:cxn ang="0">
                    <a:pos x="504" y="91"/>
                  </a:cxn>
                </a:cxnLst>
                <a:rect l="0" t="0" r="r" b="b"/>
                <a:pathLst>
                  <a:path w="523" h="165">
                    <a:moveTo>
                      <a:pt x="29" y="64"/>
                    </a:moveTo>
                    <a:cubicBezTo>
                      <a:pt x="40" y="131"/>
                      <a:pt x="41" y="115"/>
                      <a:pt x="74" y="164"/>
                    </a:cubicBezTo>
                    <a:cubicBezTo>
                      <a:pt x="214" y="157"/>
                      <a:pt x="338" y="163"/>
                      <a:pt x="477" y="155"/>
                    </a:cubicBezTo>
                    <a:cubicBezTo>
                      <a:pt x="491" y="114"/>
                      <a:pt x="477" y="97"/>
                      <a:pt x="522" y="82"/>
                    </a:cubicBezTo>
                    <a:cubicBezTo>
                      <a:pt x="519" y="67"/>
                      <a:pt x="523" y="48"/>
                      <a:pt x="513" y="36"/>
                    </a:cubicBezTo>
                    <a:cubicBezTo>
                      <a:pt x="500" y="19"/>
                      <a:pt x="458" y="0"/>
                      <a:pt x="458" y="0"/>
                    </a:cubicBezTo>
                    <a:cubicBezTo>
                      <a:pt x="451" y="11"/>
                      <a:pt x="416" y="48"/>
                      <a:pt x="449" y="64"/>
                    </a:cubicBezTo>
                    <a:cubicBezTo>
                      <a:pt x="463" y="71"/>
                      <a:pt x="480" y="57"/>
                      <a:pt x="495" y="54"/>
                    </a:cubicBezTo>
                    <a:cubicBezTo>
                      <a:pt x="492" y="45"/>
                      <a:pt x="495" y="30"/>
                      <a:pt x="486" y="27"/>
                    </a:cubicBezTo>
                    <a:cubicBezTo>
                      <a:pt x="460" y="19"/>
                      <a:pt x="449" y="100"/>
                      <a:pt x="449" y="100"/>
                    </a:cubicBezTo>
                    <a:cubicBezTo>
                      <a:pt x="458" y="106"/>
                      <a:pt x="474" y="107"/>
                      <a:pt x="477" y="118"/>
                    </a:cubicBezTo>
                    <a:cubicBezTo>
                      <a:pt x="479" y="126"/>
                      <a:pt x="431" y="155"/>
                      <a:pt x="431" y="155"/>
                    </a:cubicBezTo>
                    <a:cubicBezTo>
                      <a:pt x="372" y="136"/>
                      <a:pt x="422" y="162"/>
                      <a:pt x="413" y="118"/>
                    </a:cubicBezTo>
                    <a:cubicBezTo>
                      <a:pt x="411" y="109"/>
                      <a:pt x="400" y="106"/>
                      <a:pt x="394" y="100"/>
                    </a:cubicBezTo>
                    <a:cubicBezTo>
                      <a:pt x="385" y="103"/>
                      <a:pt x="349" y="110"/>
                      <a:pt x="349" y="128"/>
                    </a:cubicBezTo>
                    <a:cubicBezTo>
                      <a:pt x="349" y="163"/>
                      <a:pt x="416" y="165"/>
                      <a:pt x="321" y="146"/>
                    </a:cubicBezTo>
                    <a:cubicBezTo>
                      <a:pt x="315" y="137"/>
                      <a:pt x="301" y="129"/>
                      <a:pt x="303" y="118"/>
                    </a:cubicBezTo>
                    <a:cubicBezTo>
                      <a:pt x="311" y="76"/>
                      <a:pt x="367" y="124"/>
                      <a:pt x="303" y="82"/>
                    </a:cubicBezTo>
                    <a:cubicBezTo>
                      <a:pt x="288" y="85"/>
                      <a:pt x="266" y="78"/>
                      <a:pt x="257" y="91"/>
                    </a:cubicBezTo>
                    <a:cubicBezTo>
                      <a:pt x="248" y="104"/>
                      <a:pt x="257" y="124"/>
                      <a:pt x="266" y="137"/>
                    </a:cubicBezTo>
                    <a:cubicBezTo>
                      <a:pt x="271" y="145"/>
                      <a:pt x="304" y="146"/>
                      <a:pt x="294" y="146"/>
                    </a:cubicBezTo>
                    <a:cubicBezTo>
                      <a:pt x="266" y="146"/>
                      <a:pt x="239" y="140"/>
                      <a:pt x="211" y="137"/>
                    </a:cubicBezTo>
                    <a:cubicBezTo>
                      <a:pt x="190" y="70"/>
                      <a:pt x="204" y="146"/>
                      <a:pt x="239" y="100"/>
                    </a:cubicBezTo>
                    <a:cubicBezTo>
                      <a:pt x="249" y="87"/>
                      <a:pt x="216" y="59"/>
                      <a:pt x="211" y="54"/>
                    </a:cubicBezTo>
                    <a:cubicBezTo>
                      <a:pt x="199" y="57"/>
                      <a:pt x="180" y="53"/>
                      <a:pt x="175" y="64"/>
                    </a:cubicBezTo>
                    <a:cubicBezTo>
                      <a:pt x="168" y="78"/>
                      <a:pt x="193" y="97"/>
                      <a:pt x="184" y="109"/>
                    </a:cubicBezTo>
                    <a:cubicBezTo>
                      <a:pt x="173" y="125"/>
                      <a:pt x="129" y="128"/>
                      <a:pt x="129" y="128"/>
                    </a:cubicBezTo>
                    <a:cubicBezTo>
                      <a:pt x="193" y="149"/>
                      <a:pt x="178" y="164"/>
                      <a:pt x="193" y="118"/>
                    </a:cubicBezTo>
                    <a:cubicBezTo>
                      <a:pt x="187" y="109"/>
                      <a:pt x="185" y="94"/>
                      <a:pt x="175" y="91"/>
                    </a:cubicBezTo>
                    <a:cubicBezTo>
                      <a:pt x="105" y="71"/>
                      <a:pt x="143" y="104"/>
                      <a:pt x="120" y="128"/>
                    </a:cubicBezTo>
                    <a:cubicBezTo>
                      <a:pt x="113" y="135"/>
                      <a:pt x="102" y="134"/>
                      <a:pt x="93" y="137"/>
                    </a:cubicBezTo>
                    <a:cubicBezTo>
                      <a:pt x="70" y="70"/>
                      <a:pt x="55" y="77"/>
                      <a:pt x="111" y="91"/>
                    </a:cubicBezTo>
                    <a:cubicBezTo>
                      <a:pt x="108" y="76"/>
                      <a:pt x="117" y="50"/>
                      <a:pt x="102" y="45"/>
                    </a:cubicBezTo>
                    <a:cubicBezTo>
                      <a:pt x="73" y="34"/>
                      <a:pt x="40" y="45"/>
                      <a:pt x="10" y="54"/>
                    </a:cubicBezTo>
                    <a:cubicBezTo>
                      <a:pt x="0" y="57"/>
                      <a:pt x="29" y="61"/>
                      <a:pt x="38" y="64"/>
                    </a:cubicBezTo>
                    <a:cubicBezTo>
                      <a:pt x="111" y="57"/>
                      <a:pt x="177" y="48"/>
                      <a:pt x="248" y="36"/>
                    </a:cubicBezTo>
                    <a:cubicBezTo>
                      <a:pt x="257" y="39"/>
                      <a:pt x="269" y="38"/>
                      <a:pt x="275" y="45"/>
                    </a:cubicBezTo>
                    <a:cubicBezTo>
                      <a:pt x="307" y="85"/>
                      <a:pt x="258" y="91"/>
                      <a:pt x="312" y="73"/>
                    </a:cubicBezTo>
                    <a:cubicBezTo>
                      <a:pt x="315" y="64"/>
                      <a:pt x="325" y="54"/>
                      <a:pt x="321" y="45"/>
                    </a:cubicBezTo>
                    <a:cubicBezTo>
                      <a:pt x="317" y="36"/>
                      <a:pt x="285" y="36"/>
                      <a:pt x="294" y="36"/>
                    </a:cubicBezTo>
                    <a:cubicBezTo>
                      <a:pt x="334" y="36"/>
                      <a:pt x="373" y="42"/>
                      <a:pt x="413" y="45"/>
                    </a:cubicBezTo>
                    <a:cubicBezTo>
                      <a:pt x="410" y="60"/>
                      <a:pt x="416" y="82"/>
                      <a:pt x="403" y="91"/>
                    </a:cubicBezTo>
                    <a:cubicBezTo>
                      <a:pt x="394" y="97"/>
                      <a:pt x="385" y="75"/>
                      <a:pt x="385" y="64"/>
                    </a:cubicBezTo>
                    <a:cubicBezTo>
                      <a:pt x="385" y="46"/>
                      <a:pt x="422" y="39"/>
                      <a:pt x="431" y="36"/>
                    </a:cubicBezTo>
                    <a:cubicBezTo>
                      <a:pt x="446" y="39"/>
                      <a:pt x="465" y="35"/>
                      <a:pt x="477" y="45"/>
                    </a:cubicBezTo>
                    <a:cubicBezTo>
                      <a:pt x="487" y="53"/>
                      <a:pt x="480" y="71"/>
                      <a:pt x="486" y="82"/>
                    </a:cubicBezTo>
                    <a:cubicBezTo>
                      <a:pt x="489" y="88"/>
                      <a:pt x="498" y="88"/>
                      <a:pt x="504" y="91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02" name="未知"/>
              <p:cNvSpPr>
                <a:spLocks noChangeArrowheads="1"/>
              </p:cNvSpPr>
              <p:nvPr/>
            </p:nvSpPr>
            <p:spPr bwMode="auto">
              <a:xfrm>
                <a:off x="10" y="0"/>
                <a:ext cx="510" cy="225"/>
              </a:xfrm>
              <a:custGeom>
                <a:avLst/>
                <a:gdLst/>
                <a:ahLst/>
                <a:cxnLst>
                  <a:cxn ang="0">
                    <a:pos x="19" y="205"/>
                  </a:cxn>
                  <a:cxn ang="0">
                    <a:pos x="9" y="178"/>
                  </a:cxn>
                  <a:cxn ang="0">
                    <a:pos x="0" y="151"/>
                  </a:cxn>
                  <a:cxn ang="0">
                    <a:pos x="73" y="141"/>
                  </a:cxn>
                  <a:cxn ang="0">
                    <a:pos x="83" y="87"/>
                  </a:cxn>
                  <a:cxn ang="0">
                    <a:pos x="147" y="77"/>
                  </a:cxn>
                  <a:cxn ang="0">
                    <a:pos x="302" y="68"/>
                  </a:cxn>
                  <a:cxn ang="0">
                    <a:pos x="494" y="59"/>
                  </a:cxn>
                  <a:cxn ang="0">
                    <a:pos x="476" y="169"/>
                  </a:cxn>
                  <a:cxn ang="0">
                    <a:pos x="448" y="160"/>
                  </a:cxn>
                  <a:cxn ang="0">
                    <a:pos x="439" y="132"/>
                  </a:cxn>
                  <a:cxn ang="0">
                    <a:pos x="476" y="141"/>
                  </a:cxn>
                  <a:cxn ang="0">
                    <a:pos x="476" y="87"/>
                  </a:cxn>
                  <a:cxn ang="0">
                    <a:pos x="448" y="96"/>
                  </a:cxn>
                  <a:cxn ang="0">
                    <a:pos x="439" y="68"/>
                  </a:cxn>
                  <a:cxn ang="0">
                    <a:pos x="375" y="77"/>
                  </a:cxn>
                  <a:cxn ang="0">
                    <a:pos x="393" y="96"/>
                  </a:cxn>
                  <a:cxn ang="0">
                    <a:pos x="439" y="105"/>
                  </a:cxn>
                  <a:cxn ang="0">
                    <a:pos x="384" y="114"/>
                  </a:cxn>
                  <a:cxn ang="0">
                    <a:pos x="375" y="87"/>
                  </a:cxn>
                  <a:cxn ang="0">
                    <a:pos x="320" y="68"/>
                  </a:cxn>
                  <a:cxn ang="0">
                    <a:pos x="357" y="105"/>
                  </a:cxn>
                  <a:cxn ang="0">
                    <a:pos x="384" y="114"/>
                  </a:cxn>
                  <a:cxn ang="0">
                    <a:pos x="375" y="187"/>
                  </a:cxn>
                  <a:cxn ang="0">
                    <a:pos x="329" y="151"/>
                  </a:cxn>
                  <a:cxn ang="0">
                    <a:pos x="329" y="123"/>
                  </a:cxn>
                  <a:cxn ang="0">
                    <a:pos x="302" y="132"/>
                  </a:cxn>
                  <a:cxn ang="0">
                    <a:pos x="293" y="160"/>
                  </a:cxn>
                  <a:cxn ang="0">
                    <a:pos x="256" y="123"/>
                  </a:cxn>
                  <a:cxn ang="0">
                    <a:pos x="265" y="96"/>
                  </a:cxn>
                  <a:cxn ang="0">
                    <a:pos x="302" y="105"/>
                  </a:cxn>
                  <a:cxn ang="0">
                    <a:pos x="293" y="132"/>
                  </a:cxn>
                  <a:cxn ang="0">
                    <a:pos x="238" y="141"/>
                  </a:cxn>
                  <a:cxn ang="0">
                    <a:pos x="229" y="187"/>
                  </a:cxn>
                  <a:cxn ang="0">
                    <a:pos x="165" y="123"/>
                  </a:cxn>
                  <a:cxn ang="0">
                    <a:pos x="201" y="87"/>
                  </a:cxn>
                  <a:cxn ang="0">
                    <a:pos x="165" y="151"/>
                  </a:cxn>
                  <a:cxn ang="0">
                    <a:pos x="137" y="169"/>
                  </a:cxn>
                  <a:cxn ang="0">
                    <a:pos x="110" y="114"/>
                  </a:cxn>
                  <a:cxn ang="0">
                    <a:pos x="83" y="123"/>
                  </a:cxn>
                  <a:cxn ang="0">
                    <a:pos x="128" y="178"/>
                  </a:cxn>
                  <a:cxn ang="0">
                    <a:pos x="101" y="187"/>
                  </a:cxn>
                  <a:cxn ang="0">
                    <a:pos x="37" y="178"/>
                  </a:cxn>
                  <a:cxn ang="0">
                    <a:pos x="19" y="205"/>
                  </a:cxn>
                </a:cxnLst>
                <a:rect l="0" t="0" r="r" b="b"/>
                <a:pathLst>
                  <a:path w="510" h="225">
                    <a:moveTo>
                      <a:pt x="19" y="205"/>
                    </a:moveTo>
                    <a:cubicBezTo>
                      <a:pt x="16" y="196"/>
                      <a:pt x="7" y="187"/>
                      <a:pt x="9" y="178"/>
                    </a:cubicBezTo>
                    <a:cubicBezTo>
                      <a:pt x="15" y="147"/>
                      <a:pt x="59" y="170"/>
                      <a:pt x="0" y="151"/>
                    </a:cubicBezTo>
                    <a:cubicBezTo>
                      <a:pt x="32" y="119"/>
                      <a:pt x="34" y="115"/>
                      <a:pt x="73" y="141"/>
                    </a:cubicBezTo>
                    <a:cubicBezTo>
                      <a:pt x="76" y="123"/>
                      <a:pt x="69" y="99"/>
                      <a:pt x="83" y="87"/>
                    </a:cubicBezTo>
                    <a:cubicBezTo>
                      <a:pt x="99" y="73"/>
                      <a:pt x="125" y="79"/>
                      <a:pt x="147" y="77"/>
                    </a:cubicBezTo>
                    <a:cubicBezTo>
                      <a:pt x="199" y="73"/>
                      <a:pt x="250" y="71"/>
                      <a:pt x="302" y="68"/>
                    </a:cubicBezTo>
                    <a:cubicBezTo>
                      <a:pt x="360" y="29"/>
                      <a:pt x="393" y="0"/>
                      <a:pt x="494" y="59"/>
                    </a:cubicBezTo>
                    <a:cubicBezTo>
                      <a:pt x="510" y="69"/>
                      <a:pt x="484" y="144"/>
                      <a:pt x="476" y="169"/>
                    </a:cubicBezTo>
                    <a:cubicBezTo>
                      <a:pt x="467" y="166"/>
                      <a:pt x="455" y="167"/>
                      <a:pt x="448" y="160"/>
                    </a:cubicBezTo>
                    <a:cubicBezTo>
                      <a:pt x="441" y="153"/>
                      <a:pt x="431" y="138"/>
                      <a:pt x="439" y="132"/>
                    </a:cubicBezTo>
                    <a:cubicBezTo>
                      <a:pt x="450" y="125"/>
                      <a:pt x="464" y="138"/>
                      <a:pt x="476" y="141"/>
                    </a:cubicBezTo>
                    <a:cubicBezTo>
                      <a:pt x="479" y="131"/>
                      <a:pt x="497" y="97"/>
                      <a:pt x="476" y="87"/>
                    </a:cubicBezTo>
                    <a:cubicBezTo>
                      <a:pt x="467" y="83"/>
                      <a:pt x="457" y="93"/>
                      <a:pt x="448" y="96"/>
                    </a:cubicBezTo>
                    <a:cubicBezTo>
                      <a:pt x="445" y="87"/>
                      <a:pt x="448" y="70"/>
                      <a:pt x="439" y="68"/>
                    </a:cubicBezTo>
                    <a:cubicBezTo>
                      <a:pt x="418" y="63"/>
                      <a:pt x="393" y="66"/>
                      <a:pt x="375" y="77"/>
                    </a:cubicBezTo>
                    <a:cubicBezTo>
                      <a:pt x="368" y="82"/>
                      <a:pt x="385" y="93"/>
                      <a:pt x="393" y="96"/>
                    </a:cubicBezTo>
                    <a:cubicBezTo>
                      <a:pt x="407" y="102"/>
                      <a:pt x="424" y="102"/>
                      <a:pt x="439" y="105"/>
                    </a:cubicBezTo>
                    <a:cubicBezTo>
                      <a:pt x="421" y="117"/>
                      <a:pt x="407" y="136"/>
                      <a:pt x="384" y="114"/>
                    </a:cubicBezTo>
                    <a:cubicBezTo>
                      <a:pt x="377" y="107"/>
                      <a:pt x="382" y="94"/>
                      <a:pt x="375" y="87"/>
                    </a:cubicBezTo>
                    <a:cubicBezTo>
                      <a:pt x="372" y="84"/>
                      <a:pt x="323" y="69"/>
                      <a:pt x="320" y="68"/>
                    </a:cubicBezTo>
                    <a:cubicBezTo>
                      <a:pt x="335" y="146"/>
                      <a:pt x="311" y="105"/>
                      <a:pt x="357" y="105"/>
                    </a:cubicBezTo>
                    <a:cubicBezTo>
                      <a:pt x="366" y="105"/>
                      <a:pt x="375" y="111"/>
                      <a:pt x="384" y="114"/>
                    </a:cubicBezTo>
                    <a:cubicBezTo>
                      <a:pt x="381" y="138"/>
                      <a:pt x="389" y="167"/>
                      <a:pt x="375" y="187"/>
                    </a:cubicBezTo>
                    <a:cubicBezTo>
                      <a:pt x="348" y="225"/>
                      <a:pt x="329" y="151"/>
                      <a:pt x="329" y="151"/>
                    </a:cubicBezTo>
                    <a:cubicBezTo>
                      <a:pt x="338" y="148"/>
                      <a:pt x="399" y="134"/>
                      <a:pt x="329" y="123"/>
                    </a:cubicBezTo>
                    <a:cubicBezTo>
                      <a:pt x="320" y="121"/>
                      <a:pt x="311" y="129"/>
                      <a:pt x="302" y="132"/>
                    </a:cubicBezTo>
                    <a:cubicBezTo>
                      <a:pt x="299" y="141"/>
                      <a:pt x="302" y="156"/>
                      <a:pt x="293" y="160"/>
                    </a:cubicBezTo>
                    <a:cubicBezTo>
                      <a:pt x="264" y="175"/>
                      <a:pt x="259" y="134"/>
                      <a:pt x="256" y="123"/>
                    </a:cubicBezTo>
                    <a:cubicBezTo>
                      <a:pt x="259" y="114"/>
                      <a:pt x="256" y="99"/>
                      <a:pt x="265" y="96"/>
                    </a:cubicBezTo>
                    <a:cubicBezTo>
                      <a:pt x="277" y="91"/>
                      <a:pt x="294" y="95"/>
                      <a:pt x="302" y="105"/>
                    </a:cubicBezTo>
                    <a:cubicBezTo>
                      <a:pt x="308" y="112"/>
                      <a:pt x="301" y="127"/>
                      <a:pt x="293" y="132"/>
                    </a:cubicBezTo>
                    <a:cubicBezTo>
                      <a:pt x="277" y="141"/>
                      <a:pt x="256" y="138"/>
                      <a:pt x="238" y="141"/>
                    </a:cubicBezTo>
                    <a:cubicBezTo>
                      <a:pt x="235" y="156"/>
                      <a:pt x="240" y="176"/>
                      <a:pt x="229" y="187"/>
                    </a:cubicBezTo>
                    <a:cubicBezTo>
                      <a:pt x="208" y="208"/>
                      <a:pt x="165" y="123"/>
                      <a:pt x="165" y="123"/>
                    </a:cubicBezTo>
                    <a:cubicBezTo>
                      <a:pt x="203" y="110"/>
                      <a:pt x="261" y="125"/>
                      <a:pt x="201" y="87"/>
                    </a:cubicBezTo>
                    <a:cubicBezTo>
                      <a:pt x="145" y="98"/>
                      <a:pt x="131" y="98"/>
                      <a:pt x="165" y="151"/>
                    </a:cubicBezTo>
                    <a:cubicBezTo>
                      <a:pt x="156" y="157"/>
                      <a:pt x="148" y="171"/>
                      <a:pt x="137" y="169"/>
                    </a:cubicBezTo>
                    <a:cubicBezTo>
                      <a:pt x="125" y="166"/>
                      <a:pt x="113" y="123"/>
                      <a:pt x="110" y="114"/>
                    </a:cubicBezTo>
                    <a:cubicBezTo>
                      <a:pt x="101" y="117"/>
                      <a:pt x="90" y="116"/>
                      <a:pt x="83" y="123"/>
                    </a:cubicBezTo>
                    <a:cubicBezTo>
                      <a:pt x="45" y="161"/>
                      <a:pt x="107" y="173"/>
                      <a:pt x="128" y="178"/>
                    </a:cubicBezTo>
                    <a:cubicBezTo>
                      <a:pt x="119" y="181"/>
                      <a:pt x="110" y="187"/>
                      <a:pt x="101" y="187"/>
                    </a:cubicBezTo>
                    <a:cubicBezTo>
                      <a:pt x="79" y="187"/>
                      <a:pt x="58" y="173"/>
                      <a:pt x="37" y="178"/>
                    </a:cubicBezTo>
                    <a:cubicBezTo>
                      <a:pt x="26" y="180"/>
                      <a:pt x="25" y="196"/>
                      <a:pt x="19" y="205"/>
                    </a:cubicBezTo>
                    <a:close/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Group 68"/>
            <p:cNvGrpSpPr>
              <a:grpSpLocks/>
            </p:cNvGrpSpPr>
            <p:nvPr/>
          </p:nvGrpSpPr>
          <p:grpSpPr bwMode="auto">
            <a:xfrm>
              <a:off x="159" y="1593"/>
              <a:ext cx="442" cy="320"/>
              <a:chOff x="0" y="0"/>
              <a:chExt cx="442" cy="320"/>
            </a:xfrm>
          </p:grpSpPr>
          <p:sp>
            <p:nvSpPr>
              <p:cNvPr id="14404" name="未知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42" cy="259"/>
              </a:xfrm>
              <a:custGeom>
                <a:avLst/>
                <a:gdLst/>
                <a:ahLst/>
                <a:cxnLst>
                  <a:cxn ang="0">
                    <a:pos x="4" y="210"/>
                  </a:cxn>
                  <a:cxn ang="0">
                    <a:pos x="13" y="128"/>
                  </a:cxn>
                  <a:cxn ang="0">
                    <a:pos x="58" y="91"/>
                  </a:cxn>
                  <a:cxn ang="0">
                    <a:pos x="159" y="45"/>
                  </a:cxn>
                  <a:cxn ang="0">
                    <a:pos x="186" y="27"/>
                  </a:cxn>
                  <a:cxn ang="0">
                    <a:pos x="415" y="18"/>
                  </a:cxn>
                  <a:cxn ang="0">
                    <a:pos x="442" y="9"/>
                  </a:cxn>
                  <a:cxn ang="0">
                    <a:pos x="415" y="0"/>
                  </a:cxn>
                  <a:cxn ang="0">
                    <a:pos x="369" y="9"/>
                  </a:cxn>
                  <a:cxn ang="0">
                    <a:pos x="351" y="36"/>
                  </a:cxn>
                  <a:cxn ang="0">
                    <a:pos x="442" y="45"/>
                  </a:cxn>
                  <a:cxn ang="0">
                    <a:pos x="333" y="45"/>
                  </a:cxn>
                  <a:cxn ang="0">
                    <a:pos x="314" y="64"/>
                  </a:cxn>
                  <a:cxn ang="0">
                    <a:pos x="250" y="73"/>
                  </a:cxn>
                  <a:cxn ang="0">
                    <a:pos x="232" y="54"/>
                  </a:cxn>
                  <a:cxn ang="0">
                    <a:pos x="296" y="45"/>
                  </a:cxn>
                  <a:cxn ang="0">
                    <a:pos x="241" y="109"/>
                  </a:cxn>
                  <a:cxn ang="0">
                    <a:pos x="141" y="73"/>
                  </a:cxn>
                  <a:cxn ang="0">
                    <a:pos x="168" y="91"/>
                  </a:cxn>
                  <a:cxn ang="0">
                    <a:pos x="196" y="128"/>
                  </a:cxn>
                  <a:cxn ang="0">
                    <a:pos x="132" y="73"/>
                  </a:cxn>
                  <a:cxn ang="0">
                    <a:pos x="77" y="137"/>
                  </a:cxn>
                  <a:cxn ang="0">
                    <a:pos x="150" y="128"/>
                  </a:cxn>
                  <a:cxn ang="0">
                    <a:pos x="141" y="100"/>
                  </a:cxn>
                  <a:cxn ang="0">
                    <a:pos x="104" y="137"/>
                  </a:cxn>
                  <a:cxn ang="0">
                    <a:pos x="95" y="228"/>
                  </a:cxn>
                  <a:cxn ang="0">
                    <a:pos x="68" y="219"/>
                  </a:cxn>
                  <a:cxn ang="0">
                    <a:pos x="95" y="155"/>
                  </a:cxn>
                  <a:cxn ang="0">
                    <a:pos x="13" y="137"/>
                  </a:cxn>
                  <a:cxn ang="0">
                    <a:pos x="4" y="164"/>
                  </a:cxn>
                  <a:cxn ang="0">
                    <a:pos x="68" y="164"/>
                  </a:cxn>
                  <a:cxn ang="0">
                    <a:pos x="40" y="155"/>
                  </a:cxn>
                  <a:cxn ang="0">
                    <a:pos x="4" y="219"/>
                  </a:cxn>
                  <a:cxn ang="0">
                    <a:pos x="68" y="219"/>
                  </a:cxn>
                </a:cxnLst>
                <a:rect l="0" t="0" r="r" b="b"/>
                <a:pathLst>
                  <a:path w="442" h="259">
                    <a:moveTo>
                      <a:pt x="4" y="210"/>
                    </a:moveTo>
                    <a:cubicBezTo>
                      <a:pt x="7" y="183"/>
                      <a:pt x="6" y="155"/>
                      <a:pt x="13" y="128"/>
                    </a:cubicBezTo>
                    <a:cubicBezTo>
                      <a:pt x="16" y="115"/>
                      <a:pt x="51" y="96"/>
                      <a:pt x="58" y="91"/>
                    </a:cubicBezTo>
                    <a:cubicBezTo>
                      <a:pt x="89" y="67"/>
                      <a:pt x="128" y="66"/>
                      <a:pt x="159" y="45"/>
                    </a:cubicBezTo>
                    <a:cubicBezTo>
                      <a:pt x="168" y="39"/>
                      <a:pt x="175" y="28"/>
                      <a:pt x="186" y="27"/>
                    </a:cubicBezTo>
                    <a:cubicBezTo>
                      <a:pt x="262" y="19"/>
                      <a:pt x="339" y="21"/>
                      <a:pt x="415" y="18"/>
                    </a:cubicBezTo>
                    <a:cubicBezTo>
                      <a:pt x="424" y="15"/>
                      <a:pt x="442" y="18"/>
                      <a:pt x="442" y="9"/>
                    </a:cubicBezTo>
                    <a:cubicBezTo>
                      <a:pt x="442" y="0"/>
                      <a:pt x="424" y="0"/>
                      <a:pt x="415" y="0"/>
                    </a:cubicBezTo>
                    <a:cubicBezTo>
                      <a:pt x="399" y="0"/>
                      <a:pt x="384" y="6"/>
                      <a:pt x="369" y="9"/>
                    </a:cubicBezTo>
                    <a:cubicBezTo>
                      <a:pt x="363" y="18"/>
                      <a:pt x="349" y="25"/>
                      <a:pt x="351" y="36"/>
                    </a:cubicBezTo>
                    <a:cubicBezTo>
                      <a:pt x="357" y="67"/>
                      <a:pt x="407" y="50"/>
                      <a:pt x="442" y="45"/>
                    </a:cubicBezTo>
                    <a:cubicBezTo>
                      <a:pt x="398" y="30"/>
                      <a:pt x="399" y="27"/>
                      <a:pt x="333" y="45"/>
                    </a:cubicBezTo>
                    <a:cubicBezTo>
                      <a:pt x="324" y="47"/>
                      <a:pt x="322" y="61"/>
                      <a:pt x="314" y="64"/>
                    </a:cubicBezTo>
                    <a:cubicBezTo>
                      <a:pt x="294" y="71"/>
                      <a:pt x="271" y="70"/>
                      <a:pt x="250" y="73"/>
                    </a:cubicBezTo>
                    <a:cubicBezTo>
                      <a:pt x="244" y="67"/>
                      <a:pt x="230" y="62"/>
                      <a:pt x="232" y="54"/>
                    </a:cubicBezTo>
                    <a:cubicBezTo>
                      <a:pt x="241" y="22"/>
                      <a:pt x="282" y="42"/>
                      <a:pt x="296" y="45"/>
                    </a:cubicBezTo>
                    <a:cubicBezTo>
                      <a:pt x="276" y="66"/>
                      <a:pt x="262" y="89"/>
                      <a:pt x="241" y="109"/>
                    </a:cubicBezTo>
                    <a:cubicBezTo>
                      <a:pt x="209" y="61"/>
                      <a:pt x="201" y="63"/>
                      <a:pt x="141" y="73"/>
                    </a:cubicBezTo>
                    <a:cubicBezTo>
                      <a:pt x="150" y="79"/>
                      <a:pt x="158" y="87"/>
                      <a:pt x="168" y="91"/>
                    </a:cubicBezTo>
                    <a:cubicBezTo>
                      <a:pt x="220" y="110"/>
                      <a:pt x="226" y="81"/>
                      <a:pt x="196" y="128"/>
                    </a:cubicBezTo>
                    <a:cubicBezTo>
                      <a:pt x="159" y="91"/>
                      <a:pt x="190" y="87"/>
                      <a:pt x="132" y="73"/>
                    </a:cubicBezTo>
                    <a:cubicBezTo>
                      <a:pt x="76" y="87"/>
                      <a:pt x="99" y="70"/>
                      <a:pt x="77" y="137"/>
                    </a:cubicBezTo>
                    <a:cubicBezTo>
                      <a:pt x="69" y="160"/>
                      <a:pt x="126" y="131"/>
                      <a:pt x="150" y="128"/>
                    </a:cubicBezTo>
                    <a:cubicBezTo>
                      <a:pt x="147" y="119"/>
                      <a:pt x="150" y="104"/>
                      <a:pt x="141" y="100"/>
                    </a:cubicBezTo>
                    <a:cubicBezTo>
                      <a:pt x="112" y="85"/>
                      <a:pt x="107" y="126"/>
                      <a:pt x="104" y="137"/>
                    </a:cubicBezTo>
                    <a:cubicBezTo>
                      <a:pt x="101" y="167"/>
                      <a:pt x="107" y="200"/>
                      <a:pt x="95" y="228"/>
                    </a:cubicBezTo>
                    <a:cubicBezTo>
                      <a:pt x="91" y="237"/>
                      <a:pt x="71" y="228"/>
                      <a:pt x="68" y="219"/>
                    </a:cubicBezTo>
                    <a:cubicBezTo>
                      <a:pt x="61" y="200"/>
                      <a:pt x="86" y="168"/>
                      <a:pt x="95" y="155"/>
                    </a:cubicBezTo>
                    <a:cubicBezTo>
                      <a:pt x="46" y="139"/>
                      <a:pt x="69" y="123"/>
                      <a:pt x="13" y="137"/>
                    </a:cubicBezTo>
                    <a:cubicBezTo>
                      <a:pt x="10" y="146"/>
                      <a:pt x="0" y="156"/>
                      <a:pt x="4" y="164"/>
                    </a:cubicBezTo>
                    <a:cubicBezTo>
                      <a:pt x="14" y="184"/>
                      <a:pt x="61" y="166"/>
                      <a:pt x="68" y="164"/>
                    </a:cubicBezTo>
                    <a:cubicBezTo>
                      <a:pt x="59" y="161"/>
                      <a:pt x="44" y="146"/>
                      <a:pt x="40" y="155"/>
                    </a:cubicBezTo>
                    <a:cubicBezTo>
                      <a:pt x="2" y="229"/>
                      <a:pt x="65" y="259"/>
                      <a:pt x="4" y="219"/>
                    </a:cubicBezTo>
                    <a:cubicBezTo>
                      <a:pt x="16" y="211"/>
                      <a:pt x="68" y="177"/>
                      <a:pt x="68" y="219"/>
                    </a:cubicBezTo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05" name="未知"/>
              <p:cNvSpPr>
                <a:spLocks noChangeArrowheads="1"/>
              </p:cNvSpPr>
              <p:nvPr/>
            </p:nvSpPr>
            <p:spPr bwMode="auto">
              <a:xfrm>
                <a:off x="3" y="30"/>
                <a:ext cx="415" cy="290"/>
              </a:xfrm>
              <a:custGeom>
                <a:avLst/>
                <a:gdLst/>
                <a:ahLst/>
                <a:cxnLst>
                  <a:cxn ang="0">
                    <a:pos x="10" y="198"/>
                  </a:cxn>
                  <a:cxn ang="0">
                    <a:pos x="1" y="235"/>
                  </a:cxn>
                  <a:cxn ang="0">
                    <a:pos x="19" y="290"/>
                  </a:cxn>
                  <a:cxn ang="0">
                    <a:pos x="174" y="216"/>
                  </a:cxn>
                  <a:cxn ang="0">
                    <a:pos x="247" y="180"/>
                  </a:cxn>
                  <a:cxn ang="0">
                    <a:pos x="257" y="143"/>
                  </a:cxn>
                  <a:cxn ang="0">
                    <a:pos x="284" y="134"/>
                  </a:cxn>
                  <a:cxn ang="0">
                    <a:pos x="348" y="98"/>
                  </a:cxn>
                  <a:cxn ang="0">
                    <a:pos x="366" y="79"/>
                  </a:cxn>
                  <a:cxn ang="0">
                    <a:pos x="394" y="70"/>
                  </a:cxn>
                  <a:cxn ang="0">
                    <a:pos x="394" y="15"/>
                  </a:cxn>
                  <a:cxn ang="0">
                    <a:pos x="366" y="24"/>
                  </a:cxn>
                  <a:cxn ang="0">
                    <a:pos x="385" y="43"/>
                  </a:cxn>
                  <a:cxn ang="0">
                    <a:pos x="375" y="61"/>
                  </a:cxn>
                  <a:cxn ang="0">
                    <a:pos x="302" y="34"/>
                  </a:cxn>
                  <a:cxn ang="0">
                    <a:pos x="311" y="70"/>
                  </a:cxn>
                  <a:cxn ang="0">
                    <a:pos x="339" y="61"/>
                  </a:cxn>
                  <a:cxn ang="0">
                    <a:pos x="311" y="52"/>
                  </a:cxn>
                  <a:cxn ang="0">
                    <a:pos x="293" y="79"/>
                  </a:cxn>
                  <a:cxn ang="0">
                    <a:pos x="257" y="107"/>
                  </a:cxn>
                  <a:cxn ang="0">
                    <a:pos x="266" y="61"/>
                  </a:cxn>
                  <a:cxn ang="0">
                    <a:pos x="257" y="98"/>
                  </a:cxn>
                  <a:cxn ang="0">
                    <a:pos x="183" y="116"/>
                  </a:cxn>
                  <a:cxn ang="0">
                    <a:pos x="193" y="152"/>
                  </a:cxn>
                  <a:cxn ang="0">
                    <a:pos x="229" y="143"/>
                  </a:cxn>
                  <a:cxn ang="0">
                    <a:pos x="202" y="134"/>
                  </a:cxn>
                  <a:cxn ang="0">
                    <a:pos x="183" y="198"/>
                  </a:cxn>
                  <a:cxn ang="0">
                    <a:pos x="147" y="189"/>
                  </a:cxn>
                  <a:cxn ang="0">
                    <a:pos x="83" y="125"/>
                  </a:cxn>
                  <a:cxn ang="0">
                    <a:pos x="92" y="162"/>
                  </a:cxn>
                  <a:cxn ang="0">
                    <a:pos x="165" y="171"/>
                  </a:cxn>
                  <a:cxn ang="0">
                    <a:pos x="138" y="189"/>
                  </a:cxn>
                  <a:cxn ang="0">
                    <a:pos x="83" y="198"/>
                  </a:cxn>
                  <a:cxn ang="0">
                    <a:pos x="101" y="253"/>
                  </a:cxn>
                  <a:cxn ang="0">
                    <a:pos x="28" y="235"/>
                  </a:cxn>
                  <a:cxn ang="0">
                    <a:pos x="92" y="253"/>
                  </a:cxn>
                  <a:cxn ang="0">
                    <a:pos x="147" y="235"/>
                  </a:cxn>
                  <a:cxn ang="0">
                    <a:pos x="174" y="207"/>
                  </a:cxn>
                </a:cxnLst>
                <a:rect l="0" t="0" r="r" b="b"/>
                <a:pathLst>
                  <a:path w="415" h="290">
                    <a:moveTo>
                      <a:pt x="10" y="198"/>
                    </a:moveTo>
                    <a:cubicBezTo>
                      <a:pt x="7" y="210"/>
                      <a:pt x="0" y="222"/>
                      <a:pt x="1" y="235"/>
                    </a:cubicBezTo>
                    <a:cubicBezTo>
                      <a:pt x="3" y="254"/>
                      <a:pt x="19" y="290"/>
                      <a:pt x="19" y="290"/>
                    </a:cubicBezTo>
                    <a:cubicBezTo>
                      <a:pt x="89" y="279"/>
                      <a:pt x="126" y="267"/>
                      <a:pt x="174" y="216"/>
                    </a:cubicBezTo>
                    <a:cubicBezTo>
                      <a:pt x="196" y="149"/>
                      <a:pt x="159" y="235"/>
                      <a:pt x="247" y="180"/>
                    </a:cubicBezTo>
                    <a:cubicBezTo>
                      <a:pt x="258" y="173"/>
                      <a:pt x="249" y="153"/>
                      <a:pt x="257" y="143"/>
                    </a:cubicBezTo>
                    <a:cubicBezTo>
                      <a:pt x="263" y="136"/>
                      <a:pt x="275" y="137"/>
                      <a:pt x="284" y="134"/>
                    </a:cubicBezTo>
                    <a:cubicBezTo>
                      <a:pt x="302" y="81"/>
                      <a:pt x="278" y="125"/>
                      <a:pt x="348" y="98"/>
                    </a:cubicBezTo>
                    <a:cubicBezTo>
                      <a:pt x="356" y="95"/>
                      <a:pt x="359" y="84"/>
                      <a:pt x="366" y="79"/>
                    </a:cubicBezTo>
                    <a:cubicBezTo>
                      <a:pt x="374" y="74"/>
                      <a:pt x="385" y="73"/>
                      <a:pt x="394" y="70"/>
                    </a:cubicBezTo>
                    <a:cubicBezTo>
                      <a:pt x="398" y="59"/>
                      <a:pt x="415" y="26"/>
                      <a:pt x="394" y="15"/>
                    </a:cubicBezTo>
                    <a:cubicBezTo>
                      <a:pt x="385" y="11"/>
                      <a:pt x="375" y="21"/>
                      <a:pt x="366" y="24"/>
                    </a:cubicBezTo>
                    <a:cubicBezTo>
                      <a:pt x="372" y="30"/>
                      <a:pt x="390" y="35"/>
                      <a:pt x="385" y="43"/>
                    </a:cubicBezTo>
                    <a:cubicBezTo>
                      <a:pt x="371" y="65"/>
                      <a:pt x="312" y="40"/>
                      <a:pt x="375" y="61"/>
                    </a:cubicBezTo>
                    <a:cubicBezTo>
                      <a:pt x="398" y="0"/>
                      <a:pt x="342" y="27"/>
                      <a:pt x="302" y="34"/>
                    </a:cubicBezTo>
                    <a:cubicBezTo>
                      <a:pt x="305" y="46"/>
                      <a:pt x="301" y="63"/>
                      <a:pt x="311" y="70"/>
                    </a:cubicBezTo>
                    <a:cubicBezTo>
                      <a:pt x="319" y="76"/>
                      <a:pt x="339" y="71"/>
                      <a:pt x="339" y="61"/>
                    </a:cubicBezTo>
                    <a:cubicBezTo>
                      <a:pt x="339" y="51"/>
                      <a:pt x="320" y="55"/>
                      <a:pt x="311" y="52"/>
                    </a:cubicBezTo>
                    <a:cubicBezTo>
                      <a:pt x="305" y="61"/>
                      <a:pt x="297" y="69"/>
                      <a:pt x="293" y="79"/>
                    </a:cubicBezTo>
                    <a:cubicBezTo>
                      <a:pt x="274" y="130"/>
                      <a:pt x="302" y="137"/>
                      <a:pt x="257" y="107"/>
                    </a:cubicBezTo>
                    <a:cubicBezTo>
                      <a:pt x="260" y="92"/>
                      <a:pt x="266" y="77"/>
                      <a:pt x="266" y="61"/>
                    </a:cubicBezTo>
                    <a:cubicBezTo>
                      <a:pt x="266" y="48"/>
                      <a:pt x="265" y="88"/>
                      <a:pt x="257" y="98"/>
                    </a:cubicBezTo>
                    <a:cubicBezTo>
                      <a:pt x="241" y="118"/>
                      <a:pt x="208" y="111"/>
                      <a:pt x="183" y="116"/>
                    </a:cubicBezTo>
                    <a:cubicBezTo>
                      <a:pt x="186" y="128"/>
                      <a:pt x="182" y="146"/>
                      <a:pt x="193" y="152"/>
                    </a:cubicBezTo>
                    <a:cubicBezTo>
                      <a:pt x="204" y="158"/>
                      <a:pt x="223" y="154"/>
                      <a:pt x="229" y="143"/>
                    </a:cubicBezTo>
                    <a:cubicBezTo>
                      <a:pt x="233" y="135"/>
                      <a:pt x="211" y="137"/>
                      <a:pt x="202" y="134"/>
                    </a:cubicBezTo>
                    <a:cubicBezTo>
                      <a:pt x="195" y="155"/>
                      <a:pt x="202" y="187"/>
                      <a:pt x="183" y="198"/>
                    </a:cubicBezTo>
                    <a:cubicBezTo>
                      <a:pt x="172" y="204"/>
                      <a:pt x="159" y="192"/>
                      <a:pt x="147" y="189"/>
                    </a:cubicBezTo>
                    <a:cubicBezTo>
                      <a:pt x="163" y="107"/>
                      <a:pt x="169" y="113"/>
                      <a:pt x="83" y="125"/>
                    </a:cubicBezTo>
                    <a:cubicBezTo>
                      <a:pt x="86" y="137"/>
                      <a:pt x="80" y="157"/>
                      <a:pt x="92" y="162"/>
                    </a:cubicBezTo>
                    <a:cubicBezTo>
                      <a:pt x="216" y="214"/>
                      <a:pt x="106" y="109"/>
                      <a:pt x="165" y="171"/>
                    </a:cubicBezTo>
                    <a:cubicBezTo>
                      <a:pt x="156" y="177"/>
                      <a:pt x="148" y="186"/>
                      <a:pt x="138" y="189"/>
                    </a:cubicBezTo>
                    <a:cubicBezTo>
                      <a:pt x="120" y="195"/>
                      <a:pt x="92" y="182"/>
                      <a:pt x="83" y="198"/>
                    </a:cubicBezTo>
                    <a:cubicBezTo>
                      <a:pt x="73" y="215"/>
                      <a:pt x="101" y="253"/>
                      <a:pt x="101" y="253"/>
                    </a:cubicBezTo>
                    <a:cubicBezTo>
                      <a:pt x="59" y="281"/>
                      <a:pt x="55" y="276"/>
                      <a:pt x="28" y="235"/>
                    </a:cubicBezTo>
                    <a:cubicBezTo>
                      <a:pt x="60" y="201"/>
                      <a:pt x="52" y="227"/>
                      <a:pt x="92" y="253"/>
                    </a:cubicBezTo>
                    <a:cubicBezTo>
                      <a:pt x="110" y="247"/>
                      <a:pt x="129" y="241"/>
                      <a:pt x="147" y="235"/>
                    </a:cubicBezTo>
                    <a:cubicBezTo>
                      <a:pt x="180" y="224"/>
                      <a:pt x="174" y="235"/>
                      <a:pt x="174" y="207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" name="Group 71"/>
            <p:cNvGrpSpPr>
              <a:grpSpLocks/>
            </p:cNvGrpSpPr>
            <p:nvPr/>
          </p:nvGrpSpPr>
          <p:grpSpPr bwMode="auto">
            <a:xfrm>
              <a:off x="619" y="1621"/>
              <a:ext cx="286" cy="358"/>
              <a:chOff x="0" y="0"/>
              <a:chExt cx="286" cy="358"/>
            </a:xfrm>
          </p:grpSpPr>
          <p:sp>
            <p:nvSpPr>
              <p:cNvPr id="14407" name="未知"/>
              <p:cNvSpPr>
                <a:spLocks noChangeArrowheads="1"/>
              </p:cNvSpPr>
              <p:nvPr/>
            </p:nvSpPr>
            <p:spPr bwMode="auto">
              <a:xfrm>
                <a:off x="27" y="0"/>
                <a:ext cx="259" cy="241"/>
              </a:xfrm>
              <a:custGeom>
                <a:avLst/>
                <a:gdLst/>
                <a:ahLst/>
                <a:cxnLst>
                  <a:cxn ang="0">
                    <a:pos x="175" y="45"/>
                  </a:cxn>
                  <a:cxn ang="0">
                    <a:pos x="38" y="45"/>
                  </a:cxn>
                  <a:cxn ang="0">
                    <a:pos x="38" y="145"/>
                  </a:cxn>
                  <a:cxn ang="0">
                    <a:pos x="111" y="191"/>
                  </a:cxn>
                  <a:cxn ang="0">
                    <a:pos x="138" y="200"/>
                  </a:cxn>
                  <a:cxn ang="0">
                    <a:pos x="147" y="228"/>
                  </a:cxn>
                  <a:cxn ang="0">
                    <a:pos x="211" y="218"/>
                  </a:cxn>
                  <a:cxn ang="0">
                    <a:pos x="221" y="145"/>
                  </a:cxn>
                  <a:cxn ang="0">
                    <a:pos x="184" y="154"/>
                  </a:cxn>
                  <a:cxn ang="0">
                    <a:pos x="175" y="182"/>
                  </a:cxn>
                  <a:cxn ang="0">
                    <a:pos x="211" y="173"/>
                  </a:cxn>
                  <a:cxn ang="0">
                    <a:pos x="102" y="164"/>
                  </a:cxn>
                  <a:cxn ang="0">
                    <a:pos x="111" y="136"/>
                  </a:cxn>
                  <a:cxn ang="0">
                    <a:pos x="129" y="164"/>
                  </a:cxn>
                  <a:cxn ang="0">
                    <a:pos x="102" y="182"/>
                  </a:cxn>
                  <a:cxn ang="0">
                    <a:pos x="56" y="173"/>
                  </a:cxn>
                  <a:cxn ang="0">
                    <a:pos x="65" y="145"/>
                  </a:cxn>
                  <a:cxn ang="0">
                    <a:pos x="83" y="164"/>
                  </a:cxn>
                  <a:cxn ang="0">
                    <a:pos x="38" y="100"/>
                  </a:cxn>
                  <a:cxn ang="0">
                    <a:pos x="83" y="72"/>
                  </a:cxn>
                  <a:cxn ang="0">
                    <a:pos x="74" y="100"/>
                  </a:cxn>
                  <a:cxn ang="0">
                    <a:pos x="83" y="54"/>
                  </a:cxn>
                  <a:cxn ang="0">
                    <a:pos x="111" y="109"/>
                  </a:cxn>
                  <a:cxn ang="0">
                    <a:pos x="120" y="136"/>
                  </a:cxn>
                  <a:cxn ang="0">
                    <a:pos x="184" y="127"/>
                  </a:cxn>
                  <a:cxn ang="0">
                    <a:pos x="157" y="109"/>
                  </a:cxn>
                  <a:cxn ang="0">
                    <a:pos x="147" y="81"/>
                  </a:cxn>
                  <a:cxn ang="0">
                    <a:pos x="221" y="81"/>
                  </a:cxn>
                  <a:cxn ang="0">
                    <a:pos x="202" y="100"/>
                  </a:cxn>
                  <a:cxn ang="0">
                    <a:pos x="221" y="118"/>
                  </a:cxn>
                  <a:cxn ang="0">
                    <a:pos x="230" y="90"/>
                  </a:cxn>
                  <a:cxn ang="0">
                    <a:pos x="175" y="45"/>
                  </a:cxn>
                </a:cxnLst>
                <a:rect l="0" t="0" r="r" b="b"/>
                <a:pathLst>
                  <a:path w="259" h="241">
                    <a:moveTo>
                      <a:pt x="175" y="45"/>
                    </a:moveTo>
                    <a:cubicBezTo>
                      <a:pt x="132" y="0"/>
                      <a:pt x="90" y="32"/>
                      <a:pt x="38" y="45"/>
                    </a:cubicBezTo>
                    <a:cubicBezTo>
                      <a:pt x="10" y="85"/>
                      <a:pt x="0" y="109"/>
                      <a:pt x="38" y="145"/>
                    </a:cubicBezTo>
                    <a:cubicBezTo>
                      <a:pt x="62" y="218"/>
                      <a:pt x="37" y="203"/>
                      <a:pt x="111" y="191"/>
                    </a:cubicBezTo>
                    <a:cubicBezTo>
                      <a:pt x="120" y="194"/>
                      <a:pt x="131" y="193"/>
                      <a:pt x="138" y="200"/>
                    </a:cubicBezTo>
                    <a:cubicBezTo>
                      <a:pt x="145" y="207"/>
                      <a:pt x="137" y="226"/>
                      <a:pt x="147" y="228"/>
                    </a:cubicBezTo>
                    <a:cubicBezTo>
                      <a:pt x="168" y="233"/>
                      <a:pt x="190" y="221"/>
                      <a:pt x="211" y="218"/>
                    </a:cubicBezTo>
                    <a:cubicBezTo>
                      <a:pt x="231" y="199"/>
                      <a:pt x="259" y="183"/>
                      <a:pt x="221" y="145"/>
                    </a:cubicBezTo>
                    <a:cubicBezTo>
                      <a:pt x="212" y="136"/>
                      <a:pt x="196" y="151"/>
                      <a:pt x="184" y="154"/>
                    </a:cubicBezTo>
                    <a:cubicBezTo>
                      <a:pt x="181" y="163"/>
                      <a:pt x="171" y="173"/>
                      <a:pt x="175" y="182"/>
                    </a:cubicBezTo>
                    <a:cubicBezTo>
                      <a:pt x="198" y="241"/>
                      <a:pt x="209" y="179"/>
                      <a:pt x="211" y="173"/>
                    </a:cubicBezTo>
                    <a:cubicBezTo>
                      <a:pt x="172" y="160"/>
                      <a:pt x="141" y="177"/>
                      <a:pt x="102" y="164"/>
                    </a:cubicBezTo>
                    <a:cubicBezTo>
                      <a:pt x="105" y="155"/>
                      <a:pt x="101" y="136"/>
                      <a:pt x="111" y="136"/>
                    </a:cubicBezTo>
                    <a:cubicBezTo>
                      <a:pt x="122" y="136"/>
                      <a:pt x="131" y="153"/>
                      <a:pt x="129" y="164"/>
                    </a:cubicBezTo>
                    <a:cubicBezTo>
                      <a:pt x="127" y="175"/>
                      <a:pt x="111" y="176"/>
                      <a:pt x="102" y="182"/>
                    </a:cubicBezTo>
                    <a:cubicBezTo>
                      <a:pt x="87" y="179"/>
                      <a:pt x="67" y="184"/>
                      <a:pt x="56" y="173"/>
                    </a:cubicBezTo>
                    <a:cubicBezTo>
                      <a:pt x="49" y="166"/>
                      <a:pt x="56" y="148"/>
                      <a:pt x="65" y="145"/>
                    </a:cubicBezTo>
                    <a:cubicBezTo>
                      <a:pt x="73" y="142"/>
                      <a:pt x="77" y="158"/>
                      <a:pt x="83" y="164"/>
                    </a:cubicBezTo>
                    <a:cubicBezTo>
                      <a:pt x="62" y="100"/>
                      <a:pt x="83" y="115"/>
                      <a:pt x="38" y="100"/>
                    </a:cubicBezTo>
                    <a:cubicBezTo>
                      <a:pt x="40" y="93"/>
                      <a:pt x="45" y="19"/>
                      <a:pt x="83" y="72"/>
                    </a:cubicBezTo>
                    <a:cubicBezTo>
                      <a:pt x="89" y="80"/>
                      <a:pt x="74" y="110"/>
                      <a:pt x="74" y="100"/>
                    </a:cubicBezTo>
                    <a:cubicBezTo>
                      <a:pt x="74" y="84"/>
                      <a:pt x="80" y="69"/>
                      <a:pt x="83" y="54"/>
                    </a:cubicBezTo>
                    <a:cubicBezTo>
                      <a:pt x="151" y="65"/>
                      <a:pt x="158" y="59"/>
                      <a:pt x="111" y="109"/>
                    </a:cubicBezTo>
                    <a:cubicBezTo>
                      <a:pt x="114" y="118"/>
                      <a:pt x="111" y="134"/>
                      <a:pt x="120" y="136"/>
                    </a:cubicBezTo>
                    <a:cubicBezTo>
                      <a:pt x="141" y="141"/>
                      <a:pt x="167" y="140"/>
                      <a:pt x="184" y="127"/>
                    </a:cubicBezTo>
                    <a:cubicBezTo>
                      <a:pt x="193" y="121"/>
                      <a:pt x="166" y="115"/>
                      <a:pt x="157" y="109"/>
                    </a:cubicBezTo>
                    <a:cubicBezTo>
                      <a:pt x="154" y="100"/>
                      <a:pt x="143" y="90"/>
                      <a:pt x="147" y="81"/>
                    </a:cubicBezTo>
                    <a:cubicBezTo>
                      <a:pt x="157" y="61"/>
                      <a:pt x="218" y="80"/>
                      <a:pt x="221" y="81"/>
                    </a:cubicBezTo>
                    <a:cubicBezTo>
                      <a:pt x="215" y="87"/>
                      <a:pt x="202" y="91"/>
                      <a:pt x="202" y="100"/>
                    </a:cubicBezTo>
                    <a:cubicBezTo>
                      <a:pt x="202" y="109"/>
                      <a:pt x="213" y="121"/>
                      <a:pt x="221" y="118"/>
                    </a:cubicBezTo>
                    <a:cubicBezTo>
                      <a:pt x="230" y="115"/>
                      <a:pt x="227" y="99"/>
                      <a:pt x="230" y="90"/>
                    </a:cubicBezTo>
                    <a:cubicBezTo>
                      <a:pt x="200" y="62"/>
                      <a:pt x="218" y="77"/>
                      <a:pt x="175" y="45"/>
                    </a:cubicBezTo>
                    <a:close/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08" name="未知"/>
              <p:cNvSpPr>
                <a:spLocks noChangeArrowheads="1"/>
              </p:cNvSpPr>
              <p:nvPr/>
            </p:nvSpPr>
            <p:spPr bwMode="auto">
              <a:xfrm>
                <a:off x="0" y="186"/>
                <a:ext cx="275" cy="172"/>
              </a:xfrm>
              <a:custGeom>
                <a:avLst/>
                <a:gdLst/>
                <a:ahLst/>
                <a:cxnLst>
                  <a:cxn ang="0">
                    <a:pos x="83" y="23"/>
                  </a:cxn>
                  <a:cxn ang="0">
                    <a:pos x="37" y="87"/>
                  </a:cxn>
                  <a:cxn ang="0">
                    <a:pos x="10" y="151"/>
                  </a:cxn>
                  <a:cxn ang="0">
                    <a:pos x="37" y="160"/>
                  </a:cxn>
                  <a:cxn ang="0">
                    <a:pos x="138" y="151"/>
                  </a:cxn>
                  <a:cxn ang="0">
                    <a:pos x="211" y="115"/>
                  </a:cxn>
                  <a:cxn ang="0">
                    <a:pos x="248" y="60"/>
                  </a:cxn>
                  <a:cxn ang="0">
                    <a:pos x="266" y="32"/>
                  </a:cxn>
                  <a:cxn ang="0">
                    <a:pos x="220" y="42"/>
                  </a:cxn>
                  <a:cxn ang="0">
                    <a:pos x="202" y="51"/>
                  </a:cxn>
                  <a:cxn ang="0">
                    <a:pos x="147" y="60"/>
                  </a:cxn>
                  <a:cxn ang="0">
                    <a:pos x="138" y="32"/>
                  </a:cxn>
                  <a:cxn ang="0">
                    <a:pos x="184" y="42"/>
                  </a:cxn>
                  <a:cxn ang="0">
                    <a:pos x="83" y="42"/>
                  </a:cxn>
                  <a:cxn ang="0">
                    <a:pos x="129" y="87"/>
                  </a:cxn>
                  <a:cxn ang="0">
                    <a:pos x="101" y="78"/>
                  </a:cxn>
                  <a:cxn ang="0">
                    <a:pos x="65" y="142"/>
                  </a:cxn>
                  <a:cxn ang="0">
                    <a:pos x="120" y="115"/>
                  </a:cxn>
                  <a:cxn ang="0">
                    <a:pos x="129" y="151"/>
                  </a:cxn>
                  <a:cxn ang="0">
                    <a:pos x="174" y="115"/>
                  </a:cxn>
                  <a:cxn ang="0">
                    <a:pos x="184" y="106"/>
                  </a:cxn>
                  <a:cxn ang="0">
                    <a:pos x="211" y="96"/>
                  </a:cxn>
                  <a:cxn ang="0">
                    <a:pos x="238" y="51"/>
                  </a:cxn>
                </a:cxnLst>
                <a:rect l="0" t="0" r="r" b="b"/>
                <a:pathLst>
                  <a:path w="275" h="172">
                    <a:moveTo>
                      <a:pt x="83" y="23"/>
                    </a:moveTo>
                    <a:cubicBezTo>
                      <a:pt x="62" y="87"/>
                      <a:pt x="83" y="72"/>
                      <a:pt x="37" y="87"/>
                    </a:cubicBezTo>
                    <a:cubicBezTo>
                      <a:pt x="21" y="104"/>
                      <a:pt x="0" y="120"/>
                      <a:pt x="10" y="151"/>
                    </a:cubicBezTo>
                    <a:cubicBezTo>
                      <a:pt x="13" y="160"/>
                      <a:pt x="28" y="157"/>
                      <a:pt x="37" y="160"/>
                    </a:cubicBezTo>
                    <a:cubicBezTo>
                      <a:pt x="71" y="157"/>
                      <a:pt x="105" y="156"/>
                      <a:pt x="138" y="151"/>
                    </a:cubicBezTo>
                    <a:cubicBezTo>
                      <a:pt x="167" y="147"/>
                      <a:pt x="183" y="124"/>
                      <a:pt x="211" y="115"/>
                    </a:cubicBezTo>
                    <a:cubicBezTo>
                      <a:pt x="227" y="65"/>
                      <a:pt x="209" y="107"/>
                      <a:pt x="248" y="60"/>
                    </a:cubicBezTo>
                    <a:cubicBezTo>
                      <a:pt x="255" y="51"/>
                      <a:pt x="275" y="38"/>
                      <a:pt x="266" y="32"/>
                    </a:cubicBezTo>
                    <a:cubicBezTo>
                      <a:pt x="253" y="24"/>
                      <a:pt x="235" y="39"/>
                      <a:pt x="220" y="42"/>
                    </a:cubicBezTo>
                    <a:cubicBezTo>
                      <a:pt x="198" y="130"/>
                      <a:pt x="223" y="57"/>
                      <a:pt x="202" y="51"/>
                    </a:cubicBezTo>
                    <a:cubicBezTo>
                      <a:pt x="184" y="46"/>
                      <a:pt x="165" y="57"/>
                      <a:pt x="147" y="60"/>
                    </a:cubicBezTo>
                    <a:cubicBezTo>
                      <a:pt x="144" y="51"/>
                      <a:pt x="134" y="41"/>
                      <a:pt x="138" y="32"/>
                    </a:cubicBezTo>
                    <a:cubicBezTo>
                      <a:pt x="153" y="0"/>
                      <a:pt x="177" y="35"/>
                      <a:pt x="184" y="42"/>
                    </a:cubicBezTo>
                    <a:cubicBezTo>
                      <a:pt x="162" y="103"/>
                      <a:pt x="121" y="68"/>
                      <a:pt x="83" y="42"/>
                    </a:cubicBezTo>
                    <a:cubicBezTo>
                      <a:pt x="41" y="106"/>
                      <a:pt x="70" y="97"/>
                      <a:pt x="129" y="87"/>
                    </a:cubicBezTo>
                    <a:cubicBezTo>
                      <a:pt x="120" y="84"/>
                      <a:pt x="106" y="70"/>
                      <a:pt x="101" y="78"/>
                    </a:cubicBezTo>
                    <a:cubicBezTo>
                      <a:pt x="59" y="150"/>
                      <a:pt x="127" y="163"/>
                      <a:pt x="65" y="142"/>
                    </a:cubicBezTo>
                    <a:cubicBezTo>
                      <a:pt x="5" y="86"/>
                      <a:pt x="104" y="112"/>
                      <a:pt x="120" y="115"/>
                    </a:cubicBezTo>
                    <a:cubicBezTo>
                      <a:pt x="123" y="127"/>
                      <a:pt x="118" y="145"/>
                      <a:pt x="129" y="151"/>
                    </a:cubicBezTo>
                    <a:cubicBezTo>
                      <a:pt x="164" y="172"/>
                      <a:pt x="169" y="129"/>
                      <a:pt x="174" y="115"/>
                    </a:cubicBezTo>
                    <a:cubicBezTo>
                      <a:pt x="138" y="77"/>
                      <a:pt x="160" y="106"/>
                      <a:pt x="184" y="106"/>
                    </a:cubicBezTo>
                    <a:cubicBezTo>
                      <a:pt x="194" y="106"/>
                      <a:pt x="202" y="99"/>
                      <a:pt x="211" y="96"/>
                    </a:cubicBezTo>
                    <a:cubicBezTo>
                      <a:pt x="221" y="45"/>
                      <a:pt x="205" y="51"/>
                      <a:pt x="238" y="51"/>
                    </a:cubicBezTo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" name="Group 74"/>
            <p:cNvGrpSpPr>
              <a:grpSpLocks/>
            </p:cNvGrpSpPr>
            <p:nvPr/>
          </p:nvGrpSpPr>
          <p:grpSpPr bwMode="auto">
            <a:xfrm>
              <a:off x="0" y="2031"/>
              <a:ext cx="199" cy="267"/>
              <a:chOff x="0" y="0"/>
              <a:chExt cx="199" cy="267"/>
            </a:xfrm>
          </p:grpSpPr>
          <p:sp>
            <p:nvSpPr>
              <p:cNvPr id="14410" name="未知"/>
              <p:cNvSpPr>
                <a:spLocks noChangeArrowheads="1"/>
              </p:cNvSpPr>
              <p:nvPr/>
            </p:nvSpPr>
            <p:spPr bwMode="auto">
              <a:xfrm>
                <a:off x="0" y="21"/>
                <a:ext cx="136" cy="235"/>
              </a:xfrm>
              <a:custGeom>
                <a:avLst/>
                <a:gdLst/>
                <a:ahLst/>
                <a:cxnLst>
                  <a:cxn ang="0">
                    <a:pos x="25" y="98"/>
                  </a:cxn>
                  <a:cxn ang="0">
                    <a:pos x="80" y="34"/>
                  </a:cxn>
                  <a:cxn ang="0">
                    <a:pos x="126" y="7"/>
                  </a:cxn>
                  <a:cxn ang="0">
                    <a:pos x="135" y="34"/>
                  </a:cxn>
                  <a:cxn ang="0">
                    <a:pos x="89" y="235"/>
                  </a:cxn>
                  <a:cxn ang="0">
                    <a:pos x="62" y="226"/>
                  </a:cxn>
                  <a:cxn ang="0">
                    <a:pos x="71" y="199"/>
                  </a:cxn>
                  <a:cxn ang="0">
                    <a:pos x="99" y="208"/>
                  </a:cxn>
                  <a:cxn ang="0">
                    <a:pos x="99" y="117"/>
                  </a:cxn>
                  <a:cxn ang="0">
                    <a:pos x="135" y="71"/>
                  </a:cxn>
                  <a:cxn ang="0">
                    <a:pos x="126" y="34"/>
                  </a:cxn>
                  <a:cxn ang="0">
                    <a:pos x="99" y="43"/>
                  </a:cxn>
                  <a:cxn ang="0">
                    <a:pos x="80" y="98"/>
                  </a:cxn>
                  <a:cxn ang="0">
                    <a:pos x="44" y="107"/>
                  </a:cxn>
                  <a:cxn ang="0">
                    <a:pos x="53" y="144"/>
                  </a:cxn>
                  <a:cxn ang="0">
                    <a:pos x="71" y="117"/>
                  </a:cxn>
                  <a:cxn ang="0">
                    <a:pos x="25" y="80"/>
                  </a:cxn>
                  <a:cxn ang="0">
                    <a:pos x="53" y="171"/>
                  </a:cxn>
                  <a:cxn ang="0">
                    <a:pos x="44" y="208"/>
                  </a:cxn>
                  <a:cxn ang="0">
                    <a:pos x="35" y="181"/>
                  </a:cxn>
                  <a:cxn ang="0">
                    <a:pos x="71" y="162"/>
                  </a:cxn>
                </a:cxnLst>
                <a:rect l="0" t="0" r="r" b="b"/>
                <a:pathLst>
                  <a:path w="136" h="235">
                    <a:moveTo>
                      <a:pt x="25" y="98"/>
                    </a:moveTo>
                    <a:cubicBezTo>
                      <a:pt x="43" y="50"/>
                      <a:pt x="26" y="47"/>
                      <a:pt x="80" y="34"/>
                    </a:cubicBezTo>
                    <a:cubicBezTo>
                      <a:pt x="87" y="27"/>
                      <a:pt x="111" y="0"/>
                      <a:pt x="126" y="7"/>
                    </a:cubicBezTo>
                    <a:cubicBezTo>
                      <a:pt x="134" y="11"/>
                      <a:pt x="132" y="25"/>
                      <a:pt x="135" y="34"/>
                    </a:cubicBezTo>
                    <a:cubicBezTo>
                      <a:pt x="113" y="100"/>
                      <a:pt x="104" y="167"/>
                      <a:pt x="89" y="235"/>
                    </a:cubicBezTo>
                    <a:cubicBezTo>
                      <a:pt x="80" y="232"/>
                      <a:pt x="66" y="234"/>
                      <a:pt x="62" y="226"/>
                    </a:cubicBezTo>
                    <a:cubicBezTo>
                      <a:pt x="58" y="218"/>
                      <a:pt x="62" y="203"/>
                      <a:pt x="71" y="199"/>
                    </a:cubicBezTo>
                    <a:cubicBezTo>
                      <a:pt x="80" y="195"/>
                      <a:pt x="90" y="205"/>
                      <a:pt x="99" y="208"/>
                    </a:cubicBezTo>
                    <a:cubicBezTo>
                      <a:pt x="65" y="176"/>
                      <a:pt x="65" y="149"/>
                      <a:pt x="99" y="117"/>
                    </a:cubicBezTo>
                    <a:cubicBezTo>
                      <a:pt x="60" y="78"/>
                      <a:pt x="99" y="80"/>
                      <a:pt x="135" y="71"/>
                    </a:cubicBezTo>
                    <a:cubicBezTo>
                      <a:pt x="132" y="59"/>
                      <a:pt x="136" y="42"/>
                      <a:pt x="126" y="34"/>
                    </a:cubicBezTo>
                    <a:cubicBezTo>
                      <a:pt x="119" y="28"/>
                      <a:pt x="105" y="35"/>
                      <a:pt x="99" y="43"/>
                    </a:cubicBezTo>
                    <a:cubicBezTo>
                      <a:pt x="88" y="59"/>
                      <a:pt x="99" y="93"/>
                      <a:pt x="80" y="98"/>
                    </a:cubicBezTo>
                    <a:cubicBezTo>
                      <a:pt x="68" y="101"/>
                      <a:pt x="56" y="104"/>
                      <a:pt x="44" y="107"/>
                    </a:cubicBezTo>
                    <a:cubicBezTo>
                      <a:pt x="47" y="119"/>
                      <a:pt x="41" y="140"/>
                      <a:pt x="53" y="144"/>
                    </a:cubicBezTo>
                    <a:cubicBezTo>
                      <a:pt x="63" y="148"/>
                      <a:pt x="71" y="128"/>
                      <a:pt x="71" y="117"/>
                    </a:cubicBezTo>
                    <a:cubicBezTo>
                      <a:pt x="71" y="106"/>
                      <a:pt x="28" y="82"/>
                      <a:pt x="25" y="80"/>
                    </a:cubicBezTo>
                    <a:cubicBezTo>
                      <a:pt x="10" y="125"/>
                      <a:pt x="0" y="154"/>
                      <a:pt x="53" y="171"/>
                    </a:cubicBezTo>
                    <a:cubicBezTo>
                      <a:pt x="50" y="183"/>
                      <a:pt x="55" y="202"/>
                      <a:pt x="44" y="208"/>
                    </a:cubicBezTo>
                    <a:cubicBezTo>
                      <a:pt x="36" y="213"/>
                      <a:pt x="31" y="190"/>
                      <a:pt x="35" y="181"/>
                    </a:cubicBezTo>
                    <a:cubicBezTo>
                      <a:pt x="41" y="169"/>
                      <a:pt x="61" y="172"/>
                      <a:pt x="71" y="162"/>
                    </a:cubicBezTo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11" name="未知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7" cy="267"/>
              </a:xfrm>
              <a:custGeom>
                <a:avLst/>
                <a:gdLst/>
                <a:ahLst/>
                <a:cxnLst>
                  <a:cxn ang="0">
                    <a:pos x="44" y="28"/>
                  </a:cxn>
                  <a:cxn ang="0">
                    <a:pos x="117" y="46"/>
                  </a:cxn>
                  <a:cxn ang="0">
                    <a:pos x="108" y="183"/>
                  </a:cxn>
                  <a:cxn ang="0">
                    <a:pos x="62" y="266"/>
                  </a:cxn>
                  <a:cxn ang="0">
                    <a:pos x="7" y="256"/>
                  </a:cxn>
                  <a:cxn ang="0">
                    <a:pos x="26" y="238"/>
                  </a:cxn>
                  <a:cxn ang="0">
                    <a:pos x="35" y="238"/>
                  </a:cxn>
                  <a:cxn ang="0">
                    <a:pos x="71" y="220"/>
                  </a:cxn>
                  <a:cxn ang="0">
                    <a:pos x="90" y="202"/>
                  </a:cxn>
                  <a:cxn ang="0">
                    <a:pos x="53" y="202"/>
                  </a:cxn>
                  <a:cxn ang="0">
                    <a:pos x="17" y="192"/>
                  </a:cxn>
                  <a:cxn ang="0">
                    <a:pos x="53" y="156"/>
                  </a:cxn>
                  <a:cxn ang="0">
                    <a:pos x="62" y="183"/>
                  </a:cxn>
                  <a:cxn ang="0">
                    <a:pos x="90" y="192"/>
                  </a:cxn>
                  <a:cxn ang="0">
                    <a:pos x="81" y="128"/>
                  </a:cxn>
                  <a:cxn ang="0">
                    <a:pos x="71" y="101"/>
                  </a:cxn>
                  <a:cxn ang="0">
                    <a:pos x="90" y="119"/>
                  </a:cxn>
                  <a:cxn ang="0">
                    <a:pos x="99" y="92"/>
                  </a:cxn>
                  <a:cxn ang="0">
                    <a:pos x="71" y="74"/>
                  </a:cxn>
                  <a:cxn ang="0">
                    <a:pos x="44" y="83"/>
                  </a:cxn>
                  <a:cxn ang="0">
                    <a:pos x="53" y="46"/>
                  </a:cxn>
                  <a:cxn ang="0">
                    <a:pos x="108" y="46"/>
                  </a:cxn>
                </a:cxnLst>
                <a:rect l="0" t="0" r="r" b="b"/>
                <a:pathLst>
                  <a:path w="117" h="267">
                    <a:moveTo>
                      <a:pt x="44" y="28"/>
                    </a:moveTo>
                    <a:cubicBezTo>
                      <a:pt x="86" y="0"/>
                      <a:pt x="90" y="5"/>
                      <a:pt x="117" y="46"/>
                    </a:cubicBezTo>
                    <a:cubicBezTo>
                      <a:pt x="109" y="103"/>
                      <a:pt x="97" y="129"/>
                      <a:pt x="108" y="183"/>
                    </a:cubicBezTo>
                    <a:cubicBezTo>
                      <a:pt x="98" y="232"/>
                      <a:pt x="109" y="249"/>
                      <a:pt x="62" y="266"/>
                    </a:cubicBezTo>
                    <a:cubicBezTo>
                      <a:pt x="44" y="263"/>
                      <a:pt x="22" y="267"/>
                      <a:pt x="7" y="256"/>
                    </a:cubicBezTo>
                    <a:cubicBezTo>
                      <a:pt x="0" y="251"/>
                      <a:pt x="17" y="239"/>
                      <a:pt x="26" y="238"/>
                    </a:cubicBezTo>
                    <a:cubicBezTo>
                      <a:pt x="34" y="237"/>
                      <a:pt x="103" y="261"/>
                      <a:pt x="35" y="238"/>
                    </a:cubicBezTo>
                    <a:cubicBezTo>
                      <a:pt x="54" y="182"/>
                      <a:pt x="28" y="228"/>
                      <a:pt x="71" y="220"/>
                    </a:cubicBezTo>
                    <a:cubicBezTo>
                      <a:pt x="80" y="218"/>
                      <a:pt x="84" y="208"/>
                      <a:pt x="90" y="202"/>
                    </a:cubicBezTo>
                    <a:cubicBezTo>
                      <a:pt x="46" y="158"/>
                      <a:pt x="96" y="195"/>
                      <a:pt x="53" y="202"/>
                    </a:cubicBezTo>
                    <a:cubicBezTo>
                      <a:pt x="41" y="204"/>
                      <a:pt x="29" y="195"/>
                      <a:pt x="17" y="192"/>
                    </a:cubicBezTo>
                    <a:cubicBezTo>
                      <a:pt x="20" y="182"/>
                      <a:pt x="26" y="142"/>
                      <a:pt x="53" y="156"/>
                    </a:cubicBezTo>
                    <a:cubicBezTo>
                      <a:pt x="61" y="160"/>
                      <a:pt x="55" y="176"/>
                      <a:pt x="62" y="183"/>
                    </a:cubicBezTo>
                    <a:cubicBezTo>
                      <a:pt x="69" y="190"/>
                      <a:pt x="81" y="189"/>
                      <a:pt x="90" y="192"/>
                    </a:cubicBezTo>
                    <a:cubicBezTo>
                      <a:pt x="87" y="171"/>
                      <a:pt x="92" y="146"/>
                      <a:pt x="81" y="128"/>
                    </a:cubicBezTo>
                    <a:cubicBezTo>
                      <a:pt x="62" y="98"/>
                      <a:pt x="9" y="142"/>
                      <a:pt x="71" y="101"/>
                    </a:cubicBezTo>
                    <a:cubicBezTo>
                      <a:pt x="77" y="107"/>
                      <a:pt x="82" y="122"/>
                      <a:pt x="90" y="119"/>
                    </a:cubicBezTo>
                    <a:cubicBezTo>
                      <a:pt x="99" y="116"/>
                      <a:pt x="103" y="101"/>
                      <a:pt x="99" y="92"/>
                    </a:cubicBezTo>
                    <a:cubicBezTo>
                      <a:pt x="95" y="82"/>
                      <a:pt x="80" y="80"/>
                      <a:pt x="71" y="74"/>
                    </a:cubicBezTo>
                    <a:cubicBezTo>
                      <a:pt x="62" y="77"/>
                      <a:pt x="49" y="91"/>
                      <a:pt x="44" y="83"/>
                    </a:cubicBezTo>
                    <a:cubicBezTo>
                      <a:pt x="37" y="72"/>
                      <a:pt x="42" y="52"/>
                      <a:pt x="53" y="46"/>
                    </a:cubicBezTo>
                    <a:cubicBezTo>
                      <a:pt x="69" y="37"/>
                      <a:pt x="90" y="46"/>
                      <a:pt x="108" y="46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" name="Group 77"/>
            <p:cNvGrpSpPr>
              <a:grpSpLocks/>
            </p:cNvGrpSpPr>
            <p:nvPr/>
          </p:nvGrpSpPr>
          <p:grpSpPr bwMode="auto">
            <a:xfrm>
              <a:off x="907" y="1693"/>
              <a:ext cx="159" cy="243"/>
              <a:chOff x="0" y="0"/>
              <a:chExt cx="159" cy="243"/>
            </a:xfrm>
          </p:grpSpPr>
          <p:sp>
            <p:nvSpPr>
              <p:cNvPr id="14413" name="未知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6" cy="165"/>
              </a:xfrm>
              <a:custGeom>
                <a:avLst/>
                <a:gdLst/>
                <a:ahLst/>
                <a:cxnLst>
                  <a:cxn ang="0">
                    <a:pos x="51" y="28"/>
                  </a:cxn>
                  <a:cxn ang="0">
                    <a:pos x="33" y="55"/>
                  </a:cxn>
                  <a:cxn ang="0">
                    <a:pos x="42" y="82"/>
                  </a:cxn>
                  <a:cxn ang="0">
                    <a:pos x="69" y="165"/>
                  </a:cxn>
                  <a:cxn ang="0">
                    <a:pos x="78" y="146"/>
                  </a:cxn>
                  <a:cxn ang="0">
                    <a:pos x="60" y="119"/>
                  </a:cxn>
                  <a:cxn ang="0">
                    <a:pos x="115" y="119"/>
                  </a:cxn>
                  <a:cxn ang="0">
                    <a:pos x="106" y="146"/>
                  </a:cxn>
                  <a:cxn ang="0">
                    <a:pos x="78" y="137"/>
                  </a:cxn>
                  <a:cxn ang="0">
                    <a:pos x="97" y="119"/>
                  </a:cxn>
                  <a:cxn ang="0">
                    <a:pos x="124" y="101"/>
                  </a:cxn>
                  <a:cxn ang="0">
                    <a:pos x="152" y="110"/>
                  </a:cxn>
                  <a:cxn ang="0">
                    <a:pos x="142" y="137"/>
                  </a:cxn>
                  <a:cxn ang="0">
                    <a:pos x="115" y="128"/>
                  </a:cxn>
                  <a:cxn ang="0">
                    <a:pos x="115" y="37"/>
                  </a:cxn>
                  <a:cxn ang="0">
                    <a:pos x="78" y="46"/>
                  </a:cxn>
                  <a:cxn ang="0">
                    <a:pos x="42" y="82"/>
                  </a:cxn>
                  <a:cxn ang="0">
                    <a:pos x="51" y="46"/>
                  </a:cxn>
                  <a:cxn ang="0">
                    <a:pos x="78" y="37"/>
                  </a:cxn>
                  <a:cxn ang="0">
                    <a:pos x="88" y="9"/>
                  </a:cxn>
                  <a:cxn ang="0">
                    <a:pos x="60" y="0"/>
                  </a:cxn>
                  <a:cxn ang="0">
                    <a:pos x="42" y="37"/>
                  </a:cxn>
                  <a:cxn ang="0">
                    <a:pos x="97" y="46"/>
                  </a:cxn>
                  <a:cxn ang="0">
                    <a:pos x="51" y="28"/>
                  </a:cxn>
                </a:cxnLst>
                <a:rect l="0" t="0" r="r" b="b"/>
                <a:pathLst>
                  <a:path w="156" h="165">
                    <a:moveTo>
                      <a:pt x="51" y="28"/>
                    </a:moveTo>
                    <a:cubicBezTo>
                      <a:pt x="45" y="37"/>
                      <a:pt x="35" y="44"/>
                      <a:pt x="33" y="55"/>
                    </a:cubicBezTo>
                    <a:cubicBezTo>
                      <a:pt x="31" y="64"/>
                      <a:pt x="40" y="73"/>
                      <a:pt x="42" y="82"/>
                    </a:cubicBezTo>
                    <a:cubicBezTo>
                      <a:pt x="57" y="160"/>
                      <a:pt x="34" y="128"/>
                      <a:pt x="69" y="165"/>
                    </a:cubicBezTo>
                    <a:cubicBezTo>
                      <a:pt x="137" y="148"/>
                      <a:pt x="101" y="164"/>
                      <a:pt x="78" y="146"/>
                    </a:cubicBezTo>
                    <a:cubicBezTo>
                      <a:pt x="70" y="139"/>
                      <a:pt x="66" y="128"/>
                      <a:pt x="60" y="119"/>
                    </a:cubicBezTo>
                    <a:cubicBezTo>
                      <a:pt x="70" y="116"/>
                      <a:pt x="105" y="99"/>
                      <a:pt x="115" y="119"/>
                    </a:cubicBezTo>
                    <a:cubicBezTo>
                      <a:pt x="119" y="127"/>
                      <a:pt x="109" y="137"/>
                      <a:pt x="106" y="146"/>
                    </a:cubicBezTo>
                    <a:cubicBezTo>
                      <a:pt x="97" y="143"/>
                      <a:pt x="81" y="146"/>
                      <a:pt x="78" y="137"/>
                    </a:cubicBezTo>
                    <a:cubicBezTo>
                      <a:pt x="75" y="129"/>
                      <a:pt x="90" y="124"/>
                      <a:pt x="97" y="119"/>
                    </a:cubicBezTo>
                    <a:cubicBezTo>
                      <a:pt x="106" y="112"/>
                      <a:pt x="115" y="107"/>
                      <a:pt x="124" y="101"/>
                    </a:cubicBezTo>
                    <a:cubicBezTo>
                      <a:pt x="133" y="104"/>
                      <a:pt x="148" y="101"/>
                      <a:pt x="152" y="110"/>
                    </a:cubicBezTo>
                    <a:cubicBezTo>
                      <a:pt x="156" y="119"/>
                      <a:pt x="151" y="133"/>
                      <a:pt x="142" y="137"/>
                    </a:cubicBezTo>
                    <a:cubicBezTo>
                      <a:pt x="133" y="141"/>
                      <a:pt x="124" y="131"/>
                      <a:pt x="115" y="128"/>
                    </a:cubicBezTo>
                    <a:cubicBezTo>
                      <a:pt x="97" y="55"/>
                      <a:pt x="133" y="110"/>
                      <a:pt x="115" y="37"/>
                    </a:cubicBezTo>
                    <a:cubicBezTo>
                      <a:pt x="103" y="40"/>
                      <a:pt x="86" y="36"/>
                      <a:pt x="78" y="46"/>
                    </a:cubicBezTo>
                    <a:cubicBezTo>
                      <a:pt x="40" y="91"/>
                      <a:pt x="100" y="104"/>
                      <a:pt x="42" y="82"/>
                    </a:cubicBezTo>
                    <a:cubicBezTo>
                      <a:pt x="45" y="70"/>
                      <a:pt x="43" y="56"/>
                      <a:pt x="51" y="46"/>
                    </a:cubicBezTo>
                    <a:cubicBezTo>
                      <a:pt x="57" y="39"/>
                      <a:pt x="71" y="44"/>
                      <a:pt x="78" y="37"/>
                    </a:cubicBezTo>
                    <a:cubicBezTo>
                      <a:pt x="85" y="30"/>
                      <a:pt x="85" y="18"/>
                      <a:pt x="88" y="9"/>
                    </a:cubicBezTo>
                    <a:cubicBezTo>
                      <a:pt x="79" y="6"/>
                      <a:pt x="70" y="0"/>
                      <a:pt x="60" y="0"/>
                    </a:cubicBezTo>
                    <a:cubicBezTo>
                      <a:pt x="53" y="0"/>
                      <a:pt x="0" y="12"/>
                      <a:pt x="42" y="37"/>
                    </a:cubicBezTo>
                    <a:cubicBezTo>
                      <a:pt x="58" y="46"/>
                      <a:pt x="84" y="59"/>
                      <a:pt x="97" y="46"/>
                    </a:cubicBezTo>
                    <a:cubicBezTo>
                      <a:pt x="109" y="34"/>
                      <a:pt x="66" y="34"/>
                      <a:pt x="51" y="28"/>
                    </a:cubicBezTo>
                    <a:close/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14" name="未知"/>
              <p:cNvSpPr>
                <a:spLocks noChangeArrowheads="1"/>
              </p:cNvSpPr>
              <p:nvPr/>
            </p:nvSpPr>
            <p:spPr bwMode="auto">
              <a:xfrm>
                <a:off x="51" y="111"/>
                <a:ext cx="108" cy="132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18" y="90"/>
                  </a:cxn>
                  <a:cxn ang="0">
                    <a:pos x="27" y="127"/>
                  </a:cxn>
                  <a:cxn ang="0">
                    <a:pos x="46" y="99"/>
                  </a:cxn>
                  <a:cxn ang="0">
                    <a:pos x="55" y="72"/>
                  </a:cxn>
                  <a:cxn ang="0">
                    <a:pos x="91" y="81"/>
                  </a:cxn>
                  <a:cxn ang="0">
                    <a:pos x="64" y="99"/>
                  </a:cxn>
                  <a:cxn ang="0">
                    <a:pos x="73" y="45"/>
                  </a:cxn>
                  <a:cxn ang="0">
                    <a:pos x="101" y="54"/>
                  </a:cxn>
                  <a:cxn ang="0">
                    <a:pos x="91" y="8"/>
                  </a:cxn>
                  <a:cxn ang="0">
                    <a:pos x="55" y="17"/>
                  </a:cxn>
                  <a:cxn ang="0">
                    <a:pos x="27" y="8"/>
                  </a:cxn>
                  <a:cxn ang="0">
                    <a:pos x="18" y="35"/>
                  </a:cxn>
                  <a:cxn ang="0">
                    <a:pos x="46" y="45"/>
                  </a:cxn>
                  <a:cxn ang="0">
                    <a:pos x="64" y="63"/>
                  </a:cxn>
                </a:cxnLst>
                <a:rect l="0" t="0" r="r" b="b"/>
                <a:pathLst>
                  <a:path w="108" h="132">
                    <a:moveTo>
                      <a:pt x="0" y="45"/>
                    </a:moveTo>
                    <a:cubicBezTo>
                      <a:pt x="49" y="78"/>
                      <a:pt x="18" y="44"/>
                      <a:pt x="18" y="90"/>
                    </a:cubicBezTo>
                    <a:cubicBezTo>
                      <a:pt x="18" y="103"/>
                      <a:pt x="24" y="115"/>
                      <a:pt x="27" y="127"/>
                    </a:cubicBezTo>
                    <a:cubicBezTo>
                      <a:pt x="102" y="109"/>
                      <a:pt x="52" y="132"/>
                      <a:pt x="46" y="99"/>
                    </a:cubicBezTo>
                    <a:cubicBezTo>
                      <a:pt x="44" y="90"/>
                      <a:pt x="52" y="81"/>
                      <a:pt x="55" y="72"/>
                    </a:cubicBezTo>
                    <a:cubicBezTo>
                      <a:pt x="67" y="75"/>
                      <a:pt x="87" y="69"/>
                      <a:pt x="91" y="81"/>
                    </a:cubicBezTo>
                    <a:cubicBezTo>
                      <a:pt x="94" y="91"/>
                      <a:pt x="69" y="109"/>
                      <a:pt x="64" y="99"/>
                    </a:cubicBezTo>
                    <a:cubicBezTo>
                      <a:pt x="56" y="83"/>
                      <a:pt x="70" y="63"/>
                      <a:pt x="73" y="45"/>
                    </a:cubicBezTo>
                    <a:cubicBezTo>
                      <a:pt x="82" y="48"/>
                      <a:pt x="97" y="63"/>
                      <a:pt x="101" y="54"/>
                    </a:cubicBezTo>
                    <a:cubicBezTo>
                      <a:pt x="108" y="40"/>
                      <a:pt x="103" y="18"/>
                      <a:pt x="91" y="8"/>
                    </a:cubicBezTo>
                    <a:cubicBezTo>
                      <a:pt x="81" y="0"/>
                      <a:pt x="67" y="14"/>
                      <a:pt x="55" y="17"/>
                    </a:cubicBezTo>
                    <a:cubicBezTo>
                      <a:pt x="46" y="14"/>
                      <a:pt x="36" y="4"/>
                      <a:pt x="27" y="8"/>
                    </a:cubicBezTo>
                    <a:cubicBezTo>
                      <a:pt x="18" y="12"/>
                      <a:pt x="14" y="27"/>
                      <a:pt x="18" y="35"/>
                    </a:cubicBezTo>
                    <a:cubicBezTo>
                      <a:pt x="23" y="44"/>
                      <a:pt x="38" y="40"/>
                      <a:pt x="46" y="45"/>
                    </a:cubicBezTo>
                    <a:cubicBezTo>
                      <a:pt x="53" y="49"/>
                      <a:pt x="58" y="57"/>
                      <a:pt x="64" y="63"/>
                    </a:cubicBezTo>
                  </a:path>
                </a:pathLst>
              </a:cu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440" name="未知"/>
          <p:cNvSpPr>
            <a:spLocks noChangeArrowheads="1"/>
          </p:cNvSpPr>
          <p:nvPr/>
        </p:nvSpPr>
        <p:spPr bwMode="auto">
          <a:xfrm>
            <a:off x="4656138" y="2968625"/>
            <a:ext cx="381000" cy="436563"/>
          </a:xfrm>
          <a:custGeom>
            <a:avLst/>
            <a:gdLst/>
            <a:ahLst/>
            <a:cxnLst>
              <a:cxn ang="0">
                <a:pos x="193" y="97"/>
              </a:cxn>
              <a:cxn ang="0">
                <a:pos x="230" y="155"/>
              </a:cxn>
              <a:cxn ang="0">
                <a:pos x="230" y="237"/>
              </a:cxn>
              <a:cxn ang="0">
                <a:pos x="175" y="274"/>
              </a:cxn>
              <a:cxn ang="0">
                <a:pos x="111" y="246"/>
              </a:cxn>
              <a:cxn ang="0">
                <a:pos x="56" y="191"/>
              </a:cxn>
              <a:cxn ang="0">
                <a:pos x="38" y="137"/>
              </a:cxn>
              <a:cxn ang="0">
                <a:pos x="1" y="73"/>
              </a:cxn>
              <a:cxn ang="0">
                <a:pos x="29" y="9"/>
              </a:cxn>
              <a:cxn ang="0">
                <a:pos x="84" y="18"/>
              </a:cxn>
              <a:cxn ang="0">
                <a:pos x="102" y="82"/>
              </a:cxn>
              <a:cxn ang="0">
                <a:pos x="193" y="97"/>
              </a:cxn>
            </a:cxnLst>
            <a:rect l="0" t="0" r="r" b="b"/>
            <a:pathLst>
              <a:path w="239" h="275">
                <a:moveTo>
                  <a:pt x="193" y="97"/>
                </a:moveTo>
                <a:cubicBezTo>
                  <a:pt x="214" y="109"/>
                  <a:pt x="224" y="132"/>
                  <a:pt x="230" y="155"/>
                </a:cubicBezTo>
                <a:cubicBezTo>
                  <a:pt x="236" y="178"/>
                  <a:pt x="239" y="217"/>
                  <a:pt x="230" y="237"/>
                </a:cubicBezTo>
                <a:cubicBezTo>
                  <a:pt x="221" y="257"/>
                  <a:pt x="195" y="273"/>
                  <a:pt x="175" y="274"/>
                </a:cubicBezTo>
                <a:cubicBezTo>
                  <a:pt x="155" y="275"/>
                  <a:pt x="131" y="260"/>
                  <a:pt x="111" y="246"/>
                </a:cubicBezTo>
                <a:cubicBezTo>
                  <a:pt x="91" y="232"/>
                  <a:pt x="68" y="209"/>
                  <a:pt x="56" y="191"/>
                </a:cubicBezTo>
                <a:cubicBezTo>
                  <a:pt x="44" y="173"/>
                  <a:pt x="47" y="157"/>
                  <a:pt x="38" y="137"/>
                </a:cubicBezTo>
                <a:cubicBezTo>
                  <a:pt x="29" y="117"/>
                  <a:pt x="2" y="94"/>
                  <a:pt x="1" y="73"/>
                </a:cubicBezTo>
                <a:cubicBezTo>
                  <a:pt x="0" y="52"/>
                  <a:pt x="15" y="18"/>
                  <a:pt x="29" y="9"/>
                </a:cubicBezTo>
                <a:cubicBezTo>
                  <a:pt x="43" y="0"/>
                  <a:pt x="72" y="6"/>
                  <a:pt x="84" y="18"/>
                </a:cubicBezTo>
                <a:cubicBezTo>
                  <a:pt x="96" y="30"/>
                  <a:pt x="87" y="70"/>
                  <a:pt x="102" y="82"/>
                </a:cubicBezTo>
                <a:cubicBezTo>
                  <a:pt x="117" y="94"/>
                  <a:pt x="172" y="85"/>
                  <a:pt x="193" y="97"/>
                </a:cubicBezTo>
                <a:close/>
              </a:path>
            </a:pathLst>
          </a:custGeom>
          <a:solidFill>
            <a:srgbClr val="FF33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41" name="未知"/>
          <p:cNvSpPr>
            <a:spLocks noChangeArrowheads="1"/>
          </p:cNvSpPr>
          <p:nvPr/>
        </p:nvSpPr>
        <p:spPr bwMode="auto">
          <a:xfrm>
            <a:off x="4014788" y="2855913"/>
            <a:ext cx="422275" cy="501650"/>
          </a:xfrm>
          <a:custGeom>
            <a:avLst/>
            <a:gdLst/>
            <a:ahLst/>
            <a:cxnLst>
              <a:cxn ang="0">
                <a:pos x="259" y="225"/>
              </a:cxn>
              <a:cxn ang="0">
                <a:pos x="231" y="174"/>
              </a:cxn>
              <a:cxn ang="0">
                <a:pos x="231" y="119"/>
              </a:cxn>
              <a:cxn ang="0">
                <a:pos x="231" y="64"/>
              </a:cxn>
              <a:cxn ang="0">
                <a:pos x="185" y="9"/>
              </a:cxn>
              <a:cxn ang="0">
                <a:pos x="112" y="9"/>
              </a:cxn>
              <a:cxn ang="0">
                <a:pos x="57" y="18"/>
              </a:cxn>
              <a:cxn ang="0">
                <a:pos x="21" y="64"/>
              </a:cxn>
              <a:cxn ang="0">
                <a:pos x="3" y="137"/>
              </a:cxn>
              <a:cxn ang="0">
                <a:pos x="3" y="192"/>
              </a:cxn>
              <a:cxn ang="0">
                <a:pos x="21" y="256"/>
              </a:cxn>
              <a:cxn ang="0">
                <a:pos x="57" y="302"/>
              </a:cxn>
              <a:cxn ang="0">
                <a:pos x="121" y="311"/>
              </a:cxn>
              <a:cxn ang="0">
                <a:pos x="195" y="302"/>
              </a:cxn>
              <a:cxn ang="0">
                <a:pos x="259" y="225"/>
              </a:cxn>
            </a:cxnLst>
            <a:rect l="0" t="0" r="r" b="b"/>
            <a:pathLst>
              <a:path w="265" h="316">
                <a:moveTo>
                  <a:pt x="259" y="225"/>
                </a:moveTo>
                <a:cubicBezTo>
                  <a:pt x="265" y="204"/>
                  <a:pt x="236" y="192"/>
                  <a:pt x="231" y="174"/>
                </a:cubicBezTo>
                <a:cubicBezTo>
                  <a:pt x="226" y="156"/>
                  <a:pt x="231" y="137"/>
                  <a:pt x="231" y="119"/>
                </a:cubicBezTo>
                <a:cubicBezTo>
                  <a:pt x="231" y="101"/>
                  <a:pt x="239" y="82"/>
                  <a:pt x="231" y="64"/>
                </a:cubicBezTo>
                <a:cubicBezTo>
                  <a:pt x="223" y="46"/>
                  <a:pt x="205" y="18"/>
                  <a:pt x="185" y="9"/>
                </a:cubicBezTo>
                <a:cubicBezTo>
                  <a:pt x="165" y="0"/>
                  <a:pt x="133" y="7"/>
                  <a:pt x="112" y="9"/>
                </a:cubicBezTo>
                <a:cubicBezTo>
                  <a:pt x="91" y="11"/>
                  <a:pt x="72" y="9"/>
                  <a:pt x="57" y="18"/>
                </a:cubicBezTo>
                <a:cubicBezTo>
                  <a:pt x="42" y="27"/>
                  <a:pt x="30" y="44"/>
                  <a:pt x="21" y="64"/>
                </a:cubicBezTo>
                <a:cubicBezTo>
                  <a:pt x="12" y="84"/>
                  <a:pt x="6" y="116"/>
                  <a:pt x="3" y="137"/>
                </a:cubicBezTo>
                <a:cubicBezTo>
                  <a:pt x="0" y="158"/>
                  <a:pt x="0" y="172"/>
                  <a:pt x="3" y="192"/>
                </a:cubicBezTo>
                <a:cubicBezTo>
                  <a:pt x="6" y="212"/>
                  <a:pt x="12" y="238"/>
                  <a:pt x="21" y="256"/>
                </a:cubicBezTo>
                <a:cubicBezTo>
                  <a:pt x="30" y="274"/>
                  <a:pt x="40" y="293"/>
                  <a:pt x="57" y="302"/>
                </a:cubicBezTo>
                <a:cubicBezTo>
                  <a:pt x="74" y="311"/>
                  <a:pt x="98" y="311"/>
                  <a:pt x="121" y="311"/>
                </a:cubicBezTo>
                <a:cubicBezTo>
                  <a:pt x="144" y="311"/>
                  <a:pt x="172" y="316"/>
                  <a:pt x="195" y="302"/>
                </a:cubicBezTo>
                <a:cubicBezTo>
                  <a:pt x="218" y="288"/>
                  <a:pt x="253" y="246"/>
                  <a:pt x="259" y="225"/>
                </a:cubicBezTo>
                <a:close/>
              </a:path>
            </a:pathLst>
          </a:custGeom>
          <a:solidFill>
            <a:srgbClr val="0000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2" name="Text Box 82"/>
          <p:cNvSpPr txBox="1">
            <a:spLocks noChangeArrowheads="1"/>
          </p:cNvSpPr>
          <p:nvPr/>
        </p:nvSpPr>
        <p:spPr bwMode="auto">
          <a:xfrm>
            <a:off x="993774" y="903284"/>
            <a:ext cx="1262063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defPPr>
              <a:defRPr lang="zh-CN"/>
            </a:defPPr>
            <a:lvl1pPr algn="l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体循环</a:t>
            </a:r>
          </a:p>
        </p:txBody>
      </p:sp>
      <p:sp>
        <p:nvSpPr>
          <p:cNvPr id="1441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500"/>
                            </p:stCondLst>
                            <p:childTnLst>
                              <p:par>
                                <p:cTn id="4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500"/>
                            </p:stCondLst>
                            <p:childTnLst>
                              <p:par>
                                <p:cTn id="59" presetID="9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5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193925" y="2700338"/>
            <a:ext cx="582613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主动脉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122613" y="2566988"/>
            <a:ext cx="5826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各级动脉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068763" y="2393950"/>
            <a:ext cx="582612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毛细</a:t>
            </a:r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血管网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040313" y="2568575"/>
            <a:ext cx="582612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各级静脉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924550" y="2195513"/>
            <a:ext cx="5826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上、下腔静脉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872288" y="2716213"/>
            <a:ext cx="58261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右心房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316038" y="2725738"/>
            <a:ext cx="582612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左心室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809750" y="3338513"/>
            <a:ext cx="3508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665413" y="3338513"/>
            <a:ext cx="35242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3692525" y="3338513"/>
            <a:ext cx="31908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4616450" y="3338513"/>
            <a:ext cx="360363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5534025" y="3338513"/>
            <a:ext cx="373063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6523038" y="3338513"/>
            <a:ext cx="371475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4224338" y="4538663"/>
            <a:ext cx="0" cy="9271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V="1">
            <a:off x="4343400" y="4525963"/>
            <a:ext cx="0" cy="93980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3471863" y="5465763"/>
            <a:ext cx="23590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组织细胞</a:t>
            </a: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1957388" y="4764088"/>
            <a:ext cx="2119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氧、营养物质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4560888" y="4772025"/>
            <a:ext cx="2743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二氧化碳等废物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2932113" y="1497013"/>
            <a:ext cx="12731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动脉血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4976813" y="1473200"/>
            <a:ext cx="13446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rPr>
              <a:t>静脉血</a:t>
            </a:r>
          </a:p>
        </p:txBody>
      </p:sp>
      <p:sp>
        <p:nvSpPr>
          <p:cNvPr id="3" name="右箭头 2"/>
          <p:cNvSpPr/>
          <p:nvPr/>
        </p:nvSpPr>
        <p:spPr>
          <a:xfrm>
            <a:off x="4343814" y="1595596"/>
            <a:ext cx="433137" cy="32551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00"/>
          </a:p>
        </p:txBody>
      </p:sp>
      <p:sp>
        <p:nvSpPr>
          <p:cNvPr id="26642" name="Text Box 82"/>
          <p:cNvSpPr txBox="1">
            <a:spLocks noChangeArrowheads="1"/>
          </p:cNvSpPr>
          <p:nvPr/>
        </p:nvSpPr>
        <p:spPr bwMode="auto">
          <a:xfrm>
            <a:off x="993774" y="903284"/>
            <a:ext cx="1262063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defPPr>
              <a:defRPr lang="zh-CN"/>
            </a:defPPr>
            <a:lvl1pPr algn="l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体循环</a:t>
            </a:r>
          </a:p>
        </p:txBody>
      </p:sp>
      <p:sp>
        <p:nvSpPr>
          <p:cNvPr id="1538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7" grpId="0"/>
      <p:bldP spid="10248" grpId="0"/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 animBg="1"/>
      <p:bldP spid="10255" grpId="0" animBg="1"/>
      <p:bldP spid="10256" grpId="0" animBg="1"/>
      <p:bldP spid="10257" grpId="0"/>
      <p:bldP spid="10258" grpId="0"/>
      <p:bldP spid="10259" grpId="0"/>
      <p:bldP spid="10261" grpId="0"/>
      <p:bldP spid="102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肺循环图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1557338"/>
            <a:ext cx="338455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未知"/>
          <p:cNvSpPr>
            <a:spLocks noChangeArrowheads="1"/>
          </p:cNvSpPr>
          <p:nvPr/>
        </p:nvSpPr>
        <p:spPr bwMode="auto">
          <a:xfrm>
            <a:off x="4643438" y="3933825"/>
            <a:ext cx="673100" cy="779463"/>
          </a:xfrm>
          <a:custGeom>
            <a:avLst/>
            <a:gdLst/>
            <a:ahLst/>
            <a:cxnLst>
              <a:cxn ang="0">
                <a:pos x="15" y="302"/>
              </a:cxn>
              <a:cxn ang="0">
                <a:pos x="15" y="393"/>
              </a:cxn>
              <a:cxn ang="0">
                <a:pos x="106" y="302"/>
              </a:cxn>
              <a:cxn ang="0">
                <a:pos x="197" y="348"/>
              </a:cxn>
              <a:cxn ang="0">
                <a:pos x="287" y="393"/>
              </a:cxn>
              <a:cxn ang="0">
                <a:pos x="333" y="484"/>
              </a:cxn>
              <a:cxn ang="0">
                <a:pos x="378" y="438"/>
              </a:cxn>
              <a:cxn ang="0">
                <a:pos x="424" y="348"/>
              </a:cxn>
              <a:cxn ang="0">
                <a:pos x="378" y="257"/>
              </a:cxn>
              <a:cxn ang="0">
                <a:pos x="333" y="166"/>
              </a:cxn>
              <a:cxn ang="0">
                <a:pos x="287" y="75"/>
              </a:cxn>
              <a:cxn ang="0">
                <a:pos x="242" y="30"/>
              </a:cxn>
              <a:cxn ang="0">
                <a:pos x="151" y="30"/>
              </a:cxn>
              <a:cxn ang="0">
                <a:pos x="61" y="30"/>
              </a:cxn>
              <a:cxn ang="0">
                <a:pos x="15" y="211"/>
              </a:cxn>
              <a:cxn ang="0">
                <a:pos x="15" y="302"/>
              </a:cxn>
            </a:cxnLst>
            <a:rect l="0" t="0" r="r" b="b"/>
            <a:pathLst>
              <a:path w="424" h="491">
                <a:moveTo>
                  <a:pt x="15" y="302"/>
                </a:moveTo>
                <a:cubicBezTo>
                  <a:pt x="15" y="332"/>
                  <a:pt x="0" y="393"/>
                  <a:pt x="15" y="393"/>
                </a:cubicBezTo>
                <a:cubicBezTo>
                  <a:pt x="30" y="393"/>
                  <a:pt x="76" y="309"/>
                  <a:pt x="106" y="302"/>
                </a:cubicBezTo>
                <a:cubicBezTo>
                  <a:pt x="136" y="295"/>
                  <a:pt x="167" y="333"/>
                  <a:pt x="197" y="348"/>
                </a:cubicBezTo>
                <a:cubicBezTo>
                  <a:pt x="227" y="363"/>
                  <a:pt x="264" y="370"/>
                  <a:pt x="287" y="393"/>
                </a:cubicBezTo>
                <a:cubicBezTo>
                  <a:pt x="310" y="416"/>
                  <a:pt x="318" y="477"/>
                  <a:pt x="333" y="484"/>
                </a:cubicBezTo>
                <a:cubicBezTo>
                  <a:pt x="348" y="491"/>
                  <a:pt x="363" y="461"/>
                  <a:pt x="378" y="438"/>
                </a:cubicBezTo>
                <a:cubicBezTo>
                  <a:pt x="393" y="415"/>
                  <a:pt x="424" y="378"/>
                  <a:pt x="424" y="348"/>
                </a:cubicBezTo>
                <a:cubicBezTo>
                  <a:pt x="424" y="318"/>
                  <a:pt x="393" y="287"/>
                  <a:pt x="378" y="257"/>
                </a:cubicBezTo>
                <a:cubicBezTo>
                  <a:pt x="363" y="227"/>
                  <a:pt x="348" y="196"/>
                  <a:pt x="333" y="166"/>
                </a:cubicBezTo>
                <a:cubicBezTo>
                  <a:pt x="318" y="136"/>
                  <a:pt x="302" y="98"/>
                  <a:pt x="287" y="75"/>
                </a:cubicBezTo>
                <a:cubicBezTo>
                  <a:pt x="272" y="52"/>
                  <a:pt x="265" y="37"/>
                  <a:pt x="242" y="30"/>
                </a:cubicBezTo>
                <a:cubicBezTo>
                  <a:pt x="219" y="23"/>
                  <a:pt x="181" y="30"/>
                  <a:pt x="151" y="30"/>
                </a:cubicBezTo>
                <a:cubicBezTo>
                  <a:pt x="121" y="30"/>
                  <a:pt x="84" y="0"/>
                  <a:pt x="61" y="30"/>
                </a:cubicBezTo>
                <a:cubicBezTo>
                  <a:pt x="38" y="60"/>
                  <a:pt x="23" y="166"/>
                  <a:pt x="15" y="211"/>
                </a:cubicBezTo>
                <a:cubicBezTo>
                  <a:pt x="7" y="256"/>
                  <a:pt x="15" y="272"/>
                  <a:pt x="15" y="302"/>
                </a:cubicBezTo>
                <a:close/>
              </a:path>
            </a:pathLst>
          </a:custGeom>
          <a:solidFill>
            <a:srgbClr val="FF33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未知"/>
          <p:cNvSpPr>
            <a:spLocks noChangeArrowheads="1"/>
          </p:cNvSpPr>
          <p:nvPr/>
        </p:nvSpPr>
        <p:spPr bwMode="auto">
          <a:xfrm>
            <a:off x="4116388" y="4786313"/>
            <a:ext cx="1031875" cy="814387"/>
          </a:xfrm>
          <a:custGeom>
            <a:avLst/>
            <a:gdLst/>
            <a:ahLst/>
            <a:cxnLst>
              <a:cxn ang="0">
                <a:pos x="105" y="234"/>
              </a:cxn>
              <a:cxn ang="0">
                <a:pos x="15" y="279"/>
              </a:cxn>
              <a:cxn ang="0">
                <a:pos x="15" y="370"/>
              </a:cxn>
              <a:cxn ang="0">
                <a:pos x="105" y="461"/>
              </a:cxn>
              <a:cxn ang="0">
                <a:pos x="242" y="506"/>
              </a:cxn>
              <a:cxn ang="0">
                <a:pos x="378" y="506"/>
              </a:cxn>
              <a:cxn ang="0">
                <a:pos x="514" y="506"/>
              </a:cxn>
              <a:cxn ang="0">
                <a:pos x="604" y="461"/>
              </a:cxn>
              <a:cxn ang="0">
                <a:pos x="650" y="415"/>
              </a:cxn>
              <a:cxn ang="0">
                <a:pos x="604" y="325"/>
              </a:cxn>
              <a:cxn ang="0">
                <a:pos x="514" y="234"/>
              </a:cxn>
              <a:cxn ang="0">
                <a:pos x="468" y="143"/>
              </a:cxn>
              <a:cxn ang="0">
                <a:pos x="332" y="52"/>
              </a:cxn>
              <a:cxn ang="0">
                <a:pos x="287" y="7"/>
              </a:cxn>
              <a:cxn ang="0">
                <a:pos x="196" y="7"/>
              </a:cxn>
              <a:cxn ang="0">
                <a:pos x="151" y="52"/>
              </a:cxn>
              <a:cxn ang="0">
                <a:pos x="151" y="143"/>
              </a:cxn>
              <a:cxn ang="0">
                <a:pos x="196" y="234"/>
              </a:cxn>
              <a:cxn ang="0">
                <a:pos x="242" y="279"/>
              </a:cxn>
              <a:cxn ang="0">
                <a:pos x="151" y="279"/>
              </a:cxn>
              <a:cxn ang="0">
                <a:pos x="105" y="234"/>
              </a:cxn>
            </a:cxnLst>
            <a:rect l="0" t="0" r="r" b="b"/>
            <a:pathLst>
              <a:path w="650" h="513">
                <a:moveTo>
                  <a:pt x="105" y="234"/>
                </a:moveTo>
                <a:cubicBezTo>
                  <a:pt x="82" y="234"/>
                  <a:pt x="30" y="256"/>
                  <a:pt x="15" y="279"/>
                </a:cubicBezTo>
                <a:cubicBezTo>
                  <a:pt x="0" y="302"/>
                  <a:pt x="0" y="340"/>
                  <a:pt x="15" y="370"/>
                </a:cubicBezTo>
                <a:cubicBezTo>
                  <a:pt x="30" y="400"/>
                  <a:pt x="67" y="438"/>
                  <a:pt x="105" y="461"/>
                </a:cubicBezTo>
                <a:cubicBezTo>
                  <a:pt x="143" y="484"/>
                  <a:pt x="197" y="499"/>
                  <a:pt x="242" y="506"/>
                </a:cubicBezTo>
                <a:cubicBezTo>
                  <a:pt x="287" y="513"/>
                  <a:pt x="333" y="506"/>
                  <a:pt x="378" y="506"/>
                </a:cubicBezTo>
                <a:cubicBezTo>
                  <a:pt x="423" y="506"/>
                  <a:pt x="476" y="513"/>
                  <a:pt x="514" y="506"/>
                </a:cubicBezTo>
                <a:cubicBezTo>
                  <a:pt x="552" y="499"/>
                  <a:pt x="581" y="476"/>
                  <a:pt x="604" y="461"/>
                </a:cubicBezTo>
                <a:cubicBezTo>
                  <a:pt x="627" y="446"/>
                  <a:pt x="650" y="438"/>
                  <a:pt x="650" y="415"/>
                </a:cubicBezTo>
                <a:cubicBezTo>
                  <a:pt x="650" y="392"/>
                  <a:pt x="627" y="355"/>
                  <a:pt x="604" y="325"/>
                </a:cubicBezTo>
                <a:cubicBezTo>
                  <a:pt x="581" y="295"/>
                  <a:pt x="537" y="264"/>
                  <a:pt x="514" y="234"/>
                </a:cubicBezTo>
                <a:cubicBezTo>
                  <a:pt x="491" y="204"/>
                  <a:pt x="498" y="173"/>
                  <a:pt x="468" y="143"/>
                </a:cubicBezTo>
                <a:cubicBezTo>
                  <a:pt x="438" y="113"/>
                  <a:pt x="362" y="75"/>
                  <a:pt x="332" y="52"/>
                </a:cubicBezTo>
                <a:cubicBezTo>
                  <a:pt x="302" y="29"/>
                  <a:pt x="310" y="14"/>
                  <a:pt x="287" y="7"/>
                </a:cubicBezTo>
                <a:cubicBezTo>
                  <a:pt x="264" y="0"/>
                  <a:pt x="219" y="0"/>
                  <a:pt x="196" y="7"/>
                </a:cubicBezTo>
                <a:cubicBezTo>
                  <a:pt x="173" y="14"/>
                  <a:pt x="158" y="29"/>
                  <a:pt x="151" y="52"/>
                </a:cubicBezTo>
                <a:cubicBezTo>
                  <a:pt x="144" y="75"/>
                  <a:pt x="144" y="113"/>
                  <a:pt x="151" y="143"/>
                </a:cubicBezTo>
                <a:cubicBezTo>
                  <a:pt x="158" y="173"/>
                  <a:pt x="181" y="211"/>
                  <a:pt x="196" y="234"/>
                </a:cubicBezTo>
                <a:cubicBezTo>
                  <a:pt x="211" y="257"/>
                  <a:pt x="249" y="272"/>
                  <a:pt x="242" y="279"/>
                </a:cubicBezTo>
                <a:cubicBezTo>
                  <a:pt x="235" y="286"/>
                  <a:pt x="174" y="286"/>
                  <a:pt x="151" y="279"/>
                </a:cubicBezTo>
                <a:cubicBezTo>
                  <a:pt x="128" y="272"/>
                  <a:pt x="128" y="234"/>
                  <a:pt x="105" y="234"/>
                </a:cubicBezTo>
                <a:close/>
              </a:path>
            </a:pathLst>
          </a:custGeom>
          <a:solidFill>
            <a:srgbClr val="0000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74775" y="5373688"/>
            <a:ext cx="2981325" cy="588962"/>
            <a:chOff x="-63" y="0"/>
            <a:chExt cx="1878" cy="371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653" y="0"/>
              <a:ext cx="1162" cy="226"/>
              <a:chOff x="-73" y="0"/>
              <a:chExt cx="1162" cy="226"/>
            </a:xfrm>
          </p:grpSpPr>
          <p:sp>
            <p:nvSpPr>
              <p:cNvPr id="16390" name="Line 7"/>
              <p:cNvSpPr>
                <a:spLocks noChangeShapeType="1"/>
              </p:cNvSpPr>
              <p:nvPr/>
            </p:nvSpPr>
            <p:spPr bwMode="auto">
              <a:xfrm flipH="1">
                <a:off x="545" y="0"/>
                <a:ext cx="544" cy="2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1" name="Line 8"/>
              <p:cNvSpPr>
                <a:spLocks noChangeShapeType="1"/>
              </p:cNvSpPr>
              <p:nvPr/>
            </p:nvSpPr>
            <p:spPr bwMode="auto">
              <a:xfrm flipH="1">
                <a:off x="-73" y="226"/>
                <a:ext cx="6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2" name="Text Box 9"/>
            <p:cNvSpPr txBox="1">
              <a:spLocks noChangeArrowheads="1"/>
            </p:cNvSpPr>
            <p:nvPr/>
          </p:nvSpPr>
          <p:spPr bwMode="auto">
            <a:xfrm>
              <a:off x="-63" y="80"/>
              <a:ext cx="8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FF"/>
                  </a:solidFill>
                  <a:ea typeface="黑体" pitchFamily="49" charset="-122"/>
                </a:rPr>
                <a:t>右心室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003800" y="4078288"/>
            <a:ext cx="3240088" cy="461962"/>
            <a:chOff x="0" y="-10"/>
            <a:chExt cx="2041" cy="291"/>
          </a:xfrm>
        </p:grpSpPr>
        <p:sp>
          <p:nvSpPr>
            <p:cNvPr id="16394" name="Line 11"/>
            <p:cNvSpPr>
              <a:spLocks noChangeShapeType="1"/>
            </p:cNvSpPr>
            <p:nvPr/>
          </p:nvSpPr>
          <p:spPr bwMode="auto">
            <a:xfrm>
              <a:off x="0" y="136"/>
              <a:ext cx="11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Text Box 12"/>
            <p:cNvSpPr txBox="1">
              <a:spLocks noChangeArrowheads="1"/>
            </p:cNvSpPr>
            <p:nvPr/>
          </p:nvSpPr>
          <p:spPr bwMode="auto">
            <a:xfrm>
              <a:off x="1179" y="-10"/>
              <a:ext cx="8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黑体" pitchFamily="49" charset="-122"/>
                </a:rPr>
                <a:t>左心房</a:t>
              </a:r>
            </a:p>
          </p:txBody>
        </p:sp>
      </p:grpSp>
      <p:sp>
        <p:nvSpPr>
          <p:cNvPr id="16397" name="Line 13"/>
          <p:cNvSpPr>
            <a:spLocks noChangeShapeType="1"/>
          </p:cNvSpPr>
          <p:nvPr/>
        </p:nvSpPr>
        <p:spPr bwMode="auto">
          <a:xfrm flipV="1">
            <a:off x="4500563" y="3644900"/>
            <a:ext cx="142875" cy="7207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4500563" y="2852738"/>
            <a:ext cx="461962" cy="460375"/>
            <a:chOff x="0" y="0"/>
            <a:chExt cx="291" cy="290"/>
          </a:xfrm>
        </p:grpSpPr>
        <p:sp>
          <p:nvSpPr>
            <p:cNvPr id="16398" name="Line 15"/>
            <p:cNvSpPr>
              <a:spLocks noChangeShapeType="1"/>
            </p:cNvSpPr>
            <p:nvPr/>
          </p:nvSpPr>
          <p:spPr bwMode="auto">
            <a:xfrm flipV="1">
              <a:off x="0" y="0"/>
              <a:ext cx="0" cy="27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16"/>
            <p:cNvSpPr>
              <a:spLocks noChangeShapeType="1"/>
            </p:cNvSpPr>
            <p:nvPr/>
          </p:nvSpPr>
          <p:spPr bwMode="auto">
            <a:xfrm flipH="1" flipV="1">
              <a:off x="254" y="25"/>
              <a:ext cx="37" cy="265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851275" y="3573463"/>
            <a:ext cx="1873250" cy="647700"/>
            <a:chOff x="0" y="0"/>
            <a:chExt cx="1180" cy="408"/>
          </a:xfrm>
        </p:grpSpPr>
        <p:sp>
          <p:nvSpPr>
            <p:cNvPr id="16401" name="未知"/>
            <p:cNvSpPr>
              <a:spLocks noChangeArrowheads="1"/>
            </p:cNvSpPr>
            <p:nvPr/>
          </p:nvSpPr>
          <p:spPr bwMode="auto">
            <a:xfrm>
              <a:off x="0" y="0"/>
              <a:ext cx="182" cy="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" y="181"/>
                </a:cxn>
                <a:cxn ang="0">
                  <a:pos x="182" y="272"/>
                </a:cxn>
              </a:cxnLst>
              <a:rect l="0" t="0" r="r" b="b"/>
              <a:pathLst>
                <a:path w="182" h="272">
                  <a:moveTo>
                    <a:pt x="0" y="0"/>
                  </a:moveTo>
                  <a:cubicBezTo>
                    <a:pt x="8" y="68"/>
                    <a:pt x="16" y="136"/>
                    <a:pt x="46" y="181"/>
                  </a:cubicBezTo>
                  <a:cubicBezTo>
                    <a:pt x="76" y="226"/>
                    <a:pt x="129" y="249"/>
                    <a:pt x="182" y="272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未知"/>
            <p:cNvSpPr>
              <a:spLocks noChangeArrowheads="1"/>
            </p:cNvSpPr>
            <p:nvPr/>
          </p:nvSpPr>
          <p:spPr bwMode="auto">
            <a:xfrm>
              <a:off x="908" y="136"/>
              <a:ext cx="272" cy="272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181" y="181"/>
                </a:cxn>
                <a:cxn ang="0">
                  <a:pos x="0" y="272"/>
                </a:cxn>
              </a:cxnLst>
              <a:rect l="0" t="0" r="r" b="b"/>
              <a:pathLst>
                <a:path w="272" h="272">
                  <a:moveTo>
                    <a:pt x="272" y="0"/>
                  </a:moveTo>
                  <a:cubicBezTo>
                    <a:pt x="249" y="68"/>
                    <a:pt x="226" y="136"/>
                    <a:pt x="181" y="181"/>
                  </a:cubicBezTo>
                  <a:cubicBezTo>
                    <a:pt x="136" y="226"/>
                    <a:pt x="68" y="249"/>
                    <a:pt x="0" y="272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297238" y="1720850"/>
            <a:ext cx="2787650" cy="1970088"/>
            <a:chOff x="0" y="0"/>
            <a:chExt cx="1756" cy="1241"/>
          </a:xfrm>
        </p:grpSpPr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0" y="52"/>
              <a:ext cx="764" cy="1100"/>
              <a:chOff x="0" y="0"/>
              <a:chExt cx="764" cy="1100"/>
            </a:xfrm>
          </p:grpSpPr>
          <p:sp>
            <p:nvSpPr>
              <p:cNvPr id="16405" name="未知"/>
              <p:cNvSpPr>
                <a:spLocks noChangeArrowheads="1"/>
              </p:cNvSpPr>
              <p:nvPr/>
            </p:nvSpPr>
            <p:spPr bwMode="auto">
              <a:xfrm>
                <a:off x="317" y="338"/>
                <a:ext cx="447" cy="27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19" y="137"/>
                  </a:cxn>
                  <a:cxn ang="0">
                    <a:pos x="64" y="147"/>
                  </a:cxn>
                  <a:cxn ang="0">
                    <a:pos x="128" y="64"/>
                  </a:cxn>
                  <a:cxn ang="0">
                    <a:pos x="156" y="110"/>
                  </a:cxn>
                  <a:cxn ang="0">
                    <a:pos x="165" y="147"/>
                  </a:cxn>
                  <a:cxn ang="0">
                    <a:pos x="238" y="165"/>
                  </a:cxn>
                  <a:cxn ang="0">
                    <a:pos x="430" y="220"/>
                  </a:cxn>
                  <a:cxn ang="0">
                    <a:pos x="403" y="156"/>
                  </a:cxn>
                  <a:cxn ang="0">
                    <a:pos x="357" y="0"/>
                  </a:cxn>
                </a:cxnLst>
                <a:rect l="0" t="0" r="r" b="b"/>
                <a:pathLst>
                  <a:path w="447" h="276">
                    <a:moveTo>
                      <a:pt x="0" y="46"/>
                    </a:moveTo>
                    <a:cubicBezTo>
                      <a:pt x="10" y="75"/>
                      <a:pt x="1" y="112"/>
                      <a:pt x="19" y="137"/>
                    </a:cubicBezTo>
                    <a:cubicBezTo>
                      <a:pt x="28" y="149"/>
                      <a:pt x="49" y="144"/>
                      <a:pt x="64" y="147"/>
                    </a:cubicBezTo>
                    <a:cubicBezTo>
                      <a:pt x="123" y="131"/>
                      <a:pt x="116" y="123"/>
                      <a:pt x="128" y="64"/>
                    </a:cubicBezTo>
                    <a:cubicBezTo>
                      <a:pt x="151" y="87"/>
                      <a:pt x="147" y="77"/>
                      <a:pt x="156" y="110"/>
                    </a:cubicBezTo>
                    <a:cubicBezTo>
                      <a:pt x="159" y="122"/>
                      <a:pt x="155" y="139"/>
                      <a:pt x="165" y="147"/>
                    </a:cubicBezTo>
                    <a:cubicBezTo>
                      <a:pt x="184" y="163"/>
                      <a:pt x="214" y="157"/>
                      <a:pt x="238" y="165"/>
                    </a:cubicBezTo>
                    <a:cubicBezTo>
                      <a:pt x="275" y="276"/>
                      <a:pt x="223" y="231"/>
                      <a:pt x="430" y="220"/>
                    </a:cubicBezTo>
                    <a:cubicBezTo>
                      <a:pt x="443" y="178"/>
                      <a:pt x="447" y="171"/>
                      <a:pt x="403" y="156"/>
                    </a:cubicBezTo>
                    <a:cubicBezTo>
                      <a:pt x="389" y="115"/>
                      <a:pt x="374" y="35"/>
                      <a:pt x="357" y="0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705" cy="1100"/>
                <a:chOff x="0" y="0"/>
                <a:chExt cx="705" cy="1100"/>
              </a:xfrm>
            </p:grpSpPr>
            <p:sp>
              <p:nvSpPr>
                <p:cNvPr id="16407" name="未知"/>
                <p:cNvSpPr>
                  <a:spLocks noChangeArrowheads="1"/>
                </p:cNvSpPr>
                <p:nvPr/>
              </p:nvSpPr>
              <p:spPr bwMode="auto">
                <a:xfrm>
                  <a:off x="171" y="486"/>
                  <a:ext cx="313" cy="276"/>
                </a:xfrm>
                <a:custGeom>
                  <a:avLst/>
                  <a:gdLst/>
                  <a:ahLst/>
                  <a:cxnLst>
                    <a:cxn ang="0">
                      <a:pos x="0" y="81"/>
                    </a:cxn>
                    <a:cxn ang="0">
                      <a:pos x="64" y="72"/>
                    </a:cxn>
                    <a:cxn ang="0">
                      <a:pos x="91" y="108"/>
                    </a:cxn>
                    <a:cxn ang="0">
                      <a:pos x="137" y="99"/>
                    </a:cxn>
                    <a:cxn ang="0">
                      <a:pos x="146" y="145"/>
                    </a:cxn>
                    <a:cxn ang="0">
                      <a:pos x="210" y="136"/>
                    </a:cxn>
                    <a:cxn ang="0">
                      <a:pos x="219" y="218"/>
                    </a:cxn>
                    <a:cxn ang="0">
                      <a:pos x="293" y="172"/>
                    </a:cxn>
                    <a:cxn ang="0">
                      <a:pos x="311" y="200"/>
                    </a:cxn>
                  </a:cxnLst>
                  <a:rect l="0" t="0" r="r" b="b"/>
                  <a:pathLst>
                    <a:path w="313" h="276">
                      <a:moveTo>
                        <a:pt x="0" y="81"/>
                      </a:moveTo>
                      <a:cubicBezTo>
                        <a:pt x="21" y="78"/>
                        <a:pt x="44" y="79"/>
                        <a:pt x="64" y="72"/>
                      </a:cubicBezTo>
                      <a:cubicBezTo>
                        <a:pt x="98" y="60"/>
                        <a:pt x="73" y="0"/>
                        <a:pt x="91" y="108"/>
                      </a:cubicBezTo>
                      <a:cubicBezTo>
                        <a:pt x="106" y="105"/>
                        <a:pt x="124" y="90"/>
                        <a:pt x="137" y="99"/>
                      </a:cubicBezTo>
                      <a:cubicBezTo>
                        <a:pt x="150" y="108"/>
                        <a:pt x="132" y="138"/>
                        <a:pt x="146" y="145"/>
                      </a:cubicBezTo>
                      <a:cubicBezTo>
                        <a:pt x="165" y="155"/>
                        <a:pt x="189" y="139"/>
                        <a:pt x="210" y="136"/>
                      </a:cubicBezTo>
                      <a:cubicBezTo>
                        <a:pt x="213" y="163"/>
                        <a:pt x="200" y="199"/>
                        <a:pt x="219" y="218"/>
                      </a:cubicBezTo>
                      <a:cubicBezTo>
                        <a:pt x="277" y="276"/>
                        <a:pt x="288" y="189"/>
                        <a:pt x="293" y="172"/>
                      </a:cubicBezTo>
                      <a:cubicBezTo>
                        <a:pt x="313" y="193"/>
                        <a:pt x="311" y="182"/>
                        <a:pt x="311" y="200"/>
                      </a:cubicBezTo>
                    </a:path>
                  </a:pathLst>
                </a:custGeom>
                <a:noFill/>
                <a:ln w="952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0" name="Group 2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05" cy="1100"/>
                  <a:chOff x="0" y="0"/>
                  <a:chExt cx="705" cy="1100"/>
                </a:xfrm>
              </p:grpSpPr>
              <p:sp>
                <p:nvSpPr>
                  <p:cNvPr id="16409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00"/>
                    <a:ext cx="528" cy="600"/>
                  </a:xfrm>
                  <a:custGeom>
                    <a:avLst/>
                    <a:gdLst/>
                    <a:ahLst/>
                    <a:cxnLst>
                      <a:cxn ang="0">
                        <a:pos x="208" y="478"/>
                      </a:cxn>
                      <a:cxn ang="0">
                        <a:pos x="144" y="487"/>
                      </a:cxn>
                      <a:cxn ang="0">
                        <a:pos x="134" y="524"/>
                      </a:cxn>
                      <a:cxn ang="0">
                        <a:pos x="107" y="542"/>
                      </a:cxn>
                      <a:cxn ang="0">
                        <a:pos x="34" y="588"/>
                      </a:cxn>
                      <a:cxn ang="0">
                        <a:pos x="25" y="561"/>
                      </a:cxn>
                      <a:cxn ang="0">
                        <a:pos x="6" y="542"/>
                      </a:cxn>
                      <a:cxn ang="0">
                        <a:pos x="43" y="423"/>
                      </a:cxn>
                      <a:cxn ang="0">
                        <a:pos x="80" y="350"/>
                      </a:cxn>
                      <a:cxn ang="0">
                        <a:pos x="107" y="259"/>
                      </a:cxn>
                      <a:cxn ang="0">
                        <a:pos x="125" y="140"/>
                      </a:cxn>
                      <a:cxn ang="0">
                        <a:pos x="153" y="131"/>
                      </a:cxn>
                      <a:cxn ang="0">
                        <a:pos x="144" y="58"/>
                      </a:cxn>
                      <a:cxn ang="0">
                        <a:pos x="262" y="30"/>
                      </a:cxn>
                      <a:cxn ang="0">
                        <a:pos x="381" y="85"/>
                      </a:cxn>
                      <a:cxn ang="0">
                        <a:pos x="491" y="131"/>
                      </a:cxn>
                      <a:cxn ang="0">
                        <a:pos x="500" y="186"/>
                      </a:cxn>
                      <a:cxn ang="0">
                        <a:pos x="528" y="204"/>
                      </a:cxn>
                      <a:cxn ang="0">
                        <a:pos x="518" y="369"/>
                      </a:cxn>
                      <a:cxn ang="0">
                        <a:pos x="509" y="414"/>
                      </a:cxn>
                      <a:cxn ang="0">
                        <a:pos x="500" y="387"/>
                      </a:cxn>
                      <a:cxn ang="0">
                        <a:pos x="491" y="277"/>
                      </a:cxn>
                      <a:cxn ang="0">
                        <a:pos x="454" y="286"/>
                      </a:cxn>
                      <a:cxn ang="0">
                        <a:pos x="445" y="350"/>
                      </a:cxn>
                      <a:cxn ang="0">
                        <a:pos x="363" y="323"/>
                      </a:cxn>
                      <a:cxn ang="0">
                        <a:pos x="336" y="314"/>
                      </a:cxn>
                      <a:cxn ang="0">
                        <a:pos x="308" y="433"/>
                      </a:cxn>
                      <a:cxn ang="0">
                        <a:pos x="208" y="487"/>
                      </a:cxn>
                      <a:cxn ang="0">
                        <a:pos x="208" y="478"/>
                      </a:cxn>
                    </a:cxnLst>
                    <a:rect l="0" t="0" r="r" b="b"/>
                    <a:pathLst>
                      <a:path w="528" h="600">
                        <a:moveTo>
                          <a:pt x="208" y="478"/>
                        </a:moveTo>
                        <a:cubicBezTo>
                          <a:pt x="187" y="481"/>
                          <a:pt x="162" y="476"/>
                          <a:pt x="144" y="487"/>
                        </a:cubicBezTo>
                        <a:cubicBezTo>
                          <a:pt x="133" y="494"/>
                          <a:pt x="141" y="513"/>
                          <a:pt x="134" y="524"/>
                        </a:cubicBezTo>
                        <a:cubicBezTo>
                          <a:pt x="128" y="533"/>
                          <a:pt x="116" y="536"/>
                          <a:pt x="107" y="542"/>
                        </a:cubicBezTo>
                        <a:cubicBezTo>
                          <a:pt x="88" y="600"/>
                          <a:pt x="97" y="600"/>
                          <a:pt x="34" y="588"/>
                        </a:cubicBezTo>
                        <a:cubicBezTo>
                          <a:pt x="31" y="579"/>
                          <a:pt x="30" y="569"/>
                          <a:pt x="25" y="561"/>
                        </a:cubicBezTo>
                        <a:cubicBezTo>
                          <a:pt x="20" y="553"/>
                          <a:pt x="7" y="551"/>
                          <a:pt x="6" y="542"/>
                        </a:cubicBezTo>
                        <a:cubicBezTo>
                          <a:pt x="0" y="489"/>
                          <a:pt x="25" y="465"/>
                          <a:pt x="43" y="423"/>
                        </a:cubicBezTo>
                        <a:cubicBezTo>
                          <a:pt x="76" y="349"/>
                          <a:pt x="42" y="388"/>
                          <a:pt x="80" y="350"/>
                        </a:cubicBezTo>
                        <a:cubicBezTo>
                          <a:pt x="90" y="320"/>
                          <a:pt x="97" y="289"/>
                          <a:pt x="107" y="259"/>
                        </a:cubicBezTo>
                        <a:cubicBezTo>
                          <a:pt x="113" y="219"/>
                          <a:pt x="111" y="178"/>
                          <a:pt x="125" y="140"/>
                        </a:cubicBezTo>
                        <a:cubicBezTo>
                          <a:pt x="128" y="131"/>
                          <a:pt x="151" y="141"/>
                          <a:pt x="153" y="131"/>
                        </a:cubicBezTo>
                        <a:cubicBezTo>
                          <a:pt x="159" y="107"/>
                          <a:pt x="147" y="82"/>
                          <a:pt x="144" y="58"/>
                        </a:cubicBezTo>
                        <a:cubicBezTo>
                          <a:pt x="163" y="0"/>
                          <a:pt x="203" y="24"/>
                          <a:pt x="262" y="30"/>
                        </a:cubicBezTo>
                        <a:cubicBezTo>
                          <a:pt x="311" y="79"/>
                          <a:pt x="339" y="22"/>
                          <a:pt x="381" y="85"/>
                        </a:cubicBezTo>
                        <a:cubicBezTo>
                          <a:pt x="404" y="179"/>
                          <a:pt x="361" y="56"/>
                          <a:pt x="491" y="131"/>
                        </a:cubicBezTo>
                        <a:cubicBezTo>
                          <a:pt x="507" y="140"/>
                          <a:pt x="492" y="169"/>
                          <a:pt x="500" y="186"/>
                        </a:cubicBezTo>
                        <a:cubicBezTo>
                          <a:pt x="505" y="196"/>
                          <a:pt x="519" y="198"/>
                          <a:pt x="528" y="204"/>
                        </a:cubicBezTo>
                        <a:cubicBezTo>
                          <a:pt x="525" y="259"/>
                          <a:pt x="523" y="314"/>
                          <a:pt x="518" y="369"/>
                        </a:cubicBezTo>
                        <a:cubicBezTo>
                          <a:pt x="517" y="384"/>
                          <a:pt x="520" y="403"/>
                          <a:pt x="509" y="414"/>
                        </a:cubicBezTo>
                        <a:cubicBezTo>
                          <a:pt x="502" y="421"/>
                          <a:pt x="503" y="396"/>
                          <a:pt x="500" y="387"/>
                        </a:cubicBezTo>
                        <a:cubicBezTo>
                          <a:pt x="497" y="350"/>
                          <a:pt x="506" y="310"/>
                          <a:pt x="491" y="277"/>
                        </a:cubicBezTo>
                        <a:cubicBezTo>
                          <a:pt x="486" y="265"/>
                          <a:pt x="461" y="275"/>
                          <a:pt x="454" y="286"/>
                        </a:cubicBezTo>
                        <a:cubicBezTo>
                          <a:pt x="443" y="304"/>
                          <a:pt x="448" y="329"/>
                          <a:pt x="445" y="350"/>
                        </a:cubicBezTo>
                        <a:cubicBezTo>
                          <a:pt x="381" y="329"/>
                          <a:pt x="408" y="338"/>
                          <a:pt x="363" y="323"/>
                        </a:cubicBezTo>
                        <a:cubicBezTo>
                          <a:pt x="354" y="320"/>
                          <a:pt x="336" y="314"/>
                          <a:pt x="336" y="314"/>
                        </a:cubicBezTo>
                        <a:cubicBezTo>
                          <a:pt x="278" y="333"/>
                          <a:pt x="302" y="374"/>
                          <a:pt x="308" y="433"/>
                        </a:cubicBezTo>
                        <a:cubicBezTo>
                          <a:pt x="293" y="495"/>
                          <a:pt x="271" y="477"/>
                          <a:pt x="208" y="487"/>
                        </a:cubicBezTo>
                        <a:cubicBezTo>
                          <a:pt x="169" y="501"/>
                          <a:pt x="172" y="503"/>
                          <a:pt x="208" y="478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rgbClr val="FF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6" y="0"/>
                    <a:ext cx="699" cy="1045"/>
                    <a:chOff x="0" y="0"/>
                    <a:chExt cx="699" cy="1045"/>
                  </a:xfrm>
                </p:grpSpPr>
                <p:grpSp>
                  <p:nvGrpSpPr>
                    <p:cNvPr id="12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0" y="0"/>
                      <a:ext cx="499" cy="650"/>
                      <a:chOff x="0" y="0"/>
                      <a:chExt cx="499" cy="650"/>
                    </a:xfrm>
                  </p:grpSpPr>
                  <p:sp>
                    <p:nvSpPr>
                      <p:cNvPr id="16412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" y="0"/>
                        <a:ext cx="461" cy="40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39" y="375"/>
                          </a:cxn>
                          <a:cxn ang="0">
                            <a:pos x="366" y="0"/>
                          </a:cxn>
                          <a:cxn ang="0">
                            <a:pos x="265" y="18"/>
                          </a:cxn>
                          <a:cxn ang="0">
                            <a:pos x="220" y="46"/>
                          </a:cxn>
                          <a:cxn ang="0">
                            <a:pos x="119" y="155"/>
                          </a:cxn>
                          <a:cxn ang="0">
                            <a:pos x="92" y="210"/>
                          </a:cxn>
                          <a:cxn ang="0">
                            <a:pos x="82" y="238"/>
                          </a:cxn>
                          <a:cxn ang="0">
                            <a:pos x="46" y="247"/>
                          </a:cxn>
                          <a:cxn ang="0">
                            <a:pos x="0" y="366"/>
                          </a:cxn>
                          <a:cxn ang="0">
                            <a:pos x="92" y="375"/>
                          </a:cxn>
                          <a:cxn ang="0">
                            <a:pos x="101" y="338"/>
                          </a:cxn>
                          <a:cxn ang="0">
                            <a:pos x="119" y="283"/>
                          </a:cxn>
                          <a:cxn ang="0">
                            <a:pos x="137" y="256"/>
                          </a:cxn>
                          <a:cxn ang="0">
                            <a:pos x="82" y="274"/>
                          </a:cxn>
                          <a:cxn ang="0">
                            <a:pos x="92" y="283"/>
                          </a:cxn>
                          <a:cxn ang="0">
                            <a:pos x="137" y="274"/>
                          </a:cxn>
                          <a:cxn ang="0">
                            <a:pos x="247" y="238"/>
                          </a:cxn>
                          <a:cxn ang="0">
                            <a:pos x="119" y="183"/>
                          </a:cxn>
                        </a:cxnLst>
                        <a:rect l="0" t="0" r="r" b="b"/>
                        <a:pathLst>
                          <a:path w="461" h="404">
                            <a:moveTo>
                              <a:pt x="439" y="375"/>
                            </a:moveTo>
                            <a:cubicBezTo>
                              <a:pt x="437" y="324"/>
                              <a:pt x="461" y="63"/>
                              <a:pt x="366" y="0"/>
                            </a:cubicBezTo>
                            <a:cubicBezTo>
                              <a:pt x="359" y="1"/>
                              <a:pt x="286" y="5"/>
                              <a:pt x="265" y="18"/>
                            </a:cubicBezTo>
                            <a:cubicBezTo>
                              <a:pt x="201" y="57"/>
                              <a:pt x="299" y="20"/>
                              <a:pt x="220" y="46"/>
                            </a:cubicBezTo>
                            <a:cubicBezTo>
                              <a:pt x="201" y="98"/>
                              <a:pt x="164" y="125"/>
                              <a:pt x="119" y="155"/>
                            </a:cubicBezTo>
                            <a:cubicBezTo>
                              <a:pt x="98" y="220"/>
                              <a:pt x="125" y="145"/>
                              <a:pt x="92" y="210"/>
                            </a:cubicBezTo>
                            <a:cubicBezTo>
                              <a:pt x="88" y="219"/>
                              <a:pt x="90" y="232"/>
                              <a:pt x="82" y="238"/>
                            </a:cubicBezTo>
                            <a:cubicBezTo>
                              <a:pt x="72" y="246"/>
                              <a:pt x="58" y="244"/>
                              <a:pt x="46" y="247"/>
                            </a:cubicBezTo>
                            <a:cubicBezTo>
                              <a:pt x="32" y="290"/>
                              <a:pt x="32" y="332"/>
                              <a:pt x="0" y="366"/>
                            </a:cubicBezTo>
                            <a:cubicBezTo>
                              <a:pt x="31" y="386"/>
                              <a:pt x="46" y="404"/>
                              <a:pt x="92" y="375"/>
                            </a:cubicBezTo>
                            <a:cubicBezTo>
                              <a:pt x="103" y="368"/>
                              <a:pt x="97" y="350"/>
                              <a:pt x="101" y="338"/>
                            </a:cubicBezTo>
                            <a:cubicBezTo>
                              <a:pt x="106" y="319"/>
                              <a:pt x="108" y="299"/>
                              <a:pt x="119" y="283"/>
                            </a:cubicBezTo>
                            <a:cubicBezTo>
                              <a:pt x="125" y="274"/>
                              <a:pt x="148" y="259"/>
                              <a:pt x="137" y="256"/>
                            </a:cubicBezTo>
                            <a:cubicBezTo>
                              <a:pt x="118" y="251"/>
                              <a:pt x="82" y="274"/>
                              <a:pt x="82" y="274"/>
                            </a:cubicBezTo>
                            <a:cubicBezTo>
                              <a:pt x="57" y="300"/>
                              <a:pt x="56" y="296"/>
                              <a:pt x="92" y="283"/>
                            </a:cubicBezTo>
                            <a:cubicBezTo>
                              <a:pt x="106" y="278"/>
                              <a:pt x="122" y="277"/>
                              <a:pt x="137" y="274"/>
                            </a:cubicBezTo>
                            <a:cubicBezTo>
                              <a:pt x="168" y="244"/>
                              <a:pt x="207" y="251"/>
                              <a:pt x="247" y="238"/>
                            </a:cubicBezTo>
                            <a:cubicBezTo>
                              <a:pt x="198" y="186"/>
                              <a:pt x="198" y="183"/>
                              <a:pt x="119" y="183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3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1" y="37"/>
                        <a:ext cx="119" cy="15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55"/>
                          </a:cxn>
                          <a:cxn ang="0">
                            <a:pos x="18" y="128"/>
                          </a:cxn>
                          <a:cxn ang="0">
                            <a:pos x="27" y="64"/>
                          </a:cxn>
                          <a:cxn ang="0">
                            <a:pos x="46" y="91"/>
                          </a:cxn>
                          <a:cxn ang="0">
                            <a:pos x="73" y="100"/>
                          </a:cxn>
                          <a:cxn ang="0">
                            <a:pos x="101" y="91"/>
                          </a:cxn>
                          <a:cxn ang="0">
                            <a:pos x="119" y="36"/>
                          </a:cxn>
                          <a:cxn ang="0">
                            <a:pos x="64" y="0"/>
                          </a:cxn>
                        </a:cxnLst>
                        <a:rect l="0" t="0" r="r" b="b"/>
                        <a:pathLst>
                          <a:path w="119" h="155">
                            <a:moveTo>
                              <a:pt x="0" y="155"/>
                            </a:moveTo>
                            <a:cubicBezTo>
                              <a:pt x="6" y="146"/>
                              <a:pt x="15" y="138"/>
                              <a:pt x="18" y="128"/>
                            </a:cubicBezTo>
                            <a:cubicBezTo>
                              <a:pt x="24" y="107"/>
                              <a:pt x="14" y="81"/>
                              <a:pt x="27" y="64"/>
                            </a:cubicBezTo>
                            <a:cubicBezTo>
                              <a:pt x="34" y="55"/>
                              <a:pt x="37" y="84"/>
                              <a:pt x="46" y="91"/>
                            </a:cubicBezTo>
                            <a:cubicBezTo>
                              <a:pt x="53" y="97"/>
                              <a:pt x="64" y="97"/>
                              <a:pt x="73" y="100"/>
                            </a:cubicBezTo>
                            <a:cubicBezTo>
                              <a:pt x="82" y="97"/>
                              <a:pt x="95" y="99"/>
                              <a:pt x="101" y="91"/>
                            </a:cubicBezTo>
                            <a:cubicBezTo>
                              <a:pt x="112" y="75"/>
                              <a:pt x="119" y="36"/>
                              <a:pt x="119" y="36"/>
                            </a:cubicBezTo>
                            <a:cubicBezTo>
                              <a:pt x="106" y="28"/>
                              <a:pt x="64" y="12"/>
                              <a:pt x="64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4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1" y="64"/>
                        <a:ext cx="112" cy="5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9"/>
                          </a:cxn>
                          <a:cxn ang="0">
                            <a:pos x="64" y="18"/>
                          </a:cxn>
                          <a:cxn ang="0">
                            <a:pos x="73" y="46"/>
                          </a:cxn>
                          <a:cxn ang="0">
                            <a:pos x="100" y="55"/>
                          </a:cxn>
                          <a:cxn ang="0">
                            <a:pos x="109" y="0"/>
                          </a:cxn>
                        </a:cxnLst>
                        <a:rect l="0" t="0" r="r" b="b"/>
                        <a:pathLst>
                          <a:path w="112" h="55">
                            <a:moveTo>
                              <a:pt x="0" y="9"/>
                            </a:moveTo>
                            <a:cubicBezTo>
                              <a:pt x="21" y="12"/>
                              <a:pt x="45" y="8"/>
                              <a:pt x="64" y="18"/>
                            </a:cubicBezTo>
                            <a:cubicBezTo>
                              <a:pt x="73" y="22"/>
                              <a:pt x="66" y="39"/>
                              <a:pt x="73" y="46"/>
                            </a:cubicBezTo>
                            <a:cubicBezTo>
                              <a:pt x="80" y="53"/>
                              <a:pt x="91" y="52"/>
                              <a:pt x="100" y="55"/>
                            </a:cubicBezTo>
                            <a:cubicBezTo>
                              <a:pt x="112" y="18"/>
                              <a:pt x="109" y="37"/>
                              <a:pt x="109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5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22" y="110"/>
                        <a:ext cx="46" cy="15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6" y="155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6" h="155">
                            <a:moveTo>
                              <a:pt x="46" y="155"/>
                            </a:moveTo>
                            <a:cubicBezTo>
                              <a:pt x="34" y="94"/>
                              <a:pt x="0" y="68"/>
                              <a:pt x="0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6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0" y="146"/>
                        <a:ext cx="227" cy="22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27" y="229"/>
                          </a:cxn>
                          <a:cxn ang="0">
                            <a:pos x="209" y="201"/>
                          </a:cxn>
                          <a:cxn ang="0">
                            <a:pos x="181" y="192"/>
                          </a:cxn>
                          <a:cxn ang="0">
                            <a:pos x="136" y="110"/>
                          </a:cxn>
                          <a:cxn ang="0">
                            <a:pos x="81" y="0"/>
                          </a:cxn>
                          <a:cxn ang="0">
                            <a:pos x="62" y="156"/>
                          </a:cxn>
                          <a:cxn ang="0">
                            <a:pos x="90" y="165"/>
                          </a:cxn>
                          <a:cxn ang="0">
                            <a:pos x="163" y="174"/>
                          </a:cxn>
                          <a:cxn ang="0">
                            <a:pos x="181" y="201"/>
                          </a:cxn>
                        </a:cxnLst>
                        <a:rect l="0" t="0" r="r" b="b"/>
                        <a:pathLst>
                          <a:path w="227" h="229">
                            <a:moveTo>
                              <a:pt x="227" y="229"/>
                            </a:moveTo>
                            <a:cubicBezTo>
                              <a:pt x="221" y="220"/>
                              <a:pt x="218" y="208"/>
                              <a:pt x="209" y="201"/>
                            </a:cubicBezTo>
                            <a:cubicBezTo>
                              <a:pt x="201" y="195"/>
                              <a:pt x="188" y="199"/>
                              <a:pt x="181" y="192"/>
                            </a:cubicBezTo>
                            <a:cubicBezTo>
                              <a:pt x="151" y="162"/>
                              <a:pt x="147" y="144"/>
                              <a:pt x="136" y="110"/>
                            </a:cubicBezTo>
                            <a:cubicBezTo>
                              <a:pt x="122" y="5"/>
                              <a:pt x="136" y="58"/>
                              <a:pt x="81" y="0"/>
                            </a:cubicBezTo>
                            <a:cubicBezTo>
                              <a:pt x="0" y="26"/>
                              <a:pt x="42" y="96"/>
                              <a:pt x="62" y="156"/>
                            </a:cubicBezTo>
                            <a:cubicBezTo>
                              <a:pt x="65" y="165"/>
                              <a:pt x="80" y="163"/>
                              <a:pt x="90" y="165"/>
                            </a:cubicBezTo>
                            <a:cubicBezTo>
                              <a:pt x="114" y="169"/>
                              <a:pt x="139" y="171"/>
                              <a:pt x="163" y="174"/>
                            </a:cubicBezTo>
                            <a:cubicBezTo>
                              <a:pt x="173" y="204"/>
                              <a:pt x="163" y="201"/>
                              <a:pt x="181" y="201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7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94" y="226"/>
                        <a:ext cx="115" cy="3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2"/>
                          </a:cxn>
                          <a:cxn ang="0">
                            <a:pos x="82" y="30"/>
                          </a:cxn>
                        </a:cxnLst>
                        <a:rect l="0" t="0" r="r" b="b"/>
                        <a:pathLst>
                          <a:path w="115" h="30">
                            <a:moveTo>
                              <a:pt x="0" y="12"/>
                            </a:moveTo>
                            <a:cubicBezTo>
                              <a:pt x="96" y="21"/>
                              <a:pt x="115" y="0"/>
                              <a:pt x="82" y="3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8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9" y="301"/>
                        <a:ext cx="311" cy="6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65"/>
                          </a:cxn>
                          <a:cxn ang="0">
                            <a:pos x="64" y="1"/>
                          </a:cxn>
                          <a:cxn ang="0">
                            <a:pos x="146" y="10"/>
                          </a:cxn>
                          <a:cxn ang="0">
                            <a:pos x="183" y="28"/>
                          </a:cxn>
                          <a:cxn ang="0">
                            <a:pos x="311" y="46"/>
                          </a:cxn>
                        </a:cxnLst>
                        <a:rect l="0" t="0" r="r" b="b"/>
                        <a:pathLst>
                          <a:path w="311" h="65">
                            <a:moveTo>
                              <a:pt x="0" y="65"/>
                            </a:moveTo>
                            <a:cubicBezTo>
                              <a:pt x="23" y="40"/>
                              <a:pt x="35" y="20"/>
                              <a:pt x="64" y="1"/>
                            </a:cubicBezTo>
                            <a:cubicBezTo>
                              <a:pt x="91" y="4"/>
                              <a:pt x="120" y="0"/>
                              <a:pt x="146" y="10"/>
                            </a:cubicBezTo>
                            <a:cubicBezTo>
                              <a:pt x="202" y="32"/>
                              <a:pt x="101" y="55"/>
                              <a:pt x="183" y="28"/>
                            </a:cubicBezTo>
                            <a:cubicBezTo>
                              <a:pt x="238" y="65"/>
                              <a:pt x="199" y="46"/>
                              <a:pt x="311" y="46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19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" y="311"/>
                        <a:ext cx="252" cy="2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8" y="256"/>
                          </a:cxn>
                          <a:cxn ang="0">
                            <a:pos x="161" y="164"/>
                          </a:cxn>
                          <a:cxn ang="0">
                            <a:pos x="106" y="146"/>
                          </a:cxn>
                          <a:cxn ang="0">
                            <a:pos x="97" y="110"/>
                          </a:cxn>
                          <a:cxn ang="0">
                            <a:pos x="124" y="100"/>
                          </a:cxn>
                          <a:cxn ang="0">
                            <a:pos x="252" y="91"/>
                          </a:cxn>
                          <a:cxn ang="0">
                            <a:pos x="151" y="36"/>
                          </a:cxn>
                          <a:cxn ang="0">
                            <a:pos x="115" y="46"/>
                          </a:cxn>
                          <a:cxn ang="0">
                            <a:pos x="106" y="73"/>
                          </a:cxn>
                          <a:cxn ang="0">
                            <a:pos x="51" y="82"/>
                          </a:cxn>
                          <a:cxn ang="0">
                            <a:pos x="33" y="46"/>
                          </a:cxn>
                          <a:cxn ang="0">
                            <a:pos x="23" y="0"/>
                          </a:cxn>
                        </a:cxnLst>
                        <a:rect l="0" t="0" r="r" b="b"/>
                        <a:pathLst>
                          <a:path w="252" h="256">
                            <a:moveTo>
                              <a:pt x="188" y="256"/>
                            </a:moveTo>
                            <a:cubicBezTo>
                              <a:pt x="186" y="239"/>
                              <a:pt x="186" y="180"/>
                              <a:pt x="161" y="164"/>
                            </a:cubicBezTo>
                            <a:cubicBezTo>
                              <a:pt x="145" y="154"/>
                              <a:pt x="106" y="146"/>
                              <a:pt x="106" y="146"/>
                            </a:cubicBezTo>
                            <a:cubicBezTo>
                              <a:pt x="103" y="134"/>
                              <a:pt x="92" y="122"/>
                              <a:pt x="97" y="110"/>
                            </a:cubicBezTo>
                            <a:cubicBezTo>
                              <a:pt x="100" y="101"/>
                              <a:pt x="114" y="101"/>
                              <a:pt x="124" y="100"/>
                            </a:cubicBezTo>
                            <a:cubicBezTo>
                              <a:pt x="166" y="95"/>
                              <a:pt x="209" y="94"/>
                              <a:pt x="252" y="91"/>
                            </a:cubicBezTo>
                            <a:cubicBezTo>
                              <a:pt x="214" y="78"/>
                              <a:pt x="190" y="50"/>
                              <a:pt x="151" y="36"/>
                            </a:cubicBezTo>
                            <a:cubicBezTo>
                              <a:pt x="139" y="39"/>
                              <a:pt x="125" y="38"/>
                              <a:pt x="115" y="46"/>
                            </a:cubicBezTo>
                            <a:cubicBezTo>
                              <a:pt x="108" y="52"/>
                              <a:pt x="114" y="68"/>
                              <a:pt x="106" y="73"/>
                            </a:cubicBezTo>
                            <a:cubicBezTo>
                              <a:pt x="90" y="82"/>
                              <a:pt x="69" y="79"/>
                              <a:pt x="51" y="82"/>
                            </a:cubicBezTo>
                            <a:cubicBezTo>
                              <a:pt x="0" y="66"/>
                              <a:pt x="33" y="87"/>
                              <a:pt x="33" y="46"/>
                            </a:cubicBezTo>
                            <a:cubicBezTo>
                              <a:pt x="33" y="30"/>
                              <a:pt x="23" y="0"/>
                              <a:pt x="23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0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2" y="393"/>
                        <a:ext cx="274" cy="17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8"/>
                          </a:cxn>
                          <a:cxn ang="0">
                            <a:pos x="64" y="18"/>
                          </a:cxn>
                          <a:cxn ang="0">
                            <a:pos x="119" y="0"/>
                          </a:cxn>
                          <a:cxn ang="0">
                            <a:pos x="137" y="101"/>
                          </a:cxn>
                          <a:cxn ang="0">
                            <a:pos x="174" y="137"/>
                          </a:cxn>
                          <a:cxn ang="0">
                            <a:pos x="247" y="165"/>
                          </a:cxn>
                          <a:cxn ang="0">
                            <a:pos x="274" y="174"/>
                          </a:cxn>
                        </a:cxnLst>
                        <a:rect l="0" t="0" r="r" b="b"/>
                        <a:pathLst>
                          <a:path w="274" h="175">
                            <a:moveTo>
                              <a:pt x="0" y="28"/>
                            </a:moveTo>
                            <a:cubicBezTo>
                              <a:pt x="21" y="25"/>
                              <a:pt x="43" y="23"/>
                              <a:pt x="64" y="18"/>
                            </a:cubicBezTo>
                            <a:cubicBezTo>
                              <a:pt x="83" y="14"/>
                              <a:pt x="119" y="0"/>
                              <a:pt x="119" y="0"/>
                            </a:cubicBezTo>
                            <a:cubicBezTo>
                              <a:pt x="106" y="39"/>
                              <a:pt x="108" y="70"/>
                              <a:pt x="137" y="101"/>
                            </a:cubicBezTo>
                            <a:cubicBezTo>
                              <a:pt x="153" y="150"/>
                              <a:pt x="133" y="112"/>
                              <a:pt x="174" y="137"/>
                            </a:cubicBezTo>
                            <a:cubicBezTo>
                              <a:pt x="236" y="175"/>
                              <a:pt x="118" y="144"/>
                              <a:pt x="247" y="165"/>
                            </a:cubicBezTo>
                            <a:cubicBezTo>
                              <a:pt x="256" y="168"/>
                              <a:pt x="274" y="174"/>
                              <a:pt x="274" y="174"/>
                            </a:cubicBezTo>
                          </a:path>
                        </a:pathLst>
                      </a:custGeom>
                      <a:noFill/>
                      <a:ln w="28575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1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 rot="180829">
                        <a:off x="0" y="384"/>
                        <a:ext cx="461" cy="26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8" y="0"/>
                          </a:cxn>
                          <a:cxn ang="0">
                            <a:pos x="2" y="91"/>
                          </a:cxn>
                          <a:cxn ang="0">
                            <a:pos x="11" y="137"/>
                          </a:cxn>
                          <a:cxn ang="0">
                            <a:pos x="38" y="128"/>
                          </a:cxn>
                          <a:cxn ang="0">
                            <a:pos x="93" y="119"/>
                          </a:cxn>
                          <a:cxn ang="0">
                            <a:pos x="120" y="110"/>
                          </a:cxn>
                          <a:cxn ang="0">
                            <a:pos x="93" y="165"/>
                          </a:cxn>
                          <a:cxn ang="0">
                            <a:pos x="102" y="192"/>
                          </a:cxn>
                          <a:cxn ang="0">
                            <a:pos x="130" y="183"/>
                          </a:cxn>
                          <a:cxn ang="0">
                            <a:pos x="139" y="128"/>
                          </a:cxn>
                          <a:cxn ang="0">
                            <a:pos x="203" y="183"/>
                          </a:cxn>
                          <a:cxn ang="0">
                            <a:pos x="285" y="265"/>
                          </a:cxn>
                          <a:cxn ang="0">
                            <a:pos x="367" y="256"/>
                          </a:cxn>
                          <a:cxn ang="0">
                            <a:pos x="376" y="229"/>
                          </a:cxn>
                          <a:cxn ang="0">
                            <a:pos x="440" y="210"/>
                          </a:cxn>
                          <a:cxn ang="0">
                            <a:pos x="459" y="183"/>
                          </a:cxn>
                        </a:cxnLst>
                        <a:rect l="0" t="0" r="r" b="b"/>
                        <a:pathLst>
                          <a:path w="461" h="266">
                            <a:moveTo>
                              <a:pt x="38" y="0"/>
                            </a:moveTo>
                            <a:cubicBezTo>
                              <a:pt x="18" y="30"/>
                              <a:pt x="13" y="58"/>
                              <a:pt x="2" y="91"/>
                            </a:cubicBezTo>
                            <a:cubicBezTo>
                              <a:pt x="5" y="106"/>
                              <a:pt x="0" y="126"/>
                              <a:pt x="11" y="137"/>
                            </a:cubicBezTo>
                            <a:cubicBezTo>
                              <a:pt x="18" y="144"/>
                              <a:pt x="29" y="130"/>
                              <a:pt x="38" y="128"/>
                            </a:cubicBezTo>
                            <a:cubicBezTo>
                              <a:pt x="56" y="124"/>
                              <a:pt x="75" y="122"/>
                              <a:pt x="93" y="119"/>
                            </a:cubicBezTo>
                            <a:cubicBezTo>
                              <a:pt x="102" y="116"/>
                              <a:pt x="113" y="103"/>
                              <a:pt x="120" y="110"/>
                            </a:cubicBezTo>
                            <a:cubicBezTo>
                              <a:pt x="127" y="117"/>
                              <a:pt x="93" y="165"/>
                              <a:pt x="93" y="165"/>
                            </a:cubicBezTo>
                            <a:cubicBezTo>
                              <a:pt x="96" y="174"/>
                              <a:pt x="93" y="188"/>
                              <a:pt x="102" y="192"/>
                            </a:cubicBezTo>
                            <a:cubicBezTo>
                              <a:pt x="111" y="196"/>
                              <a:pt x="125" y="191"/>
                              <a:pt x="130" y="183"/>
                            </a:cubicBezTo>
                            <a:cubicBezTo>
                              <a:pt x="139" y="167"/>
                              <a:pt x="136" y="146"/>
                              <a:pt x="139" y="128"/>
                            </a:cubicBezTo>
                            <a:cubicBezTo>
                              <a:pt x="175" y="140"/>
                              <a:pt x="191" y="146"/>
                              <a:pt x="203" y="183"/>
                            </a:cubicBezTo>
                            <a:cubicBezTo>
                              <a:pt x="297" y="170"/>
                              <a:pt x="272" y="171"/>
                              <a:pt x="285" y="265"/>
                            </a:cubicBezTo>
                            <a:cubicBezTo>
                              <a:pt x="312" y="262"/>
                              <a:pt x="341" y="266"/>
                              <a:pt x="367" y="256"/>
                            </a:cubicBezTo>
                            <a:cubicBezTo>
                              <a:pt x="376" y="253"/>
                              <a:pt x="369" y="236"/>
                              <a:pt x="376" y="229"/>
                            </a:cubicBezTo>
                            <a:cubicBezTo>
                              <a:pt x="382" y="223"/>
                              <a:pt x="437" y="211"/>
                              <a:pt x="440" y="210"/>
                            </a:cubicBezTo>
                            <a:cubicBezTo>
                              <a:pt x="461" y="190"/>
                              <a:pt x="459" y="201"/>
                              <a:pt x="459" y="183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3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530"/>
                      <a:ext cx="512" cy="515"/>
                      <a:chOff x="0" y="0"/>
                      <a:chExt cx="512" cy="515"/>
                    </a:xfrm>
                  </p:grpSpPr>
                  <p:sp>
                    <p:nvSpPr>
                      <p:cNvPr id="16423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" y="0"/>
                        <a:ext cx="42" cy="5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5"/>
                          </a:cxn>
                          <a:cxn ang="0">
                            <a:pos x="27" y="0"/>
                          </a:cxn>
                        </a:cxnLst>
                        <a:rect l="0" t="0" r="r" b="b"/>
                        <a:pathLst>
                          <a:path w="42" h="55">
                            <a:moveTo>
                              <a:pt x="0" y="55"/>
                            </a:moveTo>
                            <a:cubicBezTo>
                              <a:pt x="42" y="41"/>
                              <a:pt x="27" y="55"/>
                              <a:pt x="27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4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21" y="183"/>
                        <a:ext cx="91" cy="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8" y="55"/>
                          </a:cxn>
                          <a:cxn ang="0">
                            <a:pos x="91" y="46"/>
                          </a:cxn>
                        </a:cxnLst>
                        <a:rect l="0" t="0" r="r" b="b"/>
                        <a:pathLst>
                          <a:path w="91" h="78">
                            <a:moveTo>
                              <a:pt x="0" y="0"/>
                            </a:moveTo>
                            <a:cubicBezTo>
                              <a:pt x="6" y="18"/>
                              <a:pt x="12" y="37"/>
                              <a:pt x="18" y="55"/>
                            </a:cubicBezTo>
                            <a:cubicBezTo>
                              <a:pt x="26" y="78"/>
                              <a:pt x="91" y="46"/>
                              <a:pt x="91" y="46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5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6" y="61"/>
                        <a:ext cx="155" cy="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2"/>
                          </a:cxn>
                          <a:cxn ang="0">
                            <a:pos x="82" y="12"/>
                          </a:cxn>
                          <a:cxn ang="0">
                            <a:pos x="91" y="67"/>
                          </a:cxn>
                          <a:cxn ang="0">
                            <a:pos x="119" y="76"/>
                          </a:cxn>
                          <a:cxn ang="0">
                            <a:pos x="146" y="67"/>
                          </a:cxn>
                          <a:cxn ang="0">
                            <a:pos x="155" y="40"/>
                          </a:cxn>
                        </a:cxnLst>
                        <a:rect l="0" t="0" r="r" b="b"/>
                        <a:pathLst>
                          <a:path w="155" h="76">
                            <a:moveTo>
                              <a:pt x="0" y="22"/>
                            </a:moveTo>
                            <a:cubicBezTo>
                              <a:pt x="27" y="19"/>
                              <a:pt x="57" y="0"/>
                              <a:pt x="82" y="12"/>
                            </a:cubicBezTo>
                            <a:cubicBezTo>
                              <a:pt x="99" y="20"/>
                              <a:pt x="82" y="51"/>
                              <a:pt x="91" y="67"/>
                            </a:cubicBezTo>
                            <a:cubicBezTo>
                              <a:pt x="96" y="75"/>
                              <a:pt x="110" y="73"/>
                              <a:pt x="119" y="76"/>
                            </a:cubicBezTo>
                            <a:cubicBezTo>
                              <a:pt x="128" y="73"/>
                              <a:pt x="139" y="74"/>
                              <a:pt x="146" y="67"/>
                            </a:cubicBezTo>
                            <a:cubicBezTo>
                              <a:pt x="153" y="60"/>
                              <a:pt x="155" y="40"/>
                              <a:pt x="155" y="4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6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" y="48"/>
                        <a:ext cx="119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9" y="7"/>
                          </a:cxn>
                          <a:cxn ang="0">
                            <a:pos x="82" y="44"/>
                          </a:cxn>
                          <a:cxn ang="0">
                            <a:pos x="36" y="89"/>
                          </a:cxn>
                          <a:cxn ang="0">
                            <a:pos x="0" y="62"/>
                          </a:cxn>
                        </a:cxnLst>
                        <a:rect l="0" t="0" r="r" b="b"/>
                        <a:pathLst>
                          <a:path w="119" h="89">
                            <a:moveTo>
                              <a:pt x="119" y="7"/>
                            </a:moveTo>
                            <a:cubicBezTo>
                              <a:pt x="60" y="26"/>
                              <a:pt x="115" y="0"/>
                              <a:pt x="82" y="44"/>
                            </a:cubicBezTo>
                            <a:cubicBezTo>
                              <a:pt x="69" y="61"/>
                              <a:pt x="36" y="89"/>
                              <a:pt x="36" y="89"/>
                            </a:cubicBezTo>
                            <a:cubicBezTo>
                              <a:pt x="5" y="69"/>
                              <a:pt x="17" y="79"/>
                              <a:pt x="0" y="62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7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7" y="174"/>
                        <a:ext cx="1" cy="11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19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" h="119">
                            <a:moveTo>
                              <a:pt x="0" y="119"/>
                            </a:moveTo>
                            <a:cubicBezTo>
                              <a:pt x="0" y="79"/>
                              <a:pt x="0" y="40"/>
                              <a:pt x="0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8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7" y="229"/>
                        <a:ext cx="82" cy="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9"/>
                          </a:cxn>
                          <a:cxn ang="0">
                            <a:pos x="82" y="0"/>
                          </a:cxn>
                        </a:cxnLst>
                        <a:rect l="0" t="0" r="r" b="b"/>
                        <a:pathLst>
                          <a:path w="82" h="9">
                            <a:moveTo>
                              <a:pt x="0" y="9"/>
                            </a:moveTo>
                            <a:cubicBezTo>
                              <a:pt x="27" y="6"/>
                              <a:pt x="82" y="0"/>
                              <a:pt x="82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29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313"/>
                        <a:ext cx="295" cy="20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81"/>
                          </a:cxn>
                          <a:cxn ang="0">
                            <a:pos x="37" y="172"/>
                          </a:cxn>
                          <a:cxn ang="0">
                            <a:pos x="101" y="154"/>
                          </a:cxn>
                          <a:cxn ang="0">
                            <a:pos x="83" y="135"/>
                          </a:cxn>
                          <a:cxn ang="0">
                            <a:pos x="37" y="144"/>
                          </a:cxn>
                          <a:cxn ang="0">
                            <a:pos x="46" y="117"/>
                          </a:cxn>
                          <a:cxn ang="0">
                            <a:pos x="55" y="80"/>
                          </a:cxn>
                          <a:cxn ang="0">
                            <a:pos x="101" y="90"/>
                          </a:cxn>
                          <a:cxn ang="0">
                            <a:pos x="147" y="117"/>
                          </a:cxn>
                          <a:cxn ang="0">
                            <a:pos x="247" y="135"/>
                          </a:cxn>
                          <a:cxn ang="0">
                            <a:pos x="266" y="117"/>
                          </a:cxn>
                          <a:cxn ang="0">
                            <a:pos x="293" y="108"/>
                          </a:cxn>
                          <a:cxn ang="0">
                            <a:pos x="275" y="44"/>
                          </a:cxn>
                          <a:cxn ang="0">
                            <a:pos x="247" y="53"/>
                          </a:cxn>
                          <a:cxn ang="0">
                            <a:pos x="229" y="108"/>
                          </a:cxn>
                          <a:cxn ang="0">
                            <a:pos x="174" y="71"/>
                          </a:cxn>
                          <a:cxn ang="0">
                            <a:pos x="156" y="44"/>
                          </a:cxn>
                          <a:cxn ang="0">
                            <a:pos x="165" y="16"/>
                          </a:cxn>
                          <a:cxn ang="0">
                            <a:pos x="229" y="53"/>
                          </a:cxn>
                          <a:cxn ang="0">
                            <a:pos x="293" y="35"/>
                          </a:cxn>
                        </a:cxnLst>
                        <a:rect l="0" t="0" r="r" b="b"/>
                        <a:pathLst>
                          <a:path w="295" h="202">
                            <a:moveTo>
                              <a:pt x="0" y="181"/>
                            </a:moveTo>
                            <a:cubicBezTo>
                              <a:pt x="12" y="178"/>
                              <a:pt x="24" y="172"/>
                              <a:pt x="37" y="172"/>
                            </a:cubicBezTo>
                            <a:cubicBezTo>
                              <a:pt x="101" y="172"/>
                              <a:pt x="69" y="202"/>
                              <a:pt x="101" y="154"/>
                            </a:cubicBezTo>
                            <a:cubicBezTo>
                              <a:pt x="95" y="148"/>
                              <a:pt x="92" y="136"/>
                              <a:pt x="83" y="135"/>
                            </a:cubicBezTo>
                            <a:cubicBezTo>
                              <a:pt x="68" y="133"/>
                              <a:pt x="51" y="151"/>
                              <a:pt x="37" y="144"/>
                            </a:cubicBezTo>
                            <a:cubicBezTo>
                              <a:pt x="28" y="140"/>
                              <a:pt x="43" y="126"/>
                              <a:pt x="46" y="117"/>
                            </a:cubicBezTo>
                            <a:cubicBezTo>
                              <a:pt x="49" y="105"/>
                              <a:pt x="52" y="92"/>
                              <a:pt x="55" y="80"/>
                            </a:cubicBezTo>
                            <a:cubicBezTo>
                              <a:pt x="70" y="83"/>
                              <a:pt x="89" y="80"/>
                              <a:pt x="101" y="90"/>
                            </a:cubicBezTo>
                            <a:cubicBezTo>
                              <a:pt x="148" y="130"/>
                              <a:pt x="62" y="138"/>
                              <a:pt x="147" y="117"/>
                            </a:cubicBezTo>
                            <a:cubicBezTo>
                              <a:pt x="189" y="89"/>
                              <a:pt x="228" y="77"/>
                              <a:pt x="247" y="135"/>
                            </a:cubicBezTo>
                            <a:cubicBezTo>
                              <a:pt x="253" y="129"/>
                              <a:pt x="258" y="121"/>
                              <a:pt x="266" y="117"/>
                            </a:cubicBezTo>
                            <a:cubicBezTo>
                              <a:pt x="274" y="112"/>
                              <a:pt x="290" y="117"/>
                              <a:pt x="293" y="108"/>
                            </a:cubicBezTo>
                            <a:cubicBezTo>
                              <a:pt x="295" y="102"/>
                              <a:pt x="278" y="53"/>
                              <a:pt x="275" y="44"/>
                            </a:cubicBezTo>
                            <a:cubicBezTo>
                              <a:pt x="266" y="47"/>
                              <a:pt x="253" y="45"/>
                              <a:pt x="247" y="53"/>
                            </a:cubicBezTo>
                            <a:cubicBezTo>
                              <a:pt x="236" y="69"/>
                              <a:pt x="229" y="108"/>
                              <a:pt x="229" y="108"/>
                            </a:cubicBezTo>
                            <a:cubicBezTo>
                              <a:pt x="210" y="49"/>
                              <a:pt x="238" y="107"/>
                              <a:pt x="174" y="71"/>
                            </a:cubicBezTo>
                            <a:cubicBezTo>
                              <a:pt x="165" y="66"/>
                              <a:pt x="162" y="53"/>
                              <a:pt x="156" y="44"/>
                            </a:cubicBezTo>
                            <a:cubicBezTo>
                              <a:pt x="159" y="35"/>
                              <a:pt x="156" y="19"/>
                              <a:pt x="165" y="16"/>
                            </a:cubicBezTo>
                            <a:cubicBezTo>
                              <a:pt x="220" y="0"/>
                              <a:pt x="219" y="22"/>
                              <a:pt x="229" y="53"/>
                            </a:cubicBezTo>
                            <a:cubicBezTo>
                              <a:pt x="287" y="34"/>
                              <a:pt x="265" y="35"/>
                              <a:pt x="293" y="35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0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4" y="357"/>
                        <a:ext cx="101" cy="2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01" y="0"/>
                          </a:cxn>
                          <a:cxn ang="0">
                            <a:pos x="19" y="9"/>
                          </a:cxn>
                          <a:cxn ang="0">
                            <a:pos x="0" y="27"/>
                          </a:cxn>
                        </a:cxnLst>
                        <a:rect l="0" t="0" r="r" b="b"/>
                        <a:pathLst>
                          <a:path w="101" h="27">
                            <a:moveTo>
                              <a:pt x="101" y="0"/>
                            </a:moveTo>
                            <a:cubicBezTo>
                              <a:pt x="74" y="3"/>
                              <a:pt x="46" y="2"/>
                              <a:pt x="19" y="9"/>
                            </a:cubicBezTo>
                            <a:cubicBezTo>
                              <a:pt x="11" y="11"/>
                              <a:pt x="0" y="27"/>
                              <a:pt x="0" y="27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1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2" y="216"/>
                        <a:ext cx="89" cy="1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6" y="141"/>
                          </a:cxn>
                          <a:cxn ang="0">
                            <a:pos x="0" y="40"/>
                          </a:cxn>
                          <a:cxn ang="0">
                            <a:pos x="73" y="13"/>
                          </a:cxn>
                          <a:cxn ang="0">
                            <a:pos x="27" y="86"/>
                          </a:cxn>
                        </a:cxnLst>
                        <a:rect l="0" t="0" r="r" b="b"/>
                        <a:pathLst>
                          <a:path w="89" h="141">
                            <a:moveTo>
                              <a:pt x="36" y="141"/>
                            </a:moveTo>
                            <a:cubicBezTo>
                              <a:pt x="28" y="100"/>
                              <a:pt x="12" y="78"/>
                              <a:pt x="0" y="40"/>
                            </a:cubicBezTo>
                            <a:cubicBezTo>
                              <a:pt x="23" y="5"/>
                              <a:pt x="33" y="0"/>
                              <a:pt x="73" y="13"/>
                            </a:cubicBezTo>
                            <a:cubicBezTo>
                              <a:pt x="62" y="98"/>
                              <a:pt x="89" y="86"/>
                              <a:pt x="27" y="86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2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" y="147"/>
                        <a:ext cx="183" cy="17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7" y="164"/>
                          </a:cxn>
                          <a:cxn ang="0">
                            <a:pos x="183" y="118"/>
                          </a:cxn>
                          <a:cxn ang="0">
                            <a:pos x="110" y="64"/>
                          </a:cxn>
                          <a:cxn ang="0">
                            <a:pos x="64" y="18"/>
                          </a:cxn>
                          <a:cxn ang="0">
                            <a:pos x="37" y="36"/>
                          </a:cxn>
                          <a:cxn ang="0">
                            <a:pos x="9" y="73"/>
                          </a:cxn>
                        </a:cxnLst>
                        <a:rect l="0" t="0" r="r" b="b"/>
                        <a:pathLst>
                          <a:path w="183" h="179">
                            <a:moveTo>
                              <a:pt x="37" y="164"/>
                            </a:moveTo>
                            <a:cubicBezTo>
                              <a:pt x="97" y="159"/>
                              <a:pt x="164" y="179"/>
                              <a:pt x="183" y="118"/>
                            </a:cubicBezTo>
                            <a:cubicBezTo>
                              <a:pt x="159" y="81"/>
                              <a:pt x="146" y="88"/>
                              <a:pt x="110" y="64"/>
                            </a:cubicBezTo>
                            <a:cubicBezTo>
                              <a:pt x="89" y="0"/>
                              <a:pt x="110" y="3"/>
                              <a:pt x="64" y="18"/>
                            </a:cubicBezTo>
                            <a:cubicBezTo>
                              <a:pt x="55" y="24"/>
                              <a:pt x="44" y="27"/>
                              <a:pt x="37" y="36"/>
                            </a:cubicBezTo>
                            <a:cubicBezTo>
                              <a:pt x="0" y="83"/>
                              <a:pt x="55" y="51"/>
                              <a:pt x="9" y="73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3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5" y="229"/>
                        <a:ext cx="73" cy="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9"/>
                          </a:cxn>
                          <a:cxn ang="0">
                            <a:pos x="73" y="0"/>
                          </a:cxn>
                        </a:cxnLst>
                        <a:rect l="0" t="0" r="r" b="b"/>
                        <a:pathLst>
                          <a:path w="73" h="9">
                            <a:moveTo>
                              <a:pt x="0" y="9"/>
                            </a:moveTo>
                            <a:cubicBezTo>
                              <a:pt x="24" y="6"/>
                              <a:pt x="73" y="0"/>
                              <a:pt x="73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4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8" y="128"/>
                        <a:ext cx="68" cy="1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10"/>
                          </a:cxn>
                          <a:cxn ang="0">
                            <a:pos x="64" y="64"/>
                          </a:cxn>
                          <a:cxn ang="0">
                            <a:pos x="55" y="9"/>
                          </a:cxn>
                          <a:cxn ang="0">
                            <a:pos x="18" y="19"/>
                          </a:cxn>
                          <a:cxn ang="0">
                            <a:pos x="0" y="110"/>
                          </a:cxn>
                        </a:cxnLst>
                        <a:rect l="0" t="0" r="r" b="b"/>
                        <a:pathLst>
                          <a:path w="68" h="110">
                            <a:moveTo>
                              <a:pt x="0" y="110"/>
                            </a:moveTo>
                            <a:cubicBezTo>
                              <a:pt x="64" y="89"/>
                              <a:pt x="49" y="110"/>
                              <a:pt x="64" y="64"/>
                            </a:cubicBezTo>
                            <a:cubicBezTo>
                              <a:pt x="61" y="46"/>
                              <a:pt x="68" y="22"/>
                              <a:pt x="55" y="9"/>
                            </a:cubicBezTo>
                            <a:cubicBezTo>
                              <a:pt x="46" y="0"/>
                              <a:pt x="24" y="8"/>
                              <a:pt x="18" y="19"/>
                            </a:cubicBezTo>
                            <a:cubicBezTo>
                              <a:pt x="3" y="46"/>
                              <a:pt x="6" y="80"/>
                              <a:pt x="0" y="110"/>
                            </a:cubicBezTo>
                            <a:close/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5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02" y="165"/>
                        <a:ext cx="64" cy="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64" y="18"/>
                          </a:cxn>
                        </a:cxnLst>
                        <a:rect l="0" t="0" r="r" b="b"/>
                        <a:pathLst>
                          <a:path w="64" h="24">
                            <a:moveTo>
                              <a:pt x="0" y="0"/>
                            </a:moveTo>
                            <a:cubicBezTo>
                              <a:pt x="38" y="24"/>
                              <a:pt x="17" y="18"/>
                              <a:pt x="64" y="18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36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3" y="238"/>
                        <a:ext cx="36" cy="8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" y="0"/>
                          </a:cxn>
                          <a:cxn ang="0">
                            <a:pos x="36" y="82"/>
                          </a:cxn>
                        </a:cxnLst>
                        <a:rect l="0" t="0" r="r" b="b"/>
                        <a:pathLst>
                          <a:path w="36" h="85">
                            <a:moveTo>
                              <a:pt x="18" y="0"/>
                            </a:moveTo>
                            <a:cubicBezTo>
                              <a:pt x="27" y="85"/>
                              <a:pt x="0" y="82"/>
                              <a:pt x="36" y="82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rgbClr val="FF33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  <p:grpSp>
          <p:nvGrpSpPr>
            <p:cNvPr id="14" name="Group 54"/>
            <p:cNvGrpSpPr>
              <a:grpSpLocks/>
            </p:cNvGrpSpPr>
            <p:nvPr/>
          </p:nvGrpSpPr>
          <p:grpSpPr bwMode="auto">
            <a:xfrm>
              <a:off x="948" y="0"/>
              <a:ext cx="808" cy="1241"/>
              <a:chOff x="0" y="0"/>
              <a:chExt cx="808" cy="1241"/>
            </a:xfrm>
          </p:grpSpPr>
          <p:sp>
            <p:nvSpPr>
              <p:cNvPr id="16438" name="未知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3" cy="643"/>
              </a:xfrm>
              <a:custGeom>
                <a:avLst/>
                <a:gdLst/>
                <a:ahLst/>
                <a:cxnLst>
                  <a:cxn ang="0">
                    <a:pos x="0" y="555"/>
                  </a:cxn>
                  <a:cxn ang="0">
                    <a:pos x="82" y="473"/>
                  </a:cxn>
                  <a:cxn ang="0">
                    <a:pos x="92" y="34"/>
                  </a:cxn>
                  <a:cxn ang="0">
                    <a:pos x="101" y="6"/>
                  </a:cxn>
                  <a:cxn ang="0">
                    <a:pos x="174" y="15"/>
                  </a:cxn>
                  <a:cxn ang="0">
                    <a:pos x="274" y="52"/>
                  </a:cxn>
                  <a:cxn ang="0">
                    <a:pos x="366" y="134"/>
                  </a:cxn>
                  <a:cxn ang="0">
                    <a:pos x="375" y="198"/>
                  </a:cxn>
                  <a:cxn ang="0">
                    <a:pos x="384" y="244"/>
                  </a:cxn>
                  <a:cxn ang="0">
                    <a:pos x="448" y="253"/>
                  </a:cxn>
                  <a:cxn ang="0">
                    <a:pos x="466" y="281"/>
                  </a:cxn>
                  <a:cxn ang="0">
                    <a:pos x="476" y="363"/>
                  </a:cxn>
                  <a:cxn ang="0">
                    <a:pos x="521" y="372"/>
                  </a:cxn>
                  <a:cxn ang="0">
                    <a:pos x="530" y="473"/>
                  </a:cxn>
                  <a:cxn ang="0">
                    <a:pos x="567" y="482"/>
                  </a:cxn>
                  <a:cxn ang="0">
                    <a:pos x="622" y="546"/>
                  </a:cxn>
                  <a:cxn ang="0">
                    <a:pos x="549" y="582"/>
                  </a:cxn>
                  <a:cxn ang="0">
                    <a:pos x="540" y="610"/>
                  </a:cxn>
                  <a:cxn ang="0">
                    <a:pos x="512" y="619"/>
                  </a:cxn>
                  <a:cxn ang="0">
                    <a:pos x="412" y="610"/>
                  </a:cxn>
                  <a:cxn ang="0">
                    <a:pos x="402" y="637"/>
                  </a:cxn>
                  <a:cxn ang="0">
                    <a:pos x="338" y="619"/>
                  </a:cxn>
                  <a:cxn ang="0">
                    <a:pos x="256" y="628"/>
                  </a:cxn>
                  <a:cxn ang="0">
                    <a:pos x="119" y="637"/>
                  </a:cxn>
                  <a:cxn ang="0">
                    <a:pos x="73" y="628"/>
                  </a:cxn>
                  <a:cxn ang="0">
                    <a:pos x="101" y="619"/>
                  </a:cxn>
                  <a:cxn ang="0">
                    <a:pos x="201" y="591"/>
                  </a:cxn>
                  <a:cxn ang="0">
                    <a:pos x="311" y="537"/>
                  </a:cxn>
                  <a:cxn ang="0">
                    <a:pos x="412" y="491"/>
                  </a:cxn>
                  <a:cxn ang="0">
                    <a:pos x="421" y="546"/>
                  </a:cxn>
                  <a:cxn ang="0">
                    <a:pos x="421" y="573"/>
                  </a:cxn>
                  <a:cxn ang="0">
                    <a:pos x="329" y="555"/>
                  </a:cxn>
                </a:cxnLst>
                <a:rect l="0" t="0" r="r" b="b"/>
                <a:pathLst>
                  <a:path w="633" h="643">
                    <a:moveTo>
                      <a:pt x="0" y="555"/>
                    </a:moveTo>
                    <a:cubicBezTo>
                      <a:pt x="16" y="490"/>
                      <a:pt x="32" y="506"/>
                      <a:pt x="82" y="473"/>
                    </a:cubicBezTo>
                    <a:cubicBezTo>
                      <a:pt x="85" y="327"/>
                      <a:pt x="86" y="180"/>
                      <a:pt x="92" y="34"/>
                    </a:cubicBezTo>
                    <a:cubicBezTo>
                      <a:pt x="92" y="24"/>
                      <a:pt x="91" y="8"/>
                      <a:pt x="101" y="6"/>
                    </a:cubicBezTo>
                    <a:cubicBezTo>
                      <a:pt x="125" y="0"/>
                      <a:pt x="150" y="12"/>
                      <a:pt x="174" y="15"/>
                    </a:cubicBezTo>
                    <a:cubicBezTo>
                      <a:pt x="202" y="45"/>
                      <a:pt x="237" y="40"/>
                      <a:pt x="274" y="52"/>
                    </a:cubicBezTo>
                    <a:cubicBezTo>
                      <a:pt x="294" y="127"/>
                      <a:pt x="288" y="119"/>
                      <a:pt x="366" y="134"/>
                    </a:cubicBezTo>
                    <a:cubicBezTo>
                      <a:pt x="369" y="155"/>
                      <a:pt x="372" y="177"/>
                      <a:pt x="375" y="198"/>
                    </a:cubicBezTo>
                    <a:cubicBezTo>
                      <a:pt x="378" y="213"/>
                      <a:pt x="372" y="235"/>
                      <a:pt x="384" y="244"/>
                    </a:cubicBezTo>
                    <a:cubicBezTo>
                      <a:pt x="401" y="257"/>
                      <a:pt x="427" y="250"/>
                      <a:pt x="448" y="253"/>
                    </a:cubicBezTo>
                    <a:cubicBezTo>
                      <a:pt x="454" y="262"/>
                      <a:pt x="463" y="270"/>
                      <a:pt x="466" y="281"/>
                    </a:cubicBezTo>
                    <a:cubicBezTo>
                      <a:pt x="473" y="308"/>
                      <a:pt x="462" y="339"/>
                      <a:pt x="476" y="363"/>
                    </a:cubicBezTo>
                    <a:cubicBezTo>
                      <a:pt x="484" y="376"/>
                      <a:pt x="506" y="369"/>
                      <a:pt x="521" y="372"/>
                    </a:cubicBezTo>
                    <a:cubicBezTo>
                      <a:pt x="524" y="406"/>
                      <a:pt x="517" y="442"/>
                      <a:pt x="530" y="473"/>
                    </a:cubicBezTo>
                    <a:cubicBezTo>
                      <a:pt x="535" y="485"/>
                      <a:pt x="556" y="475"/>
                      <a:pt x="567" y="482"/>
                    </a:cubicBezTo>
                    <a:cubicBezTo>
                      <a:pt x="573" y="486"/>
                      <a:pt x="613" y="537"/>
                      <a:pt x="622" y="546"/>
                    </a:cubicBezTo>
                    <a:cubicBezTo>
                      <a:pt x="601" y="608"/>
                      <a:pt x="633" y="539"/>
                      <a:pt x="549" y="582"/>
                    </a:cubicBezTo>
                    <a:cubicBezTo>
                      <a:pt x="540" y="586"/>
                      <a:pt x="547" y="603"/>
                      <a:pt x="540" y="610"/>
                    </a:cubicBezTo>
                    <a:cubicBezTo>
                      <a:pt x="533" y="617"/>
                      <a:pt x="521" y="616"/>
                      <a:pt x="512" y="619"/>
                    </a:cubicBezTo>
                    <a:cubicBezTo>
                      <a:pt x="442" y="596"/>
                      <a:pt x="476" y="597"/>
                      <a:pt x="412" y="610"/>
                    </a:cubicBezTo>
                    <a:cubicBezTo>
                      <a:pt x="409" y="619"/>
                      <a:pt x="411" y="634"/>
                      <a:pt x="402" y="637"/>
                    </a:cubicBezTo>
                    <a:cubicBezTo>
                      <a:pt x="397" y="639"/>
                      <a:pt x="345" y="621"/>
                      <a:pt x="338" y="619"/>
                    </a:cubicBezTo>
                    <a:cubicBezTo>
                      <a:pt x="275" y="640"/>
                      <a:pt x="302" y="643"/>
                      <a:pt x="256" y="628"/>
                    </a:cubicBezTo>
                    <a:cubicBezTo>
                      <a:pt x="229" y="547"/>
                      <a:pt x="164" y="622"/>
                      <a:pt x="119" y="637"/>
                    </a:cubicBezTo>
                    <a:cubicBezTo>
                      <a:pt x="104" y="634"/>
                      <a:pt x="84" y="639"/>
                      <a:pt x="73" y="628"/>
                    </a:cubicBezTo>
                    <a:cubicBezTo>
                      <a:pt x="66" y="621"/>
                      <a:pt x="91" y="621"/>
                      <a:pt x="101" y="619"/>
                    </a:cubicBezTo>
                    <a:cubicBezTo>
                      <a:pt x="136" y="610"/>
                      <a:pt x="167" y="604"/>
                      <a:pt x="201" y="591"/>
                    </a:cubicBezTo>
                    <a:cubicBezTo>
                      <a:pt x="248" y="546"/>
                      <a:pt x="271" y="597"/>
                      <a:pt x="311" y="537"/>
                    </a:cubicBezTo>
                    <a:cubicBezTo>
                      <a:pt x="338" y="456"/>
                      <a:pt x="310" y="480"/>
                      <a:pt x="412" y="491"/>
                    </a:cubicBezTo>
                    <a:cubicBezTo>
                      <a:pt x="415" y="509"/>
                      <a:pt x="413" y="529"/>
                      <a:pt x="421" y="546"/>
                    </a:cubicBezTo>
                    <a:cubicBezTo>
                      <a:pt x="436" y="576"/>
                      <a:pt x="476" y="555"/>
                      <a:pt x="421" y="573"/>
                    </a:cubicBezTo>
                    <a:cubicBezTo>
                      <a:pt x="398" y="569"/>
                      <a:pt x="354" y="555"/>
                      <a:pt x="329" y="555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9" name="未知"/>
              <p:cNvSpPr>
                <a:spLocks noChangeArrowheads="1"/>
              </p:cNvSpPr>
              <p:nvPr/>
            </p:nvSpPr>
            <p:spPr bwMode="auto">
              <a:xfrm>
                <a:off x="430" y="555"/>
                <a:ext cx="128" cy="2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46" y="0"/>
                  </a:cxn>
                  <a:cxn ang="0">
                    <a:pos x="128" y="27"/>
                  </a:cxn>
                </a:cxnLst>
                <a:rect l="0" t="0" r="r" b="b"/>
                <a:pathLst>
                  <a:path w="128" h="27">
                    <a:moveTo>
                      <a:pt x="0" y="9"/>
                    </a:moveTo>
                    <a:cubicBezTo>
                      <a:pt x="15" y="6"/>
                      <a:pt x="30" y="0"/>
                      <a:pt x="46" y="0"/>
                    </a:cubicBezTo>
                    <a:cubicBezTo>
                      <a:pt x="79" y="0"/>
                      <a:pt x="84" y="27"/>
                      <a:pt x="128" y="27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0" name="未知"/>
              <p:cNvSpPr>
                <a:spLocks noChangeArrowheads="1"/>
              </p:cNvSpPr>
              <p:nvPr/>
            </p:nvSpPr>
            <p:spPr bwMode="auto">
              <a:xfrm>
                <a:off x="359" y="372"/>
                <a:ext cx="226" cy="183"/>
              </a:xfrm>
              <a:custGeom>
                <a:avLst/>
                <a:gdLst/>
                <a:ahLst/>
                <a:cxnLst>
                  <a:cxn ang="0">
                    <a:pos x="117" y="183"/>
                  </a:cxn>
                  <a:cxn ang="0">
                    <a:pos x="171" y="155"/>
                  </a:cxn>
                  <a:cxn ang="0">
                    <a:pos x="226" y="174"/>
                  </a:cxn>
                  <a:cxn ang="0">
                    <a:pos x="153" y="128"/>
                  </a:cxn>
                  <a:cxn ang="0">
                    <a:pos x="144" y="155"/>
                  </a:cxn>
                  <a:cxn ang="0">
                    <a:pos x="135" y="128"/>
                  </a:cxn>
                  <a:cxn ang="0">
                    <a:pos x="107" y="73"/>
                  </a:cxn>
                  <a:cxn ang="0">
                    <a:pos x="117" y="37"/>
                  </a:cxn>
                  <a:cxn ang="0">
                    <a:pos x="135" y="0"/>
                  </a:cxn>
                  <a:cxn ang="0">
                    <a:pos x="80" y="55"/>
                  </a:cxn>
                  <a:cxn ang="0">
                    <a:pos x="62" y="146"/>
                  </a:cxn>
                  <a:cxn ang="0">
                    <a:pos x="117" y="183"/>
                  </a:cxn>
                </a:cxnLst>
                <a:rect l="0" t="0" r="r" b="b"/>
                <a:pathLst>
                  <a:path w="226" h="183">
                    <a:moveTo>
                      <a:pt x="117" y="183"/>
                    </a:moveTo>
                    <a:cubicBezTo>
                      <a:pt x="126" y="177"/>
                      <a:pt x="157" y="153"/>
                      <a:pt x="171" y="155"/>
                    </a:cubicBezTo>
                    <a:cubicBezTo>
                      <a:pt x="190" y="157"/>
                      <a:pt x="226" y="174"/>
                      <a:pt x="226" y="174"/>
                    </a:cubicBezTo>
                    <a:cubicBezTo>
                      <a:pt x="214" y="114"/>
                      <a:pt x="214" y="109"/>
                      <a:pt x="153" y="128"/>
                    </a:cubicBezTo>
                    <a:cubicBezTo>
                      <a:pt x="150" y="137"/>
                      <a:pt x="153" y="155"/>
                      <a:pt x="144" y="155"/>
                    </a:cubicBezTo>
                    <a:cubicBezTo>
                      <a:pt x="135" y="155"/>
                      <a:pt x="138" y="137"/>
                      <a:pt x="135" y="128"/>
                    </a:cubicBezTo>
                    <a:cubicBezTo>
                      <a:pt x="122" y="80"/>
                      <a:pt x="137" y="101"/>
                      <a:pt x="107" y="73"/>
                    </a:cubicBezTo>
                    <a:cubicBezTo>
                      <a:pt x="110" y="61"/>
                      <a:pt x="109" y="47"/>
                      <a:pt x="117" y="37"/>
                    </a:cubicBezTo>
                    <a:cubicBezTo>
                      <a:pt x="146" y="2"/>
                      <a:pt x="154" y="58"/>
                      <a:pt x="135" y="0"/>
                    </a:cubicBezTo>
                    <a:cubicBezTo>
                      <a:pt x="97" y="5"/>
                      <a:pt x="0" y="1"/>
                      <a:pt x="80" y="55"/>
                    </a:cubicBezTo>
                    <a:cubicBezTo>
                      <a:pt x="69" y="87"/>
                      <a:pt x="33" y="109"/>
                      <a:pt x="62" y="146"/>
                    </a:cubicBezTo>
                    <a:cubicBezTo>
                      <a:pt x="76" y="163"/>
                      <a:pt x="99" y="171"/>
                      <a:pt x="117" y="183"/>
                    </a:cubicBezTo>
                    <a:close/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1" name="未知"/>
              <p:cNvSpPr>
                <a:spLocks noChangeArrowheads="1"/>
              </p:cNvSpPr>
              <p:nvPr/>
            </p:nvSpPr>
            <p:spPr bwMode="auto">
              <a:xfrm>
                <a:off x="82" y="43"/>
                <a:ext cx="187" cy="366"/>
              </a:xfrm>
              <a:custGeom>
                <a:avLst/>
                <a:gdLst/>
                <a:ahLst/>
                <a:cxnLst>
                  <a:cxn ang="0">
                    <a:pos x="19" y="366"/>
                  </a:cxn>
                  <a:cxn ang="0">
                    <a:pos x="55" y="356"/>
                  </a:cxn>
                  <a:cxn ang="0">
                    <a:pos x="74" y="302"/>
                  </a:cxn>
                  <a:cxn ang="0">
                    <a:pos x="83" y="146"/>
                  </a:cxn>
                  <a:cxn ang="0">
                    <a:pos x="55" y="91"/>
                  </a:cxn>
                  <a:cxn ang="0">
                    <a:pos x="0" y="73"/>
                  </a:cxn>
                  <a:cxn ang="0">
                    <a:pos x="10" y="36"/>
                  </a:cxn>
                  <a:cxn ang="0">
                    <a:pos x="55" y="27"/>
                  </a:cxn>
                  <a:cxn ang="0">
                    <a:pos x="74" y="9"/>
                  </a:cxn>
                  <a:cxn ang="0">
                    <a:pos x="110" y="0"/>
                  </a:cxn>
                  <a:cxn ang="0">
                    <a:pos x="37" y="55"/>
                  </a:cxn>
                  <a:cxn ang="0">
                    <a:pos x="119" y="100"/>
                  </a:cxn>
                  <a:cxn ang="0">
                    <a:pos x="183" y="18"/>
                  </a:cxn>
                </a:cxnLst>
                <a:rect l="0" t="0" r="r" b="b"/>
                <a:pathLst>
                  <a:path w="187" h="366">
                    <a:moveTo>
                      <a:pt x="19" y="366"/>
                    </a:moveTo>
                    <a:cubicBezTo>
                      <a:pt x="31" y="363"/>
                      <a:pt x="47" y="365"/>
                      <a:pt x="55" y="356"/>
                    </a:cubicBezTo>
                    <a:cubicBezTo>
                      <a:pt x="67" y="342"/>
                      <a:pt x="74" y="302"/>
                      <a:pt x="74" y="302"/>
                    </a:cubicBezTo>
                    <a:cubicBezTo>
                      <a:pt x="66" y="225"/>
                      <a:pt x="62" y="210"/>
                      <a:pt x="83" y="146"/>
                    </a:cubicBezTo>
                    <a:cubicBezTo>
                      <a:pt x="77" y="123"/>
                      <a:pt x="79" y="103"/>
                      <a:pt x="55" y="91"/>
                    </a:cubicBezTo>
                    <a:cubicBezTo>
                      <a:pt x="38" y="82"/>
                      <a:pt x="0" y="73"/>
                      <a:pt x="0" y="73"/>
                    </a:cubicBezTo>
                    <a:cubicBezTo>
                      <a:pt x="3" y="61"/>
                      <a:pt x="0" y="44"/>
                      <a:pt x="10" y="36"/>
                    </a:cubicBezTo>
                    <a:cubicBezTo>
                      <a:pt x="22" y="26"/>
                      <a:pt x="41" y="33"/>
                      <a:pt x="55" y="27"/>
                    </a:cubicBezTo>
                    <a:cubicBezTo>
                      <a:pt x="63" y="24"/>
                      <a:pt x="66" y="13"/>
                      <a:pt x="74" y="9"/>
                    </a:cubicBezTo>
                    <a:cubicBezTo>
                      <a:pt x="85" y="4"/>
                      <a:pt x="98" y="3"/>
                      <a:pt x="110" y="0"/>
                    </a:cubicBezTo>
                    <a:cubicBezTo>
                      <a:pt x="150" y="61"/>
                      <a:pt x="92" y="48"/>
                      <a:pt x="37" y="55"/>
                    </a:cubicBezTo>
                    <a:cubicBezTo>
                      <a:pt x="80" y="69"/>
                      <a:pt x="103" y="52"/>
                      <a:pt x="119" y="100"/>
                    </a:cubicBezTo>
                    <a:cubicBezTo>
                      <a:pt x="187" y="87"/>
                      <a:pt x="183" y="86"/>
                      <a:pt x="183" y="18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2" name="未知"/>
              <p:cNvSpPr>
                <a:spLocks noChangeArrowheads="1"/>
              </p:cNvSpPr>
              <p:nvPr/>
            </p:nvSpPr>
            <p:spPr bwMode="auto">
              <a:xfrm>
                <a:off x="156" y="143"/>
                <a:ext cx="94" cy="76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82" y="55"/>
                  </a:cxn>
                  <a:cxn ang="0">
                    <a:pos x="82" y="0"/>
                  </a:cxn>
                </a:cxnLst>
                <a:rect l="0" t="0" r="r" b="b"/>
                <a:pathLst>
                  <a:path w="94" h="76">
                    <a:moveTo>
                      <a:pt x="0" y="74"/>
                    </a:moveTo>
                    <a:cubicBezTo>
                      <a:pt x="26" y="64"/>
                      <a:pt x="64" y="76"/>
                      <a:pt x="82" y="55"/>
                    </a:cubicBezTo>
                    <a:cubicBezTo>
                      <a:pt x="94" y="41"/>
                      <a:pt x="82" y="18"/>
                      <a:pt x="82" y="0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3" name="未知"/>
              <p:cNvSpPr>
                <a:spLocks noChangeArrowheads="1"/>
              </p:cNvSpPr>
              <p:nvPr/>
            </p:nvSpPr>
            <p:spPr bwMode="auto">
              <a:xfrm>
                <a:off x="284" y="143"/>
                <a:ext cx="100" cy="80"/>
              </a:xfrm>
              <a:custGeom>
                <a:avLst/>
                <a:gdLst/>
                <a:ahLst/>
                <a:cxnLst>
                  <a:cxn ang="0">
                    <a:pos x="100" y="74"/>
                  </a:cxn>
                  <a:cxn ang="0">
                    <a:pos x="0" y="0"/>
                  </a:cxn>
                </a:cxnLst>
                <a:rect l="0" t="0" r="r" b="b"/>
                <a:pathLst>
                  <a:path w="100" h="80">
                    <a:moveTo>
                      <a:pt x="100" y="74"/>
                    </a:moveTo>
                    <a:cubicBezTo>
                      <a:pt x="9" y="55"/>
                      <a:pt x="0" y="80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4" name="未知"/>
              <p:cNvSpPr>
                <a:spLocks noChangeArrowheads="1"/>
              </p:cNvSpPr>
              <p:nvPr/>
            </p:nvSpPr>
            <p:spPr bwMode="auto">
              <a:xfrm>
                <a:off x="146" y="207"/>
                <a:ext cx="156" cy="119"/>
              </a:xfrm>
              <a:custGeom>
                <a:avLst/>
                <a:gdLst/>
                <a:ahLst/>
                <a:cxnLst>
                  <a:cxn ang="0">
                    <a:pos x="0" y="119"/>
                  </a:cxn>
                  <a:cxn ang="0">
                    <a:pos x="55" y="110"/>
                  </a:cxn>
                  <a:cxn ang="0">
                    <a:pos x="83" y="64"/>
                  </a:cxn>
                  <a:cxn ang="0">
                    <a:pos x="128" y="55"/>
                  </a:cxn>
                  <a:cxn ang="0">
                    <a:pos x="156" y="0"/>
                  </a:cxn>
                </a:cxnLst>
                <a:rect l="0" t="0" r="r" b="b"/>
                <a:pathLst>
                  <a:path w="156" h="119">
                    <a:moveTo>
                      <a:pt x="0" y="119"/>
                    </a:moveTo>
                    <a:cubicBezTo>
                      <a:pt x="18" y="116"/>
                      <a:pt x="38" y="116"/>
                      <a:pt x="55" y="110"/>
                    </a:cubicBezTo>
                    <a:cubicBezTo>
                      <a:pt x="112" y="89"/>
                      <a:pt x="36" y="96"/>
                      <a:pt x="83" y="64"/>
                    </a:cubicBezTo>
                    <a:cubicBezTo>
                      <a:pt x="96" y="55"/>
                      <a:pt x="113" y="58"/>
                      <a:pt x="128" y="55"/>
                    </a:cubicBezTo>
                    <a:cubicBezTo>
                      <a:pt x="134" y="40"/>
                      <a:pt x="138" y="0"/>
                      <a:pt x="156" y="0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5" name="未知"/>
              <p:cNvSpPr>
                <a:spLocks noChangeArrowheads="1"/>
              </p:cNvSpPr>
              <p:nvPr/>
            </p:nvSpPr>
            <p:spPr bwMode="auto">
              <a:xfrm>
                <a:off x="211" y="244"/>
                <a:ext cx="240" cy="223"/>
              </a:xfrm>
              <a:custGeom>
                <a:avLst/>
                <a:gdLst/>
                <a:ahLst/>
                <a:cxnLst>
                  <a:cxn ang="0">
                    <a:pos x="54" y="18"/>
                  </a:cxn>
                  <a:cxn ang="0">
                    <a:pos x="155" y="18"/>
                  </a:cxn>
                  <a:cxn ang="0">
                    <a:pos x="182" y="9"/>
                  </a:cxn>
                  <a:cxn ang="0">
                    <a:pos x="155" y="27"/>
                  </a:cxn>
                  <a:cxn ang="0">
                    <a:pos x="210" y="73"/>
                  </a:cxn>
                  <a:cxn ang="0">
                    <a:pos x="191" y="55"/>
                  </a:cxn>
                  <a:cxn ang="0">
                    <a:pos x="182" y="82"/>
                  </a:cxn>
                  <a:cxn ang="0">
                    <a:pos x="191" y="110"/>
                  </a:cxn>
                  <a:cxn ang="0">
                    <a:pos x="219" y="119"/>
                  </a:cxn>
                  <a:cxn ang="0">
                    <a:pos x="137" y="110"/>
                  </a:cxn>
                  <a:cxn ang="0">
                    <a:pos x="109" y="101"/>
                  </a:cxn>
                  <a:cxn ang="0">
                    <a:pos x="100" y="37"/>
                  </a:cxn>
                  <a:cxn ang="0">
                    <a:pos x="82" y="91"/>
                  </a:cxn>
                  <a:cxn ang="0">
                    <a:pos x="9" y="82"/>
                  </a:cxn>
                  <a:cxn ang="0">
                    <a:pos x="36" y="64"/>
                  </a:cxn>
                  <a:cxn ang="0">
                    <a:pos x="45" y="219"/>
                  </a:cxn>
                  <a:cxn ang="0">
                    <a:pos x="91" y="210"/>
                  </a:cxn>
                  <a:cxn ang="0">
                    <a:pos x="118" y="155"/>
                  </a:cxn>
                  <a:cxn ang="0">
                    <a:pos x="191" y="174"/>
                  </a:cxn>
                  <a:cxn ang="0">
                    <a:pos x="210" y="155"/>
                  </a:cxn>
                  <a:cxn ang="0">
                    <a:pos x="210" y="219"/>
                  </a:cxn>
                </a:cxnLst>
                <a:rect l="0" t="0" r="r" b="b"/>
                <a:pathLst>
                  <a:path w="240" h="223">
                    <a:moveTo>
                      <a:pt x="54" y="18"/>
                    </a:moveTo>
                    <a:cubicBezTo>
                      <a:pt x="110" y="29"/>
                      <a:pt x="94" y="31"/>
                      <a:pt x="155" y="18"/>
                    </a:cubicBezTo>
                    <a:cubicBezTo>
                      <a:pt x="164" y="16"/>
                      <a:pt x="182" y="0"/>
                      <a:pt x="182" y="9"/>
                    </a:cubicBezTo>
                    <a:cubicBezTo>
                      <a:pt x="182" y="20"/>
                      <a:pt x="164" y="21"/>
                      <a:pt x="155" y="27"/>
                    </a:cubicBezTo>
                    <a:cubicBezTo>
                      <a:pt x="129" y="105"/>
                      <a:pt x="118" y="84"/>
                      <a:pt x="210" y="73"/>
                    </a:cubicBezTo>
                    <a:cubicBezTo>
                      <a:pt x="211" y="71"/>
                      <a:pt x="240" y="7"/>
                      <a:pt x="191" y="55"/>
                    </a:cubicBezTo>
                    <a:cubicBezTo>
                      <a:pt x="184" y="62"/>
                      <a:pt x="185" y="73"/>
                      <a:pt x="182" y="82"/>
                    </a:cubicBezTo>
                    <a:cubicBezTo>
                      <a:pt x="185" y="91"/>
                      <a:pt x="184" y="103"/>
                      <a:pt x="191" y="110"/>
                    </a:cubicBezTo>
                    <a:cubicBezTo>
                      <a:pt x="198" y="117"/>
                      <a:pt x="229" y="119"/>
                      <a:pt x="219" y="119"/>
                    </a:cubicBezTo>
                    <a:cubicBezTo>
                      <a:pt x="192" y="119"/>
                      <a:pt x="164" y="113"/>
                      <a:pt x="137" y="110"/>
                    </a:cubicBezTo>
                    <a:cubicBezTo>
                      <a:pt x="128" y="107"/>
                      <a:pt x="113" y="110"/>
                      <a:pt x="109" y="101"/>
                    </a:cubicBezTo>
                    <a:cubicBezTo>
                      <a:pt x="99" y="82"/>
                      <a:pt x="120" y="44"/>
                      <a:pt x="100" y="37"/>
                    </a:cubicBezTo>
                    <a:cubicBezTo>
                      <a:pt x="82" y="30"/>
                      <a:pt x="82" y="91"/>
                      <a:pt x="82" y="91"/>
                    </a:cubicBezTo>
                    <a:cubicBezTo>
                      <a:pt x="58" y="88"/>
                      <a:pt x="30" y="94"/>
                      <a:pt x="9" y="82"/>
                    </a:cubicBezTo>
                    <a:cubicBezTo>
                      <a:pt x="0" y="77"/>
                      <a:pt x="33" y="54"/>
                      <a:pt x="36" y="64"/>
                    </a:cubicBezTo>
                    <a:cubicBezTo>
                      <a:pt x="49" y="114"/>
                      <a:pt x="42" y="167"/>
                      <a:pt x="45" y="219"/>
                    </a:cubicBezTo>
                    <a:cubicBezTo>
                      <a:pt x="60" y="216"/>
                      <a:pt x="83" y="223"/>
                      <a:pt x="91" y="210"/>
                    </a:cubicBezTo>
                    <a:cubicBezTo>
                      <a:pt x="125" y="153"/>
                      <a:pt x="75" y="91"/>
                      <a:pt x="118" y="155"/>
                    </a:cubicBezTo>
                    <a:cubicBezTo>
                      <a:pt x="132" y="198"/>
                      <a:pt x="121" y="197"/>
                      <a:pt x="191" y="174"/>
                    </a:cubicBezTo>
                    <a:cubicBezTo>
                      <a:pt x="199" y="171"/>
                      <a:pt x="207" y="147"/>
                      <a:pt x="210" y="155"/>
                    </a:cubicBezTo>
                    <a:cubicBezTo>
                      <a:pt x="218" y="175"/>
                      <a:pt x="210" y="198"/>
                      <a:pt x="210" y="219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6" name="未知"/>
              <p:cNvSpPr>
                <a:spLocks noChangeArrowheads="1"/>
              </p:cNvSpPr>
              <p:nvPr/>
            </p:nvSpPr>
            <p:spPr bwMode="auto">
              <a:xfrm>
                <a:off x="271" y="564"/>
                <a:ext cx="537" cy="677"/>
              </a:xfrm>
              <a:custGeom>
                <a:avLst/>
                <a:gdLst/>
                <a:ahLst/>
                <a:cxnLst>
                  <a:cxn ang="0">
                    <a:pos x="342" y="0"/>
                  </a:cxn>
                  <a:cxn ang="0">
                    <a:pos x="406" y="101"/>
                  </a:cxn>
                  <a:cxn ang="0">
                    <a:pos x="415" y="174"/>
                  </a:cxn>
                  <a:cxn ang="0">
                    <a:pos x="433" y="229"/>
                  </a:cxn>
                  <a:cxn ang="0">
                    <a:pos x="442" y="338"/>
                  </a:cxn>
                  <a:cxn ang="0">
                    <a:pos x="479" y="347"/>
                  </a:cxn>
                  <a:cxn ang="0">
                    <a:pos x="506" y="494"/>
                  </a:cxn>
                  <a:cxn ang="0">
                    <a:pos x="515" y="585"/>
                  </a:cxn>
                  <a:cxn ang="0">
                    <a:pos x="534" y="603"/>
                  </a:cxn>
                  <a:cxn ang="0">
                    <a:pos x="506" y="613"/>
                  </a:cxn>
                  <a:cxn ang="0">
                    <a:pos x="333" y="594"/>
                  </a:cxn>
                  <a:cxn ang="0">
                    <a:pos x="250" y="649"/>
                  </a:cxn>
                  <a:cxn ang="0">
                    <a:pos x="241" y="677"/>
                  </a:cxn>
                  <a:cxn ang="0">
                    <a:pos x="232" y="649"/>
                  </a:cxn>
                  <a:cxn ang="0">
                    <a:pos x="241" y="576"/>
                  </a:cxn>
                  <a:cxn ang="0">
                    <a:pos x="269" y="549"/>
                  </a:cxn>
                  <a:cxn ang="0">
                    <a:pos x="305" y="411"/>
                  </a:cxn>
                  <a:cxn ang="0">
                    <a:pos x="296" y="320"/>
                  </a:cxn>
                  <a:cxn ang="0">
                    <a:pos x="177" y="338"/>
                  </a:cxn>
                  <a:cxn ang="0">
                    <a:pos x="159" y="366"/>
                  </a:cxn>
                  <a:cxn ang="0">
                    <a:pos x="141" y="421"/>
                  </a:cxn>
                  <a:cxn ang="0">
                    <a:pos x="131" y="576"/>
                  </a:cxn>
                  <a:cxn ang="0">
                    <a:pos x="67" y="567"/>
                  </a:cxn>
                  <a:cxn ang="0">
                    <a:pos x="95" y="439"/>
                  </a:cxn>
                  <a:cxn ang="0">
                    <a:pos x="86" y="347"/>
                  </a:cxn>
                  <a:cxn ang="0">
                    <a:pos x="58" y="338"/>
                  </a:cxn>
                  <a:cxn ang="0">
                    <a:pos x="13" y="283"/>
                  </a:cxn>
                  <a:cxn ang="0">
                    <a:pos x="22" y="201"/>
                  </a:cxn>
                  <a:cxn ang="0">
                    <a:pos x="86" y="210"/>
                  </a:cxn>
                  <a:cxn ang="0">
                    <a:pos x="77" y="238"/>
                  </a:cxn>
                  <a:cxn ang="0">
                    <a:pos x="49" y="247"/>
                  </a:cxn>
                  <a:cxn ang="0">
                    <a:pos x="40" y="274"/>
                  </a:cxn>
                  <a:cxn ang="0">
                    <a:pos x="104" y="293"/>
                  </a:cxn>
                  <a:cxn ang="0">
                    <a:pos x="113" y="265"/>
                  </a:cxn>
                  <a:cxn ang="0">
                    <a:pos x="86" y="247"/>
                  </a:cxn>
                  <a:cxn ang="0">
                    <a:pos x="122" y="192"/>
                  </a:cxn>
                  <a:cxn ang="0">
                    <a:pos x="150" y="201"/>
                  </a:cxn>
                  <a:cxn ang="0">
                    <a:pos x="141" y="247"/>
                  </a:cxn>
                  <a:cxn ang="0">
                    <a:pos x="195" y="265"/>
                  </a:cxn>
                  <a:cxn ang="0">
                    <a:pos x="205" y="329"/>
                  </a:cxn>
                  <a:cxn ang="0">
                    <a:pos x="250" y="293"/>
                  </a:cxn>
                  <a:cxn ang="0">
                    <a:pos x="241" y="238"/>
                  </a:cxn>
                  <a:cxn ang="0">
                    <a:pos x="168" y="165"/>
                  </a:cxn>
                  <a:cxn ang="0">
                    <a:pos x="214" y="174"/>
                  </a:cxn>
                  <a:cxn ang="0">
                    <a:pos x="223" y="146"/>
                  </a:cxn>
                  <a:cxn ang="0">
                    <a:pos x="287" y="155"/>
                  </a:cxn>
                  <a:cxn ang="0">
                    <a:pos x="278" y="256"/>
                  </a:cxn>
                  <a:cxn ang="0">
                    <a:pos x="241" y="247"/>
                  </a:cxn>
                  <a:cxn ang="0">
                    <a:pos x="232" y="183"/>
                  </a:cxn>
                </a:cxnLst>
                <a:rect l="0" t="0" r="r" b="b"/>
                <a:pathLst>
                  <a:path w="537" h="677">
                    <a:moveTo>
                      <a:pt x="342" y="0"/>
                    </a:moveTo>
                    <a:cubicBezTo>
                      <a:pt x="352" y="69"/>
                      <a:pt x="340" y="83"/>
                      <a:pt x="406" y="101"/>
                    </a:cubicBezTo>
                    <a:cubicBezTo>
                      <a:pt x="409" y="125"/>
                      <a:pt x="410" y="150"/>
                      <a:pt x="415" y="174"/>
                    </a:cubicBezTo>
                    <a:cubicBezTo>
                      <a:pt x="419" y="193"/>
                      <a:pt x="433" y="229"/>
                      <a:pt x="433" y="229"/>
                    </a:cubicBezTo>
                    <a:cubicBezTo>
                      <a:pt x="436" y="265"/>
                      <a:pt x="429" y="304"/>
                      <a:pt x="442" y="338"/>
                    </a:cubicBezTo>
                    <a:cubicBezTo>
                      <a:pt x="447" y="350"/>
                      <a:pt x="471" y="337"/>
                      <a:pt x="479" y="347"/>
                    </a:cubicBezTo>
                    <a:cubicBezTo>
                      <a:pt x="497" y="368"/>
                      <a:pt x="495" y="459"/>
                      <a:pt x="506" y="494"/>
                    </a:cubicBezTo>
                    <a:cubicBezTo>
                      <a:pt x="509" y="524"/>
                      <a:pt x="507" y="555"/>
                      <a:pt x="515" y="585"/>
                    </a:cubicBezTo>
                    <a:cubicBezTo>
                      <a:pt x="517" y="593"/>
                      <a:pt x="537" y="595"/>
                      <a:pt x="534" y="603"/>
                    </a:cubicBezTo>
                    <a:cubicBezTo>
                      <a:pt x="531" y="612"/>
                      <a:pt x="515" y="610"/>
                      <a:pt x="506" y="613"/>
                    </a:cubicBezTo>
                    <a:cubicBezTo>
                      <a:pt x="395" y="582"/>
                      <a:pt x="522" y="580"/>
                      <a:pt x="333" y="594"/>
                    </a:cubicBezTo>
                    <a:cubicBezTo>
                      <a:pt x="317" y="640"/>
                      <a:pt x="297" y="640"/>
                      <a:pt x="250" y="649"/>
                    </a:cubicBezTo>
                    <a:cubicBezTo>
                      <a:pt x="247" y="658"/>
                      <a:pt x="251" y="677"/>
                      <a:pt x="241" y="677"/>
                    </a:cubicBezTo>
                    <a:cubicBezTo>
                      <a:pt x="231" y="677"/>
                      <a:pt x="232" y="659"/>
                      <a:pt x="232" y="649"/>
                    </a:cubicBezTo>
                    <a:cubicBezTo>
                      <a:pt x="232" y="624"/>
                      <a:pt x="232" y="599"/>
                      <a:pt x="241" y="576"/>
                    </a:cubicBezTo>
                    <a:cubicBezTo>
                      <a:pt x="245" y="564"/>
                      <a:pt x="260" y="558"/>
                      <a:pt x="269" y="549"/>
                    </a:cubicBezTo>
                    <a:cubicBezTo>
                      <a:pt x="285" y="501"/>
                      <a:pt x="269" y="449"/>
                      <a:pt x="305" y="411"/>
                    </a:cubicBezTo>
                    <a:cubicBezTo>
                      <a:pt x="302" y="381"/>
                      <a:pt x="306" y="349"/>
                      <a:pt x="296" y="320"/>
                    </a:cubicBezTo>
                    <a:cubicBezTo>
                      <a:pt x="282" y="282"/>
                      <a:pt x="177" y="338"/>
                      <a:pt x="177" y="338"/>
                    </a:cubicBezTo>
                    <a:cubicBezTo>
                      <a:pt x="171" y="347"/>
                      <a:pt x="163" y="356"/>
                      <a:pt x="159" y="366"/>
                    </a:cubicBezTo>
                    <a:cubicBezTo>
                      <a:pt x="151" y="384"/>
                      <a:pt x="141" y="421"/>
                      <a:pt x="141" y="421"/>
                    </a:cubicBezTo>
                    <a:cubicBezTo>
                      <a:pt x="138" y="473"/>
                      <a:pt x="154" y="530"/>
                      <a:pt x="131" y="576"/>
                    </a:cubicBezTo>
                    <a:cubicBezTo>
                      <a:pt x="121" y="595"/>
                      <a:pt x="76" y="586"/>
                      <a:pt x="67" y="567"/>
                    </a:cubicBezTo>
                    <a:cubicBezTo>
                      <a:pt x="40" y="512"/>
                      <a:pt x="70" y="476"/>
                      <a:pt x="95" y="439"/>
                    </a:cubicBezTo>
                    <a:cubicBezTo>
                      <a:pt x="92" y="408"/>
                      <a:pt x="97" y="376"/>
                      <a:pt x="86" y="347"/>
                    </a:cubicBezTo>
                    <a:cubicBezTo>
                      <a:pt x="83" y="338"/>
                      <a:pt x="66" y="344"/>
                      <a:pt x="58" y="338"/>
                    </a:cubicBezTo>
                    <a:cubicBezTo>
                      <a:pt x="39" y="323"/>
                      <a:pt x="29" y="300"/>
                      <a:pt x="13" y="283"/>
                    </a:cubicBezTo>
                    <a:cubicBezTo>
                      <a:pt x="0" y="248"/>
                      <a:pt x="11" y="235"/>
                      <a:pt x="22" y="201"/>
                    </a:cubicBezTo>
                    <a:cubicBezTo>
                      <a:pt x="43" y="204"/>
                      <a:pt x="68" y="198"/>
                      <a:pt x="86" y="210"/>
                    </a:cubicBezTo>
                    <a:cubicBezTo>
                      <a:pt x="94" y="215"/>
                      <a:pt x="84" y="231"/>
                      <a:pt x="77" y="238"/>
                    </a:cubicBezTo>
                    <a:cubicBezTo>
                      <a:pt x="70" y="245"/>
                      <a:pt x="58" y="244"/>
                      <a:pt x="49" y="247"/>
                    </a:cubicBezTo>
                    <a:cubicBezTo>
                      <a:pt x="46" y="256"/>
                      <a:pt x="36" y="266"/>
                      <a:pt x="40" y="274"/>
                    </a:cubicBezTo>
                    <a:cubicBezTo>
                      <a:pt x="41" y="277"/>
                      <a:pt x="93" y="290"/>
                      <a:pt x="104" y="293"/>
                    </a:cubicBezTo>
                    <a:cubicBezTo>
                      <a:pt x="107" y="284"/>
                      <a:pt x="117" y="274"/>
                      <a:pt x="113" y="265"/>
                    </a:cubicBezTo>
                    <a:cubicBezTo>
                      <a:pt x="109" y="255"/>
                      <a:pt x="89" y="257"/>
                      <a:pt x="86" y="247"/>
                    </a:cubicBezTo>
                    <a:cubicBezTo>
                      <a:pt x="73" y="200"/>
                      <a:pt x="95" y="201"/>
                      <a:pt x="122" y="192"/>
                    </a:cubicBezTo>
                    <a:cubicBezTo>
                      <a:pt x="131" y="195"/>
                      <a:pt x="147" y="192"/>
                      <a:pt x="150" y="201"/>
                    </a:cubicBezTo>
                    <a:cubicBezTo>
                      <a:pt x="155" y="216"/>
                      <a:pt x="132" y="234"/>
                      <a:pt x="141" y="247"/>
                    </a:cubicBezTo>
                    <a:cubicBezTo>
                      <a:pt x="152" y="263"/>
                      <a:pt x="195" y="265"/>
                      <a:pt x="195" y="265"/>
                    </a:cubicBezTo>
                    <a:cubicBezTo>
                      <a:pt x="198" y="286"/>
                      <a:pt x="193" y="311"/>
                      <a:pt x="205" y="329"/>
                    </a:cubicBezTo>
                    <a:cubicBezTo>
                      <a:pt x="218" y="348"/>
                      <a:pt x="238" y="311"/>
                      <a:pt x="250" y="293"/>
                    </a:cubicBezTo>
                    <a:cubicBezTo>
                      <a:pt x="247" y="275"/>
                      <a:pt x="256" y="249"/>
                      <a:pt x="241" y="238"/>
                    </a:cubicBezTo>
                    <a:cubicBezTo>
                      <a:pt x="145" y="171"/>
                      <a:pt x="149" y="300"/>
                      <a:pt x="168" y="165"/>
                    </a:cubicBezTo>
                    <a:cubicBezTo>
                      <a:pt x="183" y="168"/>
                      <a:pt x="199" y="179"/>
                      <a:pt x="214" y="174"/>
                    </a:cubicBezTo>
                    <a:cubicBezTo>
                      <a:pt x="223" y="171"/>
                      <a:pt x="214" y="148"/>
                      <a:pt x="223" y="146"/>
                    </a:cubicBezTo>
                    <a:cubicBezTo>
                      <a:pt x="244" y="141"/>
                      <a:pt x="266" y="152"/>
                      <a:pt x="287" y="155"/>
                    </a:cubicBezTo>
                    <a:cubicBezTo>
                      <a:pt x="284" y="189"/>
                      <a:pt x="293" y="226"/>
                      <a:pt x="278" y="256"/>
                    </a:cubicBezTo>
                    <a:cubicBezTo>
                      <a:pt x="272" y="267"/>
                      <a:pt x="252" y="254"/>
                      <a:pt x="241" y="247"/>
                    </a:cubicBezTo>
                    <a:cubicBezTo>
                      <a:pt x="218" y="232"/>
                      <a:pt x="204" y="197"/>
                      <a:pt x="232" y="183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7" name="未知"/>
              <p:cNvSpPr>
                <a:spLocks noChangeArrowheads="1"/>
              </p:cNvSpPr>
              <p:nvPr/>
            </p:nvSpPr>
            <p:spPr bwMode="auto">
              <a:xfrm>
                <a:off x="542" y="719"/>
                <a:ext cx="217" cy="332"/>
              </a:xfrm>
              <a:custGeom>
                <a:avLst/>
                <a:gdLst/>
                <a:ahLst/>
                <a:cxnLst>
                  <a:cxn ang="0">
                    <a:pos x="16" y="10"/>
                  </a:cxn>
                  <a:cxn ang="0">
                    <a:pos x="25" y="55"/>
                  </a:cxn>
                  <a:cxn ang="0">
                    <a:pos x="52" y="46"/>
                  </a:cxn>
                  <a:cxn ang="0">
                    <a:pos x="62" y="0"/>
                  </a:cxn>
                  <a:cxn ang="0">
                    <a:pos x="135" y="37"/>
                  </a:cxn>
                  <a:cxn ang="0">
                    <a:pos x="126" y="64"/>
                  </a:cxn>
                  <a:cxn ang="0">
                    <a:pos x="80" y="74"/>
                  </a:cxn>
                  <a:cxn ang="0">
                    <a:pos x="52" y="92"/>
                  </a:cxn>
                  <a:cxn ang="0">
                    <a:pos x="16" y="101"/>
                  </a:cxn>
                  <a:cxn ang="0">
                    <a:pos x="43" y="165"/>
                  </a:cxn>
                  <a:cxn ang="0">
                    <a:pos x="89" y="156"/>
                  </a:cxn>
                  <a:cxn ang="0">
                    <a:pos x="80" y="128"/>
                  </a:cxn>
                  <a:cxn ang="0">
                    <a:pos x="107" y="138"/>
                  </a:cxn>
                  <a:cxn ang="0">
                    <a:pos x="135" y="147"/>
                  </a:cxn>
                  <a:cxn ang="0">
                    <a:pos x="171" y="165"/>
                  </a:cxn>
                  <a:cxn ang="0">
                    <a:pos x="144" y="183"/>
                  </a:cxn>
                  <a:cxn ang="0">
                    <a:pos x="107" y="220"/>
                  </a:cxn>
                  <a:cxn ang="0">
                    <a:pos x="62" y="211"/>
                  </a:cxn>
                  <a:cxn ang="0">
                    <a:pos x="34" y="202"/>
                  </a:cxn>
                  <a:cxn ang="0">
                    <a:pos x="16" y="256"/>
                  </a:cxn>
                  <a:cxn ang="0">
                    <a:pos x="71" y="275"/>
                  </a:cxn>
                  <a:cxn ang="0">
                    <a:pos x="80" y="247"/>
                  </a:cxn>
                  <a:cxn ang="0">
                    <a:pos x="107" y="238"/>
                  </a:cxn>
                  <a:cxn ang="0">
                    <a:pos x="116" y="320"/>
                  </a:cxn>
                  <a:cxn ang="0">
                    <a:pos x="162" y="311"/>
                  </a:cxn>
                  <a:cxn ang="0">
                    <a:pos x="153" y="266"/>
                  </a:cxn>
                  <a:cxn ang="0">
                    <a:pos x="208" y="256"/>
                  </a:cxn>
                  <a:cxn ang="0">
                    <a:pos x="199" y="220"/>
                  </a:cxn>
                  <a:cxn ang="0">
                    <a:pos x="162" y="211"/>
                  </a:cxn>
                  <a:cxn ang="0">
                    <a:pos x="135" y="266"/>
                  </a:cxn>
                </a:cxnLst>
                <a:rect l="0" t="0" r="r" b="b"/>
                <a:pathLst>
                  <a:path w="217" h="332">
                    <a:moveTo>
                      <a:pt x="16" y="10"/>
                    </a:moveTo>
                    <a:cubicBezTo>
                      <a:pt x="19" y="25"/>
                      <a:pt x="14" y="44"/>
                      <a:pt x="25" y="55"/>
                    </a:cubicBezTo>
                    <a:cubicBezTo>
                      <a:pt x="32" y="62"/>
                      <a:pt x="47" y="54"/>
                      <a:pt x="52" y="46"/>
                    </a:cubicBezTo>
                    <a:cubicBezTo>
                      <a:pt x="61" y="33"/>
                      <a:pt x="59" y="15"/>
                      <a:pt x="62" y="0"/>
                    </a:cubicBezTo>
                    <a:cubicBezTo>
                      <a:pt x="124" y="22"/>
                      <a:pt x="102" y="6"/>
                      <a:pt x="135" y="37"/>
                    </a:cubicBezTo>
                    <a:cubicBezTo>
                      <a:pt x="132" y="46"/>
                      <a:pt x="134" y="59"/>
                      <a:pt x="126" y="64"/>
                    </a:cubicBezTo>
                    <a:cubicBezTo>
                      <a:pt x="113" y="73"/>
                      <a:pt x="95" y="68"/>
                      <a:pt x="80" y="74"/>
                    </a:cubicBezTo>
                    <a:cubicBezTo>
                      <a:pt x="70" y="78"/>
                      <a:pt x="62" y="88"/>
                      <a:pt x="52" y="92"/>
                    </a:cubicBezTo>
                    <a:cubicBezTo>
                      <a:pt x="41" y="97"/>
                      <a:pt x="28" y="98"/>
                      <a:pt x="16" y="101"/>
                    </a:cubicBezTo>
                    <a:cubicBezTo>
                      <a:pt x="2" y="142"/>
                      <a:pt x="0" y="151"/>
                      <a:pt x="43" y="165"/>
                    </a:cubicBezTo>
                    <a:cubicBezTo>
                      <a:pt x="58" y="162"/>
                      <a:pt x="78" y="167"/>
                      <a:pt x="89" y="156"/>
                    </a:cubicBezTo>
                    <a:cubicBezTo>
                      <a:pt x="96" y="149"/>
                      <a:pt x="73" y="135"/>
                      <a:pt x="80" y="128"/>
                    </a:cubicBezTo>
                    <a:cubicBezTo>
                      <a:pt x="87" y="121"/>
                      <a:pt x="98" y="135"/>
                      <a:pt x="107" y="138"/>
                    </a:cubicBezTo>
                    <a:cubicBezTo>
                      <a:pt x="116" y="141"/>
                      <a:pt x="126" y="144"/>
                      <a:pt x="135" y="147"/>
                    </a:cubicBezTo>
                    <a:cubicBezTo>
                      <a:pt x="141" y="145"/>
                      <a:pt x="189" y="119"/>
                      <a:pt x="171" y="165"/>
                    </a:cubicBezTo>
                    <a:cubicBezTo>
                      <a:pt x="167" y="175"/>
                      <a:pt x="152" y="176"/>
                      <a:pt x="144" y="183"/>
                    </a:cubicBezTo>
                    <a:cubicBezTo>
                      <a:pt x="131" y="194"/>
                      <a:pt x="120" y="208"/>
                      <a:pt x="107" y="220"/>
                    </a:cubicBezTo>
                    <a:cubicBezTo>
                      <a:pt x="92" y="217"/>
                      <a:pt x="77" y="215"/>
                      <a:pt x="62" y="211"/>
                    </a:cubicBezTo>
                    <a:cubicBezTo>
                      <a:pt x="52" y="209"/>
                      <a:pt x="41" y="195"/>
                      <a:pt x="34" y="202"/>
                    </a:cubicBezTo>
                    <a:cubicBezTo>
                      <a:pt x="20" y="215"/>
                      <a:pt x="16" y="256"/>
                      <a:pt x="16" y="256"/>
                    </a:cubicBezTo>
                    <a:cubicBezTo>
                      <a:pt x="25" y="285"/>
                      <a:pt x="22" y="308"/>
                      <a:pt x="71" y="275"/>
                    </a:cubicBezTo>
                    <a:cubicBezTo>
                      <a:pt x="79" y="270"/>
                      <a:pt x="73" y="254"/>
                      <a:pt x="80" y="247"/>
                    </a:cubicBezTo>
                    <a:cubicBezTo>
                      <a:pt x="87" y="240"/>
                      <a:pt x="98" y="241"/>
                      <a:pt x="107" y="238"/>
                    </a:cubicBezTo>
                    <a:cubicBezTo>
                      <a:pt x="110" y="265"/>
                      <a:pt x="99" y="298"/>
                      <a:pt x="116" y="320"/>
                    </a:cubicBezTo>
                    <a:cubicBezTo>
                      <a:pt x="125" y="332"/>
                      <a:pt x="153" y="324"/>
                      <a:pt x="162" y="311"/>
                    </a:cubicBezTo>
                    <a:cubicBezTo>
                      <a:pt x="171" y="298"/>
                      <a:pt x="156" y="281"/>
                      <a:pt x="153" y="266"/>
                    </a:cubicBezTo>
                    <a:cubicBezTo>
                      <a:pt x="171" y="263"/>
                      <a:pt x="195" y="269"/>
                      <a:pt x="208" y="256"/>
                    </a:cubicBezTo>
                    <a:cubicBezTo>
                      <a:pt x="217" y="247"/>
                      <a:pt x="208" y="229"/>
                      <a:pt x="199" y="220"/>
                    </a:cubicBezTo>
                    <a:cubicBezTo>
                      <a:pt x="190" y="211"/>
                      <a:pt x="174" y="214"/>
                      <a:pt x="162" y="211"/>
                    </a:cubicBezTo>
                    <a:cubicBezTo>
                      <a:pt x="120" y="225"/>
                      <a:pt x="135" y="211"/>
                      <a:pt x="135" y="266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8" name="未知"/>
              <p:cNvSpPr>
                <a:spLocks noChangeArrowheads="1"/>
              </p:cNvSpPr>
              <p:nvPr/>
            </p:nvSpPr>
            <p:spPr bwMode="auto">
              <a:xfrm>
                <a:off x="511" y="994"/>
                <a:ext cx="259" cy="164"/>
              </a:xfrm>
              <a:custGeom>
                <a:avLst/>
                <a:gdLst/>
                <a:ahLst/>
                <a:cxnLst>
                  <a:cxn ang="0">
                    <a:pos x="202" y="155"/>
                  </a:cxn>
                  <a:cxn ang="0">
                    <a:pos x="239" y="64"/>
                  </a:cxn>
                  <a:cxn ang="0">
                    <a:pos x="175" y="55"/>
                  </a:cxn>
                  <a:cxn ang="0">
                    <a:pos x="184" y="18"/>
                  </a:cxn>
                  <a:cxn ang="0">
                    <a:pos x="239" y="0"/>
                  </a:cxn>
                  <a:cxn ang="0">
                    <a:pos x="230" y="55"/>
                  </a:cxn>
                  <a:cxn ang="0">
                    <a:pos x="175" y="73"/>
                  </a:cxn>
                  <a:cxn ang="0">
                    <a:pos x="147" y="82"/>
                  </a:cxn>
                  <a:cxn ang="0">
                    <a:pos x="111" y="73"/>
                  </a:cxn>
                  <a:cxn ang="0">
                    <a:pos x="102" y="27"/>
                  </a:cxn>
                  <a:cxn ang="0">
                    <a:pos x="83" y="9"/>
                  </a:cxn>
                  <a:cxn ang="0">
                    <a:pos x="47" y="82"/>
                  </a:cxn>
                  <a:cxn ang="0">
                    <a:pos x="102" y="100"/>
                  </a:cxn>
                  <a:cxn ang="0">
                    <a:pos x="166" y="137"/>
                  </a:cxn>
                  <a:cxn ang="0">
                    <a:pos x="93" y="100"/>
                  </a:cxn>
                  <a:cxn ang="0">
                    <a:pos x="74" y="119"/>
                  </a:cxn>
                  <a:cxn ang="0">
                    <a:pos x="10" y="128"/>
                  </a:cxn>
                  <a:cxn ang="0">
                    <a:pos x="19" y="164"/>
                  </a:cxn>
                  <a:cxn ang="0">
                    <a:pos x="102" y="146"/>
                  </a:cxn>
                </a:cxnLst>
                <a:rect l="0" t="0" r="r" b="b"/>
                <a:pathLst>
                  <a:path w="259" h="164">
                    <a:moveTo>
                      <a:pt x="202" y="155"/>
                    </a:moveTo>
                    <a:cubicBezTo>
                      <a:pt x="214" y="94"/>
                      <a:pt x="223" y="113"/>
                      <a:pt x="239" y="64"/>
                    </a:cubicBezTo>
                    <a:cubicBezTo>
                      <a:pt x="218" y="61"/>
                      <a:pt x="192" y="69"/>
                      <a:pt x="175" y="55"/>
                    </a:cubicBezTo>
                    <a:cubicBezTo>
                      <a:pt x="165" y="47"/>
                      <a:pt x="174" y="26"/>
                      <a:pt x="184" y="18"/>
                    </a:cubicBezTo>
                    <a:cubicBezTo>
                      <a:pt x="199" y="5"/>
                      <a:pt x="239" y="0"/>
                      <a:pt x="239" y="0"/>
                    </a:cubicBezTo>
                    <a:cubicBezTo>
                      <a:pt x="246" y="22"/>
                      <a:pt x="259" y="37"/>
                      <a:pt x="230" y="55"/>
                    </a:cubicBezTo>
                    <a:cubicBezTo>
                      <a:pt x="214" y="65"/>
                      <a:pt x="193" y="67"/>
                      <a:pt x="175" y="73"/>
                    </a:cubicBezTo>
                    <a:cubicBezTo>
                      <a:pt x="166" y="76"/>
                      <a:pt x="147" y="82"/>
                      <a:pt x="147" y="82"/>
                    </a:cubicBezTo>
                    <a:cubicBezTo>
                      <a:pt x="135" y="79"/>
                      <a:pt x="119" y="83"/>
                      <a:pt x="111" y="73"/>
                    </a:cubicBezTo>
                    <a:cubicBezTo>
                      <a:pt x="101" y="61"/>
                      <a:pt x="108" y="41"/>
                      <a:pt x="102" y="27"/>
                    </a:cubicBezTo>
                    <a:cubicBezTo>
                      <a:pt x="99" y="19"/>
                      <a:pt x="89" y="15"/>
                      <a:pt x="83" y="9"/>
                    </a:cubicBezTo>
                    <a:cubicBezTo>
                      <a:pt x="55" y="18"/>
                      <a:pt x="14" y="23"/>
                      <a:pt x="47" y="82"/>
                    </a:cubicBezTo>
                    <a:cubicBezTo>
                      <a:pt x="56" y="99"/>
                      <a:pt x="102" y="100"/>
                      <a:pt x="102" y="100"/>
                    </a:cubicBezTo>
                    <a:cubicBezTo>
                      <a:pt x="82" y="162"/>
                      <a:pt x="122" y="146"/>
                      <a:pt x="166" y="137"/>
                    </a:cubicBezTo>
                    <a:cubicBezTo>
                      <a:pt x="150" y="88"/>
                      <a:pt x="145" y="90"/>
                      <a:pt x="93" y="100"/>
                    </a:cubicBezTo>
                    <a:cubicBezTo>
                      <a:pt x="87" y="106"/>
                      <a:pt x="82" y="116"/>
                      <a:pt x="74" y="119"/>
                    </a:cubicBezTo>
                    <a:cubicBezTo>
                      <a:pt x="54" y="126"/>
                      <a:pt x="27" y="114"/>
                      <a:pt x="10" y="128"/>
                    </a:cubicBezTo>
                    <a:cubicBezTo>
                      <a:pt x="0" y="136"/>
                      <a:pt x="16" y="152"/>
                      <a:pt x="19" y="164"/>
                    </a:cubicBezTo>
                    <a:cubicBezTo>
                      <a:pt x="90" y="154"/>
                      <a:pt x="64" y="164"/>
                      <a:pt x="102" y="146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9" name="未知"/>
              <p:cNvSpPr>
                <a:spLocks noChangeArrowheads="1"/>
              </p:cNvSpPr>
              <p:nvPr/>
            </p:nvSpPr>
            <p:spPr bwMode="auto">
              <a:xfrm>
                <a:off x="247" y="594"/>
                <a:ext cx="436" cy="208"/>
              </a:xfrm>
              <a:custGeom>
                <a:avLst/>
                <a:gdLst/>
                <a:ahLst/>
                <a:cxnLst>
                  <a:cxn ang="0">
                    <a:pos x="37" y="208"/>
                  </a:cxn>
                  <a:cxn ang="0">
                    <a:pos x="27" y="98"/>
                  </a:cxn>
                  <a:cxn ang="0">
                    <a:pos x="73" y="107"/>
                  </a:cxn>
                  <a:cxn ang="0">
                    <a:pos x="55" y="162"/>
                  </a:cxn>
                  <a:cxn ang="0">
                    <a:pos x="64" y="43"/>
                  </a:cxn>
                  <a:cxn ang="0">
                    <a:pos x="82" y="98"/>
                  </a:cxn>
                  <a:cxn ang="0">
                    <a:pos x="128" y="107"/>
                  </a:cxn>
                  <a:cxn ang="0">
                    <a:pos x="101" y="162"/>
                  </a:cxn>
                  <a:cxn ang="0">
                    <a:pos x="64" y="125"/>
                  </a:cxn>
                  <a:cxn ang="0">
                    <a:pos x="73" y="89"/>
                  </a:cxn>
                  <a:cxn ang="0">
                    <a:pos x="155" y="61"/>
                  </a:cxn>
                  <a:cxn ang="0">
                    <a:pos x="146" y="125"/>
                  </a:cxn>
                  <a:cxn ang="0">
                    <a:pos x="137" y="153"/>
                  </a:cxn>
                  <a:cxn ang="0">
                    <a:pos x="201" y="98"/>
                  </a:cxn>
                  <a:cxn ang="0">
                    <a:pos x="155" y="71"/>
                  </a:cxn>
                  <a:cxn ang="0">
                    <a:pos x="229" y="34"/>
                  </a:cxn>
                  <a:cxn ang="0">
                    <a:pos x="183" y="80"/>
                  </a:cxn>
                  <a:cxn ang="0">
                    <a:pos x="229" y="61"/>
                  </a:cxn>
                  <a:cxn ang="0">
                    <a:pos x="238" y="107"/>
                  </a:cxn>
                  <a:cxn ang="0">
                    <a:pos x="366" y="98"/>
                  </a:cxn>
                  <a:cxn ang="0">
                    <a:pos x="347" y="80"/>
                  </a:cxn>
                  <a:cxn ang="0">
                    <a:pos x="274" y="98"/>
                  </a:cxn>
                  <a:cxn ang="0">
                    <a:pos x="293" y="71"/>
                  </a:cxn>
                  <a:cxn ang="0">
                    <a:pos x="311" y="52"/>
                  </a:cxn>
                  <a:cxn ang="0">
                    <a:pos x="283" y="34"/>
                  </a:cxn>
                  <a:cxn ang="0">
                    <a:pos x="256" y="43"/>
                  </a:cxn>
                  <a:cxn ang="0">
                    <a:pos x="265" y="71"/>
                  </a:cxn>
                  <a:cxn ang="0">
                    <a:pos x="338" y="61"/>
                  </a:cxn>
                  <a:cxn ang="0">
                    <a:pos x="357" y="7"/>
                  </a:cxn>
                  <a:cxn ang="0">
                    <a:pos x="329" y="16"/>
                  </a:cxn>
                  <a:cxn ang="0">
                    <a:pos x="320" y="43"/>
                  </a:cxn>
                  <a:cxn ang="0">
                    <a:pos x="402" y="61"/>
                  </a:cxn>
                </a:cxnLst>
                <a:rect l="0" t="0" r="r" b="b"/>
                <a:pathLst>
                  <a:path w="436" h="208">
                    <a:moveTo>
                      <a:pt x="37" y="208"/>
                    </a:moveTo>
                    <a:cubicBezTo>
                      <a:pt x="24" y="160"/>
                      <a:pt x="17" y="148"/>
                      <a:pt x="27" y="98"/>
                    </a:cubicBezTo>
                    <a:cubicBezTo>
                      <a:pt x="42" y="101"/>
                      <a:pt x="67" y="93"/>
                      <a:pt x="73" y="107"/>
                    </a:cubicBezTo>
                    <a:cubicBezTo>
                      <a:pt x="81" y="125"/>
                      <a:pt x="55" y="162"/>
                      <a:pt x="55" y="162"/>
                    </a:cubicBezTo>
                    <a:cubicBezTo>
                      <a:pt x="39" y="114"/>
                      <a:pt x="0" y="64"/>
                      <a:pt x="64" y="43"/>
                    </a:cubicBezTo>
                    <a:cubicBezTo>
                      <a:pt x="143" y="69"/>
                      <a:pt x="31" y="22"/>
                      <a:pt x="82" y="98"/>
                    </a:cubicBezTo>
                    <a:cubicBezTo>
                      <a:pt x="91" y="111"/>
                      <a:pt x="113" y="104"/>
                      <a:pt x="128" y="107"/>
                    </a:cubicBezTo>
                    <a:cubicBezTo>
                      <a:pt x="125" y="116"/>
                      <a:pt x="114" y="159"/>
                      <a:pt x="101" y="162"/>
                    </a:cubicBezTo>
                    <a:cubicBezTo>
                      <a:pt x="99" y="163"/>
                      <a:pt x="65" y="126"/>
                      <a:pt x="64" y="125"/>
                    </a:cubicBezTo>
                    <a:cubicBezTo>
                      <a:pt x="67" y="113"/>
                      <a:pt x="64" y="97"/>
                      <a:pt x="73" y="89"/>
                    </a:cubicBezTo>
                    <a:cubicBezTo>
                      <a:pt x="95" y="70"/>
                      <a:pt x="128" y="71"/>
                      <a:pt x="155" y="61"/>
                    </a:cubicBezTo>
                    <a:cubicBezTo>
                      <a:pt x="152" y="82"/>
                      <a:pt x="157" y="107"/>
                      <a:pt x="146" y="125"/>
                    </a:cubicBezTo>
                    <a:cubicBezTo>
                      <a:pt x="127" y="156"/>
                      <a:pt x="76" y="112"/>
                      <a:pt x="137" y="153"/>
                    </a:cubicBezTo>
                    <a:cubicBezTo>
                      <a:pt x="173" y="130"/>
                      <a:pt x="187" y="139"/>
                      <a:pt x="201" y="98"/>
                    </a:cubicBezTo>
                    <a:cubicBezTo>
                      <a:pt x="194" y="96"/>
                      <a:pt x="155" y="87"/>
                      <a:pt x="155" y="71"/>
                    </a:cubicBezTo>
                    <a:cubicBezTo>
                      <a:pt x="155" y="43"/>
                      <a:pt x="229" y="34"/>
                      <a:pt x="229" y="34"/>
                    </a:cubicBezTo>
                    <a:cubicBezTo>
                      <a:pt x="272" y="98"/>
                      <a:pt x="243" y="90"/>
                      <a:pt x="183" y="80"/>
                    </a:cubicBezTo>
                    <a:cubicBezTo>
                      <a:pt x="188" y="65"/>
                      <a:pt x="193" y="18"/>
                      <a:pt x="229" y="61"/>
                    </a:cubicBezTo>
                    <a:cubicBezTo>
                      <a:pt x="239" y="73"/>
                      <a:pt x="235" y="92"/>
                      <a:pt x="238" y="107"/>
                    </a:cubicBezTo>
                    <a:cubicBezTo>
                      <a:pt x="281" y="104"/>
                      <a:pt x="324" y="108"/>
                      <a:pt x="366" y="98"/>
                    </a:cubicBezTo>
                    <a:cubicBezTo>
                      <a:pt x="374" y="96"/>
                      <a:pt x="356" y="82"/>
                      <a:pt x="347" y="80"/>
                    </a:cubicBezTo>
                    <a:cubicBezTo>
                      <a:pt x="322" y="75"/>
                      <a:pt x="299" y="93"/>
                      <a:pt x="274" y="98"/>
                    </a:cubicBezTo>
                    <a:cubicBezTo>
                      <a:pt x="280" y="89"/>
                      <a:pt x="286" y="80"/>
                      <a:pt x="293" y="71"/>
                    </a:cubicBezTo>
                    <a:cubicBezTo>
                      <a:pt x="298" y="64"/>
                      <a:pt x="313" y="60"/>
                      <a:pt x="311" y="52"/>
                    </a:cubicBezTo>
                    <a:cubicBezTo>
                      <a:pt x="308" y="41"/>
                      <a:pt x="292" y="40"/>
                      <a:pt x="283" y="34"/>
                    </a:cubicBezTo>
                    <a:cubicBezTo>
                      <a:pt x="274" y="37"/>
                      <a:pt x="260" y="34"/>
                      <a:pt x="256" y="43"/>
                    </a:cubicBezTo>
                    <a:cubicBezTo>
                      <a:pt x="252" y="52"/>
                      <a:pt x="255" y="69"/>
                      <a:pt x="265" y="71"/>
                    </a:cubicBezTo>
                    <a:cubicBezTo>
                      <a:pt x="289" y="76"/>
                      <a:pt x="314" y="64"/>
                      <a:pt x="338" y="61"/>
                    </a:cubicBezTo>
                    <a:cubicBezTo>
                      <a:pt x="359" y="54"/>
                      <a:pt x="402" y="51"/>
                      <a:pt x="357" y="7"/>
                    </a:cubicBezTo>
                    <a:cubicBezTo>
                      <a:pt x="350" y="0"/>
                      <a:pt x="338" y="13"/>
                      <a:pt x="329" y="16"/>
                    </a:cubicBezTo>
                    <a:cubicBezTo>
                      <a:pt x="326" y="25"/>
                      <a:pt x="311" y="39"/>
                      <a:pt x="320" y="43"/>
                    </a:cubicBezTo>
                    <a:cubicBezTo>
                      <a:pt x="393" y="75"/>
                      <a:pt x="436" y="27"/>
                      <a:pt x="402" y="61"/>
                    </a:cubicBezTo>
                  </a:path>
                </a:pathLst>
              </a:cu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Group 67"/>
          <p:cNvGrpSpPr>
            <a:grpSpLocks/>
          </p:cNvGrpSpPr>
          <p:nvPr/>
        </p:nvGrpSpPr>
        <p:grpSpPr bwMode="auto">
          <a:xfrm>
            <a:off x="1303338" y="3687763"/>
            <a:ext cx="3197225" cy="461962"/>
            <a:chOff x="-154" y="43"/>
            <a:chExt cx="2014" cy="291"/>
          </a:xfrm>
        </p:grpSpPr>
        <p:sp>
          <p:nvSpPr>
            <p:cNvPr id="16451" name="Line 68"/>
            <p:cNvSpPr>
              <a:spLocks noChangeShapeType="1"/>
            </p:cNvSpPr>
            <p:nvPr/>
          </p:nvSpPr>
          <p:spPr bwMode="auto">
            <a:xfrm flipH="1">
              <a:off x="563" y="152"/>
              <a:ext cx="12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Text Box 69"/>
            <p:cNvSpPr txBox="1">
              <a:spLocks noChangeArrowheads="1"/>
            </p:cNvSpPr>
            <p:nvPr/>
          </p:nvSpPr>
          <p:spPr bwMode="auto">
            <a:xfrm>
              <a:off x="-154" y="43"/>
              <a:ext cx="90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FF"/>
                  </a:solidFill>
                  <a:ea typeface="黑体" pitchFamily="49" charset="-122"/>
                </a:rPr>
                <a:t>肺动脉</a:t>
              </a:r>
            </a:p>
          </p:txBody>
        </p:sp>
      </p:grpSp>
      <p:grpSp>
        <p:nvGrpSpPr>
          <p:cNvPr id="16" name="Group 70"/>
          <p:cNvGrpSpPr>
            <a:grpSpLocks/>
          </p:cNvGrpSpPr>
          <p:nvPr/>
        </p:nvGrpSpPr>
        <p:grpSpPr bwMode="auto">
          <a:xfrm>
            <a:off x="1339850" y="2636838"/>
            <a:ext cx="4240213" cy="971550"/>
            <a:chOff x="277" y="0"/>
            <a:chExt cx="2671" cy="612"/>
          </a:xfrm>
        </p:grpSpPr>
        <p:grpSp>
          <p:nvGrpSpPr>
            <p:cNvPr id="17" name="Group 71"/>
            <p:cNvGrpSpPr>
              <a:grpSpLocks/>
            </p:cNvGrpSpPr>
            <p:nvPr/>
          </p:nvGrpSpPr>
          <p:grpSpPr bwMode="auto">
            <a:xfrm>
              <a:off x="953" y="0"/>
              <a:ext cx="1995" cy="354"/>
              <a:chOff x="228" y="0"/>
              <a:chExt cx="1995" cy="354"/>
            </a:xfrm>
          </p:grpSpPr>
          <p:sp>
            <p:nvSpPr>
              <p:cNvPr id="16455" name="Line 72"/>
              <p:cNvSpPr>
                <a:spLocks noChangeShapeType="1"/>
              </p:cNvSpPr>
              <p:nvPr/>
            </p:nvSpPr>
            <p:spPr bwMode="auto">
              <a:xfrm flipH="1">
                <a:off x="246" y="0"/>
                <a:ext cx="979" cy="35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6" name="Line 73"/>
              <p:cNvSpPr>
                <a:spLocks noChangeShapeType="1"/>
              </p:cNvSpPr>
              <p:nvPr/>
            </p:nvSpPr>
            <p:spPr bwMode="auto">
              <a:xfrm flipH="1">
                <a:off x="228" y="317"/>
                <a:ext cx="1995" cy="3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57" name="Text Box 74"/>
            <p:cNvSpPr txBox="1">
              <a:spLocks noChangeArrowheads="1"/>
            </p:cNvSpPr>
            <p:nvPr/>
          </p:nvSpPr>
          <p:spPr bwMode="auto">
            <a:xfrm>
              <a:off x="277" y="89"/>
              <a:ext cx="86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A50021"/>
                  </a:solidFill>
                  <a:ea typeface="黑体" pitchFamily="49" charset="-122"/>
                </a:rPr>
                <a:t>肺部毛细血管</a:t>
              </a:r>
            </a:p>
          </p:txBody>
        </p:sp>
      </p:grpSp>
      <p:grpSp>
        <p:nvGrpSpPr>
          <p:cNvPr id="18" name="Group 75"/>
          <p:cNvGrpSpPr>
            <a:grpSpLocks/>
          </p:cNvGrpSpPr>
          <p:nvPr/>
        </p:nvGrpSpPr>
        <p:grpSpPr bwMode="auto">
          <a:xfrm>
            <a:off x="4067175" y="3284538"/>
            <a:ext cx="4103688" cy="576262"/>
            <a:chOff x="0" y="0"/>
            <a:chExt cx="2585" cy="363"/>
          </a:xfrm>
        </p:grpSpPr>
        <p:grpSp>
          <p:nvGrpSpPr>
            <p:cNvPr id="19" name="Group 76"/>
            <p:cNvGrpSpPr>
              <a:grpSpLocks/>
            </p:cNvGrpSpPr>
            <p:nvPr/>
          </p:nvGrpSpPr>
          <p:grpSpPr bwMode="auto">
            <a:xfrm>
              <a:off x="0" y="0"/>
              <a:ext cx="1724" cy="363"/>
              <a:chOff x="0" y="0"/>
              <a:chExt cx="1724" cy="363"/>
            </a:xfrm>
          </p:grpSpPr>
          <p:sp>
            <p:nvSpPr>
              <p:cNvPr id="16460" name="Line 7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24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61" name="Line 78"/>
              <p:cNvSpPr>
                <a:spLocks noChangeShapeType="1"/>
              </p:cNvSpPr>
              <p:nvPr/>
            </p:nvSpPr>
            <p:spPr bwMode="auto">
              <a:xfrm flipV="1">
                <a:off x="908" y="182"/>
                <a:ext cx="816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62" name="Text Box 79"/>
            <p:cNvSpPr txBox="1">
              <a:spLocks noChangeArrowheads="1"/>
            </p:cNvSpPr>
            <p:nvPr/>
          </p:nvSpPr>
          <p:spPr bwMode="auto">
            <a:xfrm>
              <a:off x="1769" y="46"/>
              <a:ext cx="8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黑体" pitchFamily="49" charset="-122"/>
                </a:rPr>
                <a:t>肺静脉</a:t>
              </a:r>
            </a:p>
          </p:txBody>
        </p:sp>
      </p:grpSp>
      <p:sp>
        <p:nvSpPr>
          <p:cNvPr id="26642" name="Text Box 82"/>
          <p:cNvSpPr txBox="1">
            <a:spLocks noChangeArrowheads="1"/>
          </p:cNvSpPr>
          <p:nvPr/>
        </p:nvSpPr>
        <p:spPr bwMode="auto">
          <a:xfrm>
            <a:off x="993774" y="903284"/>
            <a:ext cx="1262063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defPPr>
              <a:defRPr lang="zh-CN"/>
            </a:defPPr>
            <a:lvl1pPr algn="l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肺循环</a:t>
            </a:r>
          </a:p>
        </p:txBody>
      </p:sp>
      <p:sp>
        <p:nvSpPr>
          <p:cNvPr id="1646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9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532563" y="2601913"/>
            <a:ext cx="582612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右心室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548313" y="2600325"/>
            <a:ext cx="582612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肺动脉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879725" y="2600325"/>
            <a:ext cx="582613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肺静脉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857375" y="2606675"/>
            <a:ext cx="58261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左心房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H="1" flipV="1">
            <a:off x="6091238" y="3248025"/>
            <a:ext cx="449262" cy="476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H="1" flipV="1">
            <a:off x="5002213" y="3251200"/>
            <a:ext cx="4683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H="1">
            <a:off x="3486150" y="3251200"/>
            <a:ext cx="4445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2400300" y="3251200"/>
            <a:ext cx="44608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994150" y="2530475"/>
            <a:ext cx="100806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肺部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毛细血管</a:t>
            </a: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 flipH="1">
            <a:off x="4554538" y="4078288"/>
            <a:ext cx="0" cy="98425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 flipH="1" flipV="1">
            <a:off x="4411663" y="4078288"/>
            <a:ext cx="0" cy="9842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4554538" y="4318000"/>
            <a:ext cx="2298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二氧化碳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787775" y="4318000"/>
            <a:ext cx="792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氧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4554538" y="1566863"/>
            <a:ext cx="1304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静脉血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2455863" y="1566863"/>
            <a:ext cx="17287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动脉血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4029075" y="5221288"/>
            <a:ext cx="13652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肺泡</a:t>
            </a:r>
          </a:p>
        </p:txBody>
      </p:sp>
      <p:sp>
        <p:nvSpPr>
          <p:cNvPr id="2" name="右箭头 1"/>
          <p:cNvSpPr/>
          <p:nvPr/>
        </p:nvSpPr>
        <p:spPr>
          <a:xfrm rot="10800000">
            <a:off x="3853297" y="1638712"/>
            <a:ext cx="452438" cy="321244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42" name="Text Box 82"/>
          <p:cNvSpPr txBox="1">
            <a:spLocks noChangeArrowheads="1"/>
          </p:cNvSpPr>
          <p:nvPr/>
        </p:nvSpPr>
        <p:spPr bwMode="auto">
          <a:xfrm>
            <a:off x="993774" y="903284"/>
            <a:ext cx="1262063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defPPr>
              <a:defRPr lang="zh-CN"/>
            </a:defPPr>
            <a:lvl1pPr algn="l">
              <a:defRPr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肺循环</a:t>
            </a:r>
          </a:p>
        </p:txBody>
      </p:sp>
      <p:sp>
        <p:nvSpPr>
          <p:cNvPr id="1742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 animBg="1"/>
      <p:bldP spid="11271" grpId="0" animBg="1"/>
      <p:bldP spid="11272" grpId="0" animBg="1"/>
      <p:bldP spid="11273" grpId="0" animBg="1"/>
      <p:bldP spid="11274" grpId="0"/>
      <p:bldP spid="11275" grpId="0" animBg="1"/>
      <p:bldP spid="11276" grpId="0" animBg="1"/>
      <p:bldP spid="11277" grpId="0"/>
      <p:bldP spid="11278" grpId="0"/>
      <p:bldP spid="11279" grpId="0"/>
      <p:bldP spid="11281" grpId="0"/>
      <p:bldP spid="11283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1360</Words>
  <PresentationFormat>全屏显示(4:3)</PresentationFormat>
  <Paragraphs>212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minmin</dc:creator>
  <cp:lastModifiedBy>minmin</cp:lastModifiedBy>
  <cp:revision>1</cp:revision>
  <dcterms:created xsi:type="dcterms:W3CDTF">2019-02-22T06:04:12Z</dcterms:created>
  <dcterms:modified xsi:type="dcterms:W3CDTF">2019-02-22T06:04:38Z</dcterms:modified>
</cp:coreProperties>
</file>