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sldIdLst>
    <p:sldId id="274" r:id="rId2"/>
    <p:sldId id="279" r:id="rId3"/>
    <p:sldId id="280" r:id="rId4"/>
    <p:sldId id="263" r:id="rId5"/>
    <p:sldId id="277" r:id="rId6"/>
    <p:sldId id="264" r:id="rId7"/>
    <p:sldId id="281" r:id="rId8"/>
    <p:sldId id="278" r:id="rId9"/>
    <p:sldId id="282" r:id="rId10"/>
    <p:sldId id="265" r:id="rId11"/>
    <p:sldId id="269" r:id="rId12"/>
    <p:sldId id="270" r:id="rId13"/>
    <p:sldId id="271" r:id="rId14"/>
    <p:sldId id="272" r:id="rId15"/>
    <p:sldId id="273" r:id="rId1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709" userDrawn="1">
          <p15:clr>
            <a:srgbClr val="A4A3A4"/>
          </p15:clr>
        </p15:guide>
        <p15:guide id="2" pos="38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3300"/>
    <a:srgbClr val="FDEC84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5494" autoAdjust="0"/>
  </p:normalViewPr>
  <p:slideViewPr>
    <p:cSldViewPr showGuides="1">
      <p:cViewPr varScale="1">
        <p:scale>
          <a:sx n="85" d="100"/>
          <a:sy n="85" d="100"/>
        </p:scale>
        <p:origin x="-1524" y="-78"/>
      </p:cViewPr>
      <p:guideLst>
        <p:guide orient="horz" pos="709"/>
        <p:guide pos="38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结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3098238" y="2636912"/>
            <a:ext cx="2994731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6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The</a:t>
            </a:r>
            <a:r>
              <a:rPr lang="en-US" altLang="zh-CN" sz="6000" b="1" cap="none" spc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End!</a:t>
            </a:r>
            <a:endParaRPr lang="zh-CN" altLang="en-US" sz="6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2250343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2744924"/>
            <a:ext cx="9144000" cy="1368152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212976"/>
            <a:ext cx="8229600" cy="432048"/>
          </a:xfrm>
          <a:prstGeom prst="rect">
            <a:avLst/>
          </a:prstGeom>
        </p:spPr>
        <p:txBody>
          <a:bodyPr/>
          <a:lstStyle>
            <a:lvl1pPr>
              <a:defRPr sz="2400" b="1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138215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 userDrawn="1"/>
        </p:nvSpPr>
        <p:spPr>
          <a:xfrm>
            <a:off x="461568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知识归纳整理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458908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596206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互动课堂理解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942747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轻松尝试应用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72422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960229009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426129428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32407775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61215535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51" r:id="rId6"/>
    <p:sldLayoutId id="2147483656" r:id="rId7"/>
    <p:sldLayoutId id="2147483657" r:id="rId8"/>
    <p:sldLayoutId id="2147483658" r:id="rId9"/>
    <p:sldLayoutId id="2147483659" r:id="rId10"/>
  </p:sldLayoutIdLst>
  <p:transition spd="med">
    <p:fade/>
  </p:transition>
  <p:timing>
    <p:tnLst>
      <p:par>
        <p:cTn id="1" dur="indefinite" restart="never" nodeType="tmRoot"/>
      </p:par>
    </p:tnLst>
  </p:timing>
  <p:txStyles>
    <p:titleStyle>
      <a:lvl1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 kern="1200">
          <a:solidFill>
            <a:schemeClr val="bg1"/>
          </a:solidFill>
          <a:latin typeface="Arial" pitchFamily="34" charset="0"/>
          <a:ea typeface="+mj-ea"/>
          <a:cs typeface="+mj-cs"/>
        </a:defRPr>
      </a:lvl1pPr>
      <a:lvl2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2pPr>
      <a:lvl3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3pPr>
      <a:lvl4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4pPr>
      <a:lvl5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5pPr>
      <a:lvl6pPr marL="4572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6pPr>
      <a:lvl7pPr marL="9144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7pPr>
      <a:lvl8pPr marL="13716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8pPr>
      <a:lvl9pPr marL="18288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9pPr>
    </p:titleStyle>
    <p:bodyStyle>
      <a:lvl1pPr marL="271463" indent="-271463" algn="just" defTabSz="514350" rtl="0" eaLnBrk="1" fontAlgn="base" hangingPunct="1">
        <a:lnSpc>
          <a:spcPct val="110000"/>
        </a:lnSpc>
        <a:spcBef>
          <a:spcPts val="9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u"/>
        <a:defRPr lang="zh-CN" altLang="en-US" kern="1200" dirty="0">
          <a:solidFill>
            <a:schemeClr val="accent1"/>
          </a:solidFill>
          <a:latin typeface="Arial" pitchFamily="34" charset="0"/>
          <a:ea typeface="+mn-ea"/>
          <a:cs typeface="+mn-cs"/>
        </a:defRPr>
      </a:lvl1pPr>
      <a:lvl2pPr marL="271463" indent="-271463" algn="just" defTabSz="514350" rtl="0" eaLnBrk="1" fontAlgn="base" hangingPunct="1">
        <a:lnSpc>
          <a:spcPct val="120000"/>
        </a:lnSpc>
        <a:spcBef>
          <a:spcPct val="0"/>
        </a:spcBef>
        <a:spcAft>
          <a:spcPts val="900"/>
        </a:spcAft>
        <a:buClr>
          <a:srgbClr val="ECA280"/>
        </a:buClr>
        <a:buFont typeface="幼圆" pitchFamily="49" charset="-122"/>
        <a:buChar char=" "/>
        <a:defRPr sz="1300" kern="1200">
          <a:solidFill>
            <a:schemeClr val="tx1"/>
          </a:solidFill>
          <a:latin typeface="Arial" pitchFamily="34" charset="0"/>
          <a:ea typeface="+mn-ea"/>
          <a:cs typeface="+mn-cs"/>
        </a:defRPr>
      </a:lvl2pPr>
      <a:lvl3pPr marL="642938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100" kern="1200">
          <a:solidFill>
            <a:schemeClr val="tx1"/>
          </a:solidFill>
          <a:latin typeface="Arial" pitchFamily="34" charset="0"/>
          <a:ea typeface="+mn-ea"/>
          <a:cs typeface="+mn-cs"/>
        </a:defRPr>
      </a:lvl3pPr>
      <a:lvl4pPr marL="900113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000" kern="1200">
          <a:solidFill>
            <a:schemeClr val="tx1"/>
          </a:solidFill>
          <a:latin typeface="Arial" pitchFamily="34" charset="0"/>
          <a:ea typeface="+mn-ea"/>
          <a:cs typeface="+mn-cs"/>
        </a:defRPr>
      </a:lvl4pPr>
      <a:lvl5pPr marL="1157288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000" kern="1200">
          <a:solidFill>
            <a:schemeClr val="tx1"/>
          </a:solidFill>
          <a:latin typeface="Arial" pitchFamily="34" charset="0"/>
          <a:ea typeface="+mn-ea"/>
          <a:cs typeface="+mn-cs"/>
        </a:defRPr>
      </a:lvl5pPr>
      <a:lvl6pPr marL="141446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67163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92881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18598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7" Type="http://schemas.openxmlformats.org/officeDocument/2006/relationships/slide" Target="slide15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5.xml"/><Relationship Id="rId6" Type="http://schemas.openxmlformats.org/officeDocument/2006/relationships/slide" Target="slide14.xml"/><Relationship Id="rId5" Type="http://schemas.openxmlformats.org/officeDocument/2006/relationships/slide" Target="slide13.xml"/><Relationship Id="rId4" Type="http://schemas.openxmlformats.org/officeDocument/2006/relationships/slide" Target="slide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7" Type="http://schemas.openxmlformats.org/officeDocument/2006/relationships/slide" Target="slide15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5.xml"/><Relationship Id="rId6" Type="http://schemas.openxmlformats.org/officeDocument/2006/relationships/slide" Target="slide14.xml"/><Relationship Id="rId5" Type="http://schemas.openxmlformats.org/officeDocument/2006/relationships/slide" Target="slide13.xml"/><Relationship Id="rId4" Type="http://schemas.openxmlformats.org/officeDocument/2006/relationships/slide" Target="slide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7" Type="http://schemas.openxmlformats.org/officeDocument/2006/relationships/slide" Target="slide15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5.xml"/><Relationship Id="rId6" Type="http://schemas.openxmlformats.org/officeDocument/2006/relationships/slide" Target="slide14.xml"/><Relationship Id="rId5" Type="http://schemas.openxmlformats.org/officeDocument/2006/relationships/slide" Target="slide13.xml"/><Relationship Id="rId4" Type="http://schemas.openxmlformats.org/officeDocument/2006/relationships/slide" Target="slide1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" Target="slide15.xml"/><Relationship Id="rId3" Type="http://schemas.openxmlformats.org/officeDocument/2006/relationships/slide" Target="slide10.xml"/><Relationship Id="rId7" Type="http://schemas.openxmlformats.org/officeDocument/2006/relationships/slide" Target="slide14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3.vml"/><Relationship Id="rId6" Type="http://schemas.openxmlformats.org/officeDocument/2006/relationships/slide" Target="slide13.xml"/><Relationship Id="rId5" Type="http://schemas.openxmlformats.org/officeDocument/2006/relationships/slide" Target="slide12.xml"/><Relationship Id="rId4" Type="http://schemas.openxmlformats.org/officeDocument/2006/relationships/slide" Target="slide11.xml"/><Relationship Id="rId9" Type="http://schemas.openxmlformats.org/officeDocument/2006/relationships/package" Target="../embeddings/Microsoft_Office_Word___3.docx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" Target="slide14.xml"/><Relationship Id="rId3" Type="http://schemas.openxmlformats.org/officeDocument/2006/relationships/package" Target="../embeddings/Microsoft_Office_Word___4.docx"/><Relationship Id="rId7" Type="http://schemas.openxmlformats.org/officeDocument/2006/relationships/slide" Target="slide13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4.vml"/><Relationship Id="rId6" Type="http://schemas.openxmlformats.org/officeDocument/2006/relationships/slide" Target="slide12.xml"/><Relationship Id="rId5" Type="http://schemas.openxmlformats.org/officeDocument/2006/relationships/slide" Target="slide11.xml"/><Relationship Id="rId4" Type="http://schemas.openxmlformats.org/officeDocument/2006/relationships/slide" Target="slide10.xml"/><Relationship Id="rId9" Type="http://schemas.openxmlformats.org/officeDocument/2006/relationships/slide" Target="slide15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" Target="slide14.xml"/><Relationship Id="rId3" Type="http://schemas.openxmlformats.org/officeDocument/2006/relationships/package" Target="../embeddings/Microsoft_Office_Word___5.docx"/><Relationship Id="rId7" Type="http://schemas.openxmlformats.org/officeDocument/2006/relationships/slide" Target="slide13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5.vml"/><Relationship Id="rId6" Type="http://schemas.openxmlformats.org/officeDocument/2006/relationships/slide" Target="slide12.xml"/><Relationship Id="rId5" Type="http://schemas.openxmlformats.org/officeDocument/2006/relationships/slide" Target="slide11.xml"/><Relationship Id="rId4" Type="http://schemas.openxmlformats.org/officeDocument/2006/relationships/slide" Target="slide10.xml"/><Relationship Id="rId9" Type="http://schemas.openxmlformats.org/officeDocument/2006/relationships/slide" Target="slide1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5" Type="http://schemas.openxmlformats.org/officeDocument/2006/relationships/package" Target="../embeddings/Microsoft_Office_Word___1.docx"/><Relationship Id="rId4" Type="http://schemas.openxmlformats.org/officeDocument/2006/relationships/slide" Target="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.vml"/><Relationship Id="rId5" Type="http://schemas.openxmlformats.org/officeDocument/2006/relationships/package" Target="../embeddings/Microsoft_Office_Word___2.docx"/><Relationship Id="rId4" Type="http://schemas.openxmlformats.org/officeDocument/2006/relationships/slide" Target="slide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6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6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6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2143108" y="1000108"/>
            <a:ext cx="8229600" cy="432048"/>
          </a:xfrm>
        </p:spPr>
        <p:txBody>
          <a:bodyPr/>
          <a:lstStyle/>
          <a:p>
            <a:r>
              <a:rPr lang="zh-CN" altLang="zh-CN" dirty="0"/>
              <a:t>第</a:t>
            </a:r>
            <a:r>
              <a:rPr lang="en-US" altLang="zh-CN" dirty="0"/>
              <a:t>2</a:t>
            </a:r>
            <a:r>
              <a:rPr lang="zh-CN" altLang="zh-CN" dirty="0"/>
              <a:t>单元　融入集体生活</a:t>
            </a:r>
          </a:p>
        </p:txBody>
      </p:sp>
    </p:spTree>
    <p:extLst>
      <p:ext uri="{BB962C8B-B14F-4D97-AF65-F5344CB8AC3E}">
        <p14:creationId xmlns:p14="http://schemas.microsoft.com/office/powerpoint/2010/main" xmlns="" val="131489947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2" action="ppaction://hlinksldjump"/>
          </p:cNvPr>
          <p:cNvSpPr/>
          <p:nvPr/>
        </p:nvSpPr>
        <p:spPr>
          <a:xfrm>
            <a:off x="5796136" y="862897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流程图: 可选过程 2">
            <a:hlinkClick r:id="rId3" action="ppaction://hlinksldjump"/>
          </p:cNvPr>
          <p:cNvSpPr/>
          <p:nvPr/>
        </p:nvSpPr>
        <p:spPr>
          <a:xfrm>
            <a:off x="6265009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流程图: 可选过程 3">
            <a:hlinkClick r:id="rId4" action="ppaction://hlinksldjump"/>
          </p:cNvPr>
          <p:cNvSpPr/>
          <p:nvPr/>
        </p:nvSpPr>
        <p:spPr>
          <a:xfrm>
            <a:off x="6733882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流程图: 可选过程 4">
            <a:hlinkClick r:id="rId5" action="ppaction://hlinksldjump"/>
          </p:cNvPr>
          <p:cNvSpPr/>
          <p:nvPr/>
        </p:nvSpPr>
        <p:spPr>
          <a:xfrm>
            <a:off x="7202755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" name="流程图: 可选过程 5">
            <a:hlinkClick r:id="rId6" action="ppaction://hlinksldjump"/>
          </p:cNvPr>
          <p:cNvSpPr/>
          <p:nvPr/>
        </p:nvSpPr>
        <p:spPr>
          <a:xfrm>
            <a:off x="7671628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" name="流程图: 可选过程 6">
            <a:hlinkClick r:id="rId7" action="ppaction://hlinksldjump"/>
          </p:cNvPr>
          <p:cNvSpPr/>
          <p:nvPr/>
        </p:nvSpPr>
        <p:spPr>
          <a:xfrm>
            <a:off x="8140502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8" name="五边形 7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10" name="组合 9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12" name="五边形 11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13" name="燕尾形 12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4" name="矩形 13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11" name="矩形 10"/>
            <p:cNvSpPr>
              <a:spLocks noChangeAspect="1"/>
            </p:cNvSpPr>
            <p:nvPr/>
          </p:nvSpPr>
          <p:spPr>
            <a:xfrm>
              <a:off x="860240" y="4965857"/>
              <a:ext cx="7744207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 smtClean="0">
                  <a:latin typeface="Times New Roman" panose="02020603050405020304" pitchFamily="18" charset="0"/>
                </a:rPr>
                <a:t>D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  <p:sp>
        <p:nvSpPr>
          <p:cNvPr id="16" name="矩形 15"/>
          <p:cNvSpPr>
            <a:spLocks noChangeAspect="1"/>
          </p:cNvSpPr>
          <p:nvPr/>
        </p:nvSpPr>
        <p:spPr>
          <a:xfrm>
            <a:off x="508000" y="1135630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学生要遵守校规校纪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完成学习任务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子女要孝敬父母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同学之间要互助、互谅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作为社会的一员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应该维护正义等。这些常识告诉我们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要承担的责任太多、太累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人们在扮演着不同的角色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人们在承担不同的任务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社会生活中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人们扮演不同的角色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就意味着担当不同的责任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58312902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可选过程 7">
            <a:hlinkClick r:id="rId2" action="ppaction://hlinksldjump"/>
          </p:cNvPr>
          <p:cNvSpPr/>
          <p:nvPr/>
        </p:nvSpPr>
        <p:spPr>
          <a:xfrm>
            <a:off x="5796136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3" action="ppaction://hlinksldjump"/>
          </p:cNvPr>
          <p:cNvSpPr/>
          <p:nvPr/>
        </p:nvSpPr>
        <p:spPr>
          <a:xfrm>
            <a:off x="6265009" y="862897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流程图: 可选过程 9">
            <a:hlinkClick r:id="rId4" action="ppaction://hlinksldjump"/>
          </p:cNvPr>
          <p:cNvSpPr/>
          <p:nvPr/>
        </p:nvSpPr>
        <p:spPr>
          <a:xfrm>
            <a:off x="6733882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流程图: 可选过程 10">
            <a:hlinkClick r:id="rId5" action="ppaction://hlinksldjump"/>
          </p:cNvPr>
          <p:cNvSpPr/>
          <p:nvPr/>
        </p:nvSpPr>
        <p:spPr>
          <a:xfrm>
            <a:off x="7202755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流程图: 可选过程 11">
            <a:hlinkClick r:id="rId6" action="ppaction://hlinksldjump"/>
          </p:cNvPr>
          <p:cNvSpPr/>
          <p:nvPr/>
        </p:nvSpPr>
        <p:spPr>
          <a:xfrm>
            <a:off x="7671628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3" name="流程图: 可选过程 12">
            <a:hlinkClick r:id="rId7" action="ppaction://hlinksldjump"/>
          </p:cNvPr>
          <p:cNvSpPr/>
          <p:nvPr/>
        </p:nvSpPr>
        <p:spPr>
          <a:xfrm>
            <a:off x="8140502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630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深圳蓝天教育根据学生的成长规律来设计教学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使一些本身就具有潜质的学生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通过合理的、个性化的激励方式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开发自己的优势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取得良好的效果。这一做法给我们的启示是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只要自己有潜质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我们每个人都能取得好成绩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人生的价值在于奉献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只有深圳蓝天教育尊重学生的个性与特长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每个人都是独特的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要选择适合自己的方法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7" name="五边形 16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19" name="组合 18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21" name="五边形 20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30" name="燕尾形 29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1" name="矩形 30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20" name="矩形 19"/>
            <p:cNvSpPr>
              <a:spLocks noChangeAspect="1"/>
            </p:cNvSpPr>
            <p:nvPr/>
          </p:nvSpPr>
          <p:spPr>
            <a:xfrm>
              <a:off x="860240" y="4965857"/>
              <a:ext cx="7744207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 smtClean="0">
                  <a:latin typeface="Times New Roman" panose="02020603050405020304" pitchFamily="18" charset="0"/>
                </a:rPr>
                <a:t>D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710948338"/>
      </p:ext>
    </p:extLst>
  </p:cSld>
  <p:clrMapOvr>
    <a:masterClrMapping/>
  </p:clrMapOvr>
  <p:transition spd="slow">
    <p:pull dir="r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可选过程 7">
            <a:hlinkClick r:id="rId2" action="ppaction://hlinksldjump"/>
          </p:cNvPr>
          <p:cNvSpPr/>
          <p:nvPr/>
        </p:nvSpPr>
        <p:spPr>
          <a:xfrm>
            <a:off x="5796136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3" action="ppaction://hlinksldjump"/>
          </p:cNvPr>
          <p:cNvSpPr/>
          <p:nvPr/>
        </p:nvSpPr>
        <p:spPr>
          <a:xfrm>
            <a:off x="6265009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流程图: 可选过程 9">
            <a:hlinkClick r:id="rId4" action="ppaction://hlinksldjump"/>
          </p:cNvPr>
          <p:cNvSpPr/>
          <p:nvPr/>
        </p:nvSpPr>
        <p:spPr>
          <a:xfrm>
            <a:off x="6733882" y="862897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流程图: 可选过程 10">
            <a:hlinkClick r:id="rId5" action="ppaction://hlinksldjump"/>
          </p:cNvPr>
          <p:cNvSpPr/>
          <p:nvPr/>
        </p:nvSpPr>
        <p:spPr>
          <a:xfrm>
            <a:off x="7202755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流程图: 可选过程 11">
            <a:hlinkClick r:id="rId6" action="ppaction://hlinksldjump"/>
          </p:cNvPr>
          <p:cNvSpPr/>
          <p:nvPr/>
        </p:nvSpPr>
        <p:spPr>
          <a:xfrm>
            <a:off x="7671628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3" name="流程图: 可选过程 12">
            <a:hlinkClick r:id="rId7" action="ppaction://hlinksldjump"/>
          </p:cNvPr>
          <p:cNvSpPr/>
          <p:nvPr/>
        </p:nvSpPr>
        <p:spPr>
          <a:xfrm>
            <a:off x="8140502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28175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八年级学生小刚的父母经常要求他周末多做练习题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小刚则很想与同学到网吧玩游戏。因与父母意见不合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发生了争吵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小刚决定离家出走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再不受父母管束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过自主生活。父母到处找不到他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又气又急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最后只好报警。对此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你的看法有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小刚很有勇气、骨气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是自立自强的表现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小刚过于冲动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不思后果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是对自己不负责任的表现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小刚离家出走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让父母担心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是对父母对家庭不负责任的表现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父母要求小刚读书是对小刚不负责任的表现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②③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7" name="五边形 16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19" name="组合 18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21" name="五边形 20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30" name="燕尾形 29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1" name="矩形 30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20" name="矩形 19"/>
            <p:cNvSpPr>
              <a:spLocks noChangeAspect="1"/>
            </p:cNvSpPr>
            <p:nvPr/>
          </p:nvSpPr>
          <p:spPr>
            <a:xfrm>
              <a:off x="860240" y="4965857"/>
              <a:ext cx="7744207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 smtClean="0">
                  <a:latin typeface="Times New Roman" panose="02020603050405020304" pitchFamily="18" charset="0"/>
                </a:rPr>
                <a:t>D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081728533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>
            <a:spLocks noChangeAspect="1"/>
          </p:cNvSpPr>
          <p:nvPr/>
        </p:nvSpPr>
        <p:spPr>
          <a:xfrm>
            <a:off x="508000" y="4545296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这是缺乏责任意识的表现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学会对自己负责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就要把自己该做的事做好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不要怪他人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自己做不好的事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与他人有一定的关系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一味地为自己辩解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不利于自己的发展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①③④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②③④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流程图: 可选过程 7">
            <a:hlinkClick r:id="rId3" action="ppaction://hlinksldjump"/>
          </p:cNvPr>
          <p:cNvSpPr/>
          <p:nvPr/>
        </p:nvSpPr>
        <p:spPr>
          <a:xfrm>
            <a:off x="5796136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4" action="ppaction://hlinksldjump"/>
          </p:cNvPr>
          <p:cNvSpPr/>
          <p:nvPr/>
        </p:nvSpPr>
        <p:spPr>
          <a:xfrm>
            <a:off x="6265009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流程图: 可选过程 9">
            <a:hlinkClick r:id="rId5" action="ppaction://hlinksldjump"/>
          </p:cNvPr>
          <p:cNvSpPr/>
          <p:nvPr/>
        </p:nvSpPr>
        <p:spPr>
          <a:xfrm>
            <a:off x="6733882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流程图: 可选过程 10">
            <a:hlinkClick r:id="rId6" action="ppaction://hlinksldjump"/>
          </p:cNvPr>
          <p:cNvSpPr/>
          <p:nvPr/>
        </p:nvSpPr>
        <p:spPr>
          <a:xfrm>
            <a:off x="7202755" y="862897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流程图: 可选过程 11">
            <a:hlinkClick r:id="rId7" action="ppaction://hlinksldjump"/>
          </p:cNvPr>
          <p:cNvSpPr/>
          <p:nvPr/>
        </p:nvSpPr>
        <p:spPr>
          <a:xfrm>
            <a:off x="7671628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3" name="流程图: 可选过程 12">
            <a:hlinkClick r:id="rId8" action="ppaction://hlinksldjump"/>
          </p:cNvPr>
          <p:cNvSpPr/>
          <p:nvPr/>
        </p:nvSpPr>
        <p:spPr>
          <a:xfrm>
            <a:off x="8140502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2" name="五边形 21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24" name="组合 23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26" name="五边形 25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27" name="燕尾形 26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8" name="矩形 27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25" name="矩形 24"/>
            <p:cNvSpPr>
              <a:spLocks noChangeAspect="1"/>
            </p:cNvSpPr>
            <p:nvPr/>
          </p:nvSpPr>
          <p:spPr>
            <a:xfrm>
              <a:off x="860240" y="4965857"/>
              <a:ext cx="7744207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 smtClean="0">
                  <a:latin typeface="Times New Roman" panose="02020603050405020304" pitchFamily="18" charset="0"/>
                </a:rPr>
                <a:t>C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1420"/>
            <a:ext cx="5240537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我们对下面的漫画可以这样认识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315491482"/>
              </p:ext>
            </p:extLst>
          </p:nvPr>
        </p:nvGraphicFramePr>
        <p:xfrm>
          <a:off x="508000" y="1628800"/>
          <a:ext cx="8128000" cy="2867321"/>
        </p:xfrm>
        <a:graphic>
          <a:graphicData uri="http://schemas.openxmlformats.org/presentationml/2006/ole">
            <p:oleObj spid="_x0000_s3079" name="文档" r:id="rId9" imgW="3839157" imgH="1354202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950272900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696816439"/>
              </p:ext>
            </p:extLst>
          </p:nvPr>
        </p:nvGraphicFramePr>
        <p:xfrm>
          <a:off x="508000" y="1652190"/>
          <a:ext cx="8128000" cy="4840496"/>
        </p:xfrm>
        <a:graphic>
          <a:graphicData uri="http://schemas.openxmlformats.org/presentationml/2006/ole">
            <p:oleObj spid="_x0000_s4102" name="文档" r:id="rId3" imgW="3839157" imgH="2286408" progId="Word.Document.12">
              <p:embed/>
            </p:oleObj>
          </a:graphicData>
        </a:graphic>
      </p:graphicFrame>
      <p:sp>
        <p:nvSpPr>
          <p:cNvPr id="8" name="流程图: 可选过程 7">
            <a:hlinkClick r:id="rId4" action="ppaction://hlinksldjump"/>
          </p:cNvPr>
          <p:cNvSpPr/>
          <p:nvPr/>
        </p:nvSpPr>
        <p:spPr>
          <a:xfrm>
            <a:off x="5796136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5" action="ppaction://hlinksldjump"/>
          </p:cNvPr>
          <p:cNvSpPr/>
          <p:nvPr/>
        </p:nvSpPr>
        <p:spPr>
          <a:xfrm>
            <a:off x="6265009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流程图: 可选过程 9">
            <a:hlinkClick r:id="rId6" action="ppaction://hlinksldjump"/>
          </p:cNvPr>
          <p:cNvSpPr/>
          <p:nvPr/>
        </p:nvSpPr>
        <p:spPr>
          <a:xfrm>
            <a:off x="6733882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流程图: 可选过程 10">
            <a:hlinkClick r:id="rId7" action="ppaction://hlinksldjump"/>
          </p:cNvPr>
          <p:cNvSpPr/>
          <p:nvPr/>
        </p:nvSpPr>
        <p:spPr>
          <a:xfrm>
            <a:off x="7202755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流程图: 可选过程 11">
            <a:hlinkClick r:id="rId8" action="ppaction://hlinksldjump"/>
          </p:cNvPr>
          <p:cNvSpPr/>
          <p:nvPr/>
        </p:nvSpPr>
        <p:spPr>
          <a:xfrm>
            <a:off x="7671628" y="862897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3" name="流程图: 可选过程 12">
            <a:hlinkClick r:id="rId9" action="ppaction://hlinksldjump"/>
          </p:cNvPr>
          <p:cNvSpPr/>
          <p:nvPr/>
        </p:nvSpPr>
        <p:spPr>
          <a:xfrm>
            <a:off x="8140502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630"/>
            <a:ext cx="5452134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下列言行中属于自觉承担责任的是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2" name="五边形 21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24" name="组合 23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26" name="五边形 25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27" name="燕尾形 26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8" name="矩形 27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25" name="矩形 24"/>
            <p:cNvSpPr>
              <a:spLocks noChangeAspect="1"/>
            </p:cNvSpPr>
            <p:nvPr/>
          </p:nvSpPr>
          <p:spPr>
            <a:xfrm>
              <a:off x="860240" y="4965857"/>
              <a:ext cx="7744207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 smtClean="0">
                  <a:latin typeface="Times New Roman" panose="02020603050405020304" pitchFamily="18" charset="0"/>
                </a:rPr>
                <a:t>D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820417880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630"/>
            <a:ext cx="8128000" cy="537377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中学生的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角色</a:t>
            </a: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在生活中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我们每个人都担当着不同的角色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每一种角色又承担着不同的责任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结合图中内容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请你思考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谈谈你在生活中还担当着哪些角色。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图中这些角色对应着怎样的责任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对应着角色与责任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你从中得出了什么结论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056624537"/>
              </p:ext>
            </p:extLst>
          </p:nvPr>
        </p:nvGraphicFramePr>
        <p:xfrm>
          <a:off x="508000" y="1733466"/>
          <a:ext cx="8128000" cy="2497563"/>
        </p:xfrm>
        <a:graphic>
          <a:graphicData uri="http://schemas.openxmlformats.org/presentationml/2006/ole">
            <p:oleObj spid="_x0000_s5125" name="文档" r:id="rId3" imgW="3839157" imgH="1179931" progId="Word.Document.12">
              <p:embed/>
            </p:oleObj>
          </a:graphicData>
        </a:graphic>
      </p:graphicFrame>
      <p:sp>
        <p:nvSpPr>
          <p:cNvPr id="8" name="流程图: 可选过程 7">
            <a:hlinkClick r:id="rId4" action="ppaction://hlinksldjump"/>
          </p:cNvPr>
          <p:cNvSpPr/>
          <p:nvPr/>
        </p:nvSpPr>
        <p:spPr>
          <a:xfrm>
            <a:off x="5796136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5" action="ppaction://hlinksldjump"/>
          </p:cNvPr>
          <p:cNvSpPr/>
          <p:nvPr/>
        </p:nvSpPr>
        <p:spPr>
          <a:xfrm>
            <a:off x="6265009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流程图: 可选过程 9">
            <a:hlinkClick r:id="rId6" action="ppaction://hlinksldjump"/>
          </p:cNvPr>
          <p:cNvSpPr/>
          <p:nvPr/>
        </p:nvSpPr>
        <p:spPr>
          <a:xfrm>
            <a:off x="6733882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流程图: 可选过程 10">
            <a:hlinkClick r:id="rId7" action="ppaction://hlinksldjump"/>
          </p:cNvPr>
          <p:cNvSpPr/>
          <p:nvPr/>
        </p:nvSpPr>
        <p:spPr>
          <a:xfrm>
            <a:off x="7202755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流程图: 可选过程 11">
            <a:hlinkClick r:id="rId8" action="ppaction://hlinksldjump"/>
          </p:cNvPr>
          <p:cNvSpPr/>
          <p:nvPr/>
        </p:nvSpPr>
        <p:spPr>
          <a:xfrm>
            <a:off x="7671628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3" name="流程图: 可选过程 12">
            <a:hlinkClick r:id="rId9" action="ppaction://hlinksldjump"/>
          </p:cNvPr>
          <p:cNvSpPr/>
          <p:nvPr/>
        </p:nvSpPr>
        <p:spPr>
          <a:xfrm>
            <a:off x="8140502" y="862897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4" name="五边形 13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468427" y="4077072"/>
            <a:ext cx="8247378" cy="2448272"/>
            <a:chOff x="645102" y="3456404"/>
            <a:chExt cx="8247378" cy="2448272"/>
          </a:xfrm>
        </p:grpSpPr>
        <p:grpSp>
          <p:nvGrpSpPr>
            <p:cNvPr id="16" name="组合 15"/>
            <p:cNvGrpSpPr/>
            <p:nvPr/>
          </p:nvGrpSpPr>
          <p:grpSpPr>
            <a:xfrm>
              <a:off x="645102" y="3456404"/>
              <a:ext cx="8247378" cy="2448272"/>
              <a:chOff x="645102" y="2459325"/>
              <a:chExt cx="8247378" cy="2448272"/>
            </a:xfrm>
          </p:grpSpPr>
          <p:sp>
            <p:nvSpPr>
              <p:cNvPr id="18" name="五边形 17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19" name="燕尾形 18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0" name="矩形 19"/>
              <p:cNvSpPr/>
              <p:nvPr/>
            </p:nvSpPr>
            <p:spPr>
              <a:xfrm>
                <a:off x="645102" y="2459325"/>
                <a:ext cx="8247378" cy="2132837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TextBox 48"/>
              <p:cNvSpPr txBox="1"/>
              <p:nvPr/>
            </p:nvSpPr>
            <p:spPr>
              <a:xfrm>
                <a:off x="8388424" y="260334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17" name="矩形 16"/>
            <p:cNvSpPr>
              <a:spLocks noChangeAspect="1"/>
            </p:cNvSpPr>
            <p:nvPr/>
          </p:nvSpPr>
          <p:spPr>
            <a:xfrm>
              <a:off x="860240" y="3849241"/>
              <a:ext cx="7744207" cy="14773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/>
                <a:t>(1)</a:t>
              </a:r>
              <a:r>
                <a:rPr lang="zh-CN" altLang="zh-CN" sz="2000" dirty="0"/>
                <a:t>如值日生、某某团队成员等。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2000" dirty="0"/>
                <a:t>(2)</a:t>
              </a:r>
              <a:r>
                <a:rPr lang="zh-CN" altLang="zh-CN" sz="2000" dirty="0"/>
                <a:t>如子女孝敬父母</a:t>
              </a:r>
              <a:r>
                <a:rPr lang="en-US" altLang="zh-CN" sz="2000" dirty="0"/>
                <a:t>;</a:t>
              </a:r>
              <a:r>
                <a:rPr lang="zh-CN" altLang="zh-CN" sz="2000" dirty="0"/>
                <a:t>行人遵守交通规则等。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2000" dirty="0"/>
                <a:t>(3)</a:t>
              </a:r>
              <a:r>
                <a:rPr lang="zh-CN" altLang="zh-CN" sz="2000" dirty="0"/>
                <a:t>结论</a:t>
              </a:r>
              <a:r>
                <a:rPr lang="en-US" altLang="zh-CN" sz="2000" dirty="0"/>
                <a:t>:</a:t>
              </a:r>
              <a:r>
                <a:rPr lang="zh-CN" altLang="zh-CN" sz="2000" dirty="0"/>
                <a:t>角色不同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责任不同。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789356175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2143108" y="1214422"/>
            <a:ext cx="8229600" cy="432048"/>
          </a:xfrm>
        </p:spPr>
        <p:txBody>
          <a:bodyPr/>
          <a:lstStyle/>
          <a:p>
            <a:r>
              <a:rPr lang="zh-CN" altLang="zh-CN" dirty="0"/>
              <a:t>第</a:t>
            </a:r>
            <a:r>
              <a:rPr lang="en-US" altLang="zh-CN" dirty="0"/>
              <a:t>3</a:t>
            </a:r>
            <a:r>
              <a:rPr lang="zh-CN" altLang="zh-CN" dirty="0"/>
              <a:t>课　正确认识自己</a:t>
            </a:r>
          </a:p>
        </p:txBody>
      </p:sp>
    </p:spTree>
    <p:extLst>
      <p:ext uri="{BB962C8B-B14F-4D97-AF65-F5344CB8AC3E}">
        <p14:creationId xmlns:p14="http://schemas.microsoft.com/office/powerpoint/2010/main" xmlns="" val="190353328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3000364" y="1928802"/>
            <a:ext cx="8229600" cy="432048"/>
          </a:xfrm>
        </p:spPr>
        <p:txBody>
          <a:bodyPr/>
          <a:lstStyle/>
          <a:p>
            <a:r>
              <a:rPr lang="zh-CN" altLang="zh-CN" dirty="0"/>
              <a:t>角色与责任</a:t>
            </a:r>
          </a:p>
        </p:txBody>
      </p:sp>
    </p:spTree>
    <p:extLst>
      <p:ext uri="{BB962C8B-B14F-4D97-AF65-F5344CB8AC3E}">
        <p14:creationId xmlns:p14="http://schemas.microsoft.com/office/powerpoint/2010/main" xmlns="" val="408099594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流程图: 可选过程 4">
            <a:hlinkClick r:id="rId2" action="ppaction://hlinksldjump"/>
          </p:cNvPr>
          <p:cNvSpPr/>
          <p:nvPr/>
        </p:nvSpPr>
        <p:spPr>
          <a:xfrm>
            <a:off x="629138" y="862897"/>
            <a:ext cx="1046336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知识整理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" name="流程图: 可选过程 6">
            <a:hlinkClick r:id="rId3" action="ppaction://hlinksldjump"/>
          </p:cNvPr>
          <p:cNvSpPr/>
          <p:nvPr/>
        </p:nvSpPr>
        <p:spPr>
          <a:xfrm>
            <a:off x="1717597" y="862897"/>
            <a:ext cx="1046336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知识概览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630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我们每个人都是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千千万万不同的人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组成了多姿多彩的社会。这些差别是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因素共同作用的结果。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随着我们的成长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逐渐发生变化。在不同阶段和环境里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我们担当着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的角色。角色的变化或新角色的出现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意味着新的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的到来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我们要面对新的任务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承担新的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我们要正确认识自己的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。成长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意味着我们要承担更多的责任。我们要对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的学习负责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对自己的生活负责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对自己的行为负责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负责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还要对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负责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开始承担一定的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责任。正确认识成长中的自己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了解新角色的要求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学会承担自己的责任。不但自己的事情自己做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而且要考虑自己行为的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171190" y="1103987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独特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531230" y="1506556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先天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4919789" y="1506556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后天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4039480" y="2298644"/>
            <a:ext cx="138371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社会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角色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3879223" y="2714390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不同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3018025" y="3115684"/>
            <a:ext cx="138371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人生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阶段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1547664" y="3499362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责任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3995936" y="3896886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责任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3263569" y="4309066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自己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3028911" y="4724812"/>
            <a:ext cx="1101584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班集体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5917126" y="4724812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社会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1852809" y="5128728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道德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3263569" y="5128728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法律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3226646" y="5930528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后果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37788891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可选过程 7">
            <a:hlinkClick r:id="rId3" action="ppaction://hlinksldjump"/>
          </p:cNvPr>
          <p:cNvSpPr/>
          <p:nvPr/>
        </p:nvSpPr>
        <p:spPr>
          <a:xfrm>
            <a:off x="629138" y="862897"/>
            <a:ext cx="1046336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知识整理</a:t>
            </a:r>
          </a:p>
        </p:txBody>
      </p:sp>
      <p:sp>
        <p:nvSpPr>
          <p:cNvPr id="9" name="流程图: 可选过程 8">
            <a:hlinkClick r:id="rId4" action="ppaction://hlinksldjump"/>
          </p:cNvPr>
          <p:cNvSpPr/>
          <p:nvPr/>
        </p:nvSpPr>
        <p:spPr>
          <a:xfrm>
            <a:off x="1717597" y="862897"/>
            <a:ext cx="1046336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知识概览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958097145"/>
              </p:ext>
            </p:extLst>
          </p:nvPr>
        </p:nvGraphicFramePr>
        <p:xfrm>
          <a:off x="508000" y="2895474"/>
          <a:ext cx="8128000" cy="1321051"/>
        </p:xfrm>
        <a:graphic>
          <a:graphicData uri="http://schemas.openxmlformats.org/presentationml/2006/ole">
            <p:oleObj spid="_x0000_s1033" name="文档" r:id="rId5" imgW="3839157" imgH="623631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2668608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流程图: 可选过程 3">
            <a:hlinkClick r:id="rId3" action="ppaction://hlinksldjump"/>
          </p:cNvPr>
          <p:cNvSpPr/>
          <p:nvPr/>
        </p:nvSpPr>
        <p:spPr>
          <a:xfrm>
            <a:off x="629138" y="862897"/>
            <a:ext cx="1046336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情景导入</a:t>
            </a:r>
          </a:p>
        </p:txBody>
      </p:sp>
      <p:sp>
        <p:nvSpPr>
          <p:cNvPr id="7" name="流程图: 可选过程 6">
            <a:hlinkClick r:id="rId4" action="ppaction://hlinksldjump"/>
          </p:cNvPr>
          <p:cNvSpPr/>
          <p:nvPr/>
        </p:nvSpPr>
        <p:spPr>
          <a:xfrm>
            <a:off x="1717597" y="862897"/>
            <a:ext cx="1046336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重难突破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05137"/>
            <a:ext cx="8128000" cy="456124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右面漫画中这样说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一个人当他开始负责任的时候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意味着开始长大了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当他能够承担责任的时候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他已经成熟了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当他在为别人担当责任的时候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他已经成功了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当他成为别人的责任时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他已经老了。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请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你思考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你是怎样看待责任的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583937703"/>
              </p:ext>
            </p:extLst>
          </p:nvPr>
        </p:nvGraphicFramePr>
        <p:xfrm>
          <a:off x="508000" y="2707858"/>
          <a:ext cx="8128000" cy="2474031"/>
        </p:xfrm>
        <a:graphic>
          <a:graphicData uri="http://schemas.openxmlformats.org/presentationml/2006/ole">
            <p:oleObj spid="_x0000_s2056" name="文档" r:id="rId5" imgW="3839157" imgH="1168048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4405054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流程图: 可选过程 3">
            <a:hlinkClick r:id="rId2" action="ppaction://hlinksldjump"/>
          </p:cNvPr>
          <p:cNvSpPr/>
          <p:nvPr/>
        </p:nvSpPr>
        <p:spPr>
          <a:xfrm>
            <a:off x="629138" y="862897"/>
            <a:ext cx="1046336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情景导入</a:t>
            </a:r>
          </a:p>
        </p:txBody>
      </p:sp>
      <p:sp>
        <p:nvSpPr>
          <p:cNvPr id="7" name="流程图: 可选过程 6">
            <a:hlinkClick r:id="rId3" action="ppaction://hlinksldjump"/>
          </p:cNvPr>
          <p:cNvSpPr/>
          <p:nvPr/>
        </p:nvSpPr>
        <p:spPr>
          <a:xfrm>
            <a:off x="1717597" y="862897"/>
            <a:ext cx="1046336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重难突破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919864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794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成长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意味着我们要承担更多的责任。我们要对自己的学习负责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对自己的生活负责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对自己的行为负责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对班集体负责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还要对社会负责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开始承担一定的道德和法律责任。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088417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流程图: 可选过程 4">
            <a:hlinkClick r:id="rId2" action="ppaction://hlinksldjump"/>
          </p:cNvPr>
          <p:cNvSpPr/>
          <p:nvPr/>
        </p:nvSpPr>
        <p:spPr>
          <a:xfrm>
            <a:off x="629138" y="862897"/>
            <a:ext cx="1046336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情景导入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" name="流程图: 可选过程 5">
            <a:hlinkClick r:id="rId3" action="ppaction://hlinksldjump"/>
          </p:cNvPr>
          <p:cNvSpPr/>
          <p:nvPr/>
        </p:nvSpPr>
        <p:spPr>
          <a:xfrm>
            <a:off x="1717597" y="862897"/>
            <a:ext cx="1046336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重难突破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步入初中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我们应如何正确认识我们的责任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点拨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角色不同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责任不同。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概括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步入初中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我们的社会角色逐渐发生变化。角色的变化或新角色的出现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意味着新的人生阶段的到来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我们要面对新的任务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承担新的责任。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我们要学会对自己的学习、生活和行为负责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还要对班集体和社会负责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积极承担相应的道德和法律责任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做一个负责任的人。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497953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流程图: 可选过程 4">
            <a:hlinkClick r:id="rId2" action="ppaction://hlinksldjump"/>
          </p:cNvPr>
          <p:cNvSpPr/>
          <p:nvPr/>
        </p:nvSpPr>
        <p:spPr>
          <a:xfrm>
            <a:off x="629138" y="862897"/>
            <a:ext cx="1046336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情景导入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" name="流程图: 可选过程 5">
            <a:hlinkClick r:id="rId3" action="ppaction://hlinksldjump"/>
          </p:cNvPr>
          <p:cNvSpPr/>
          <p:nvPr/>
        </p:nvSpPr>
        <p:spPr>
          <a:xfrm>
            <a:off x="1717597" y="862897"/>
            <a:ext cx="1046336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重难突破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114868"/>
            <a:ext cx="8128000" cy="288226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如何才能成为一名成熟的中学生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点拨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认清角色并积极承担责任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是一名合格公民的必备条件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对中学生来讲也是如此。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概括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正确认识自己角色的变化。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自觉地承担自己的责任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要考虑自己行为的后果。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能分清在不同的时间、地点我们所扮演的角色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并承担我们的责任等。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016643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主题3">
  <a:themeElements>
    <a:clrScheme name="自定义 563">
      <a:dk1>
        <a:srgbClr val="5F5F5F"/>
      </a:dk1>
      <a:lt1>
        <a:sysClr val="window" lastClr="CAEACF"/>
      </a:lt1>
      <a:dk2>
        <a:srgbClr val="5F5F5F"/>
      </a:dk2>
      <a:lt2>
        <a:srgbClr val="FFFFFF"/>
      </a:lt2>
      <a:accent1>
        <a:srgbClr val="E74E3E"/>
      </a:accent1>
      <a:accent2>
        <a:srgbClr val="E0642C"/>
      </a:accent2>
      <a:accent3>
        <a:srgbClr val="E042A3"/>
      </a:accent3>
      <a:accent4>
        <a:srgbClr val="7866C0"/>
      </a:accent4>
      <a:accent5>
        <a:srgbClr val="00C0F0"/>
      </a:accent5>
      <a:accent6>
        <a:srgbClr val="00B050"/>
      </a:accent6>
      <a:hlink>
        <a:srgbClr val="00B0F0"/>
      </a:hlink>
      <a:folHlink>
        <a:srgbClr val="7F7F7F"/>
      </a:folHlink>
    </a:clrScheme>
    <a:fontScheme name="12_A000120140530A99PPBG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主题3</Template>
  <TotalTime>105</TotalTime>
  <Words>1131</Words>
  <Application>Microsoft Office PowerPoint</Application>
  <PresentationFormat>全屏显示(4:3)</PresentationFormat>
  <Paragraphs>143</Paragraphs>
  <Slides>15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7" baseType="lpstr">
      <vt:lpstr>主题3</vt:lpstr>
      <vt:lpstr>文档</vt:lpstr>
      <vt:lpstr>第2单元　融入集体生活</vt:lpstr>
      <vt:lpstr>第3课　正确认识自己</vt:lpstr>
      <vt:lpstr>角色与责任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2014-05-15T01:15:59Z</dcterms:created>
  <dcterms:modified xsi:type="dcterms:W3CDTF">2019-01-09T08:44:55Z</dcterms:modified>
</cp:coreProperties>
</file>