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78" r:id="rId7"/>
    <p:sldId id="281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14612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8</a:t>
            </a:r>
            <a:r>
              <a:rPr lang="zh-CN" altLang="zh-CN" dirty="0"/>
              <a:t>课　与人为善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我们难免会与他人产生矛盾和纠纷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在这种情况下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设身处地为他人着想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决不让步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逃避生活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用偏激的态度和手段进行攻击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宽容并不意味着是非不分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曲直不辨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也不是爱憎不明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麻木不仁。这说明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宽容要讲究策略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宽容是原谅和不计较他人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宽容就是宽厚待人、与人为善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宽容是有原则的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不是盲目的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817042"/>
            <a:ext cx="8247378" cy="2708302"/>
            <a:chOff x="645102" y="3196374"/>
            <a:chExt cx="8247378" cy="2708302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196374"/>
              <a:ext cx="8247378" cy="2708302"/>
              <a:chOff x="645102" y="2199295"/>
              <a:chExt cx="8247378" cy="270830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199295"/>
                <a:ext cx="8247378" cy="239286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30442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550323"/>
              <a:ext cx="774420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他们的做法不对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没有做到待人宽容。我们应当以一种谅解和包容的心态和行为去对待别人的过错和冒犯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达到人与人的和谐共处与合作。人与人的交往中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矛盾有时候不可避免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宽容有助于化解矛盾、消融冲突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营造宽松和谐的社会氛围。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下面漫画中两位同学的做法对吗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请运用所学知识谈谈你的看法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4624701"/>
              </p:ext>
            </p:extLst>
          </p:nvPr>
        </p:nvGraphicFramePr>
        <p:xfrm>
          <a:off x="508000" y="1700808"/>
          <a:ext cx="8128000" cy="1936199"/>
        </p:xfrm>
        <a:graphic>
          <a:graphicData uri="http://schemas.openxmlformats.org/presentationml/2006/ole">
            <p:oleObj spid="_x0000_s3077" name="文档" r:id="rId8" imgW="3839157" imgH="9145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14612" y="1643050"/>
            <a:ext cx="8229600" cy="432048"/>
          </a:xfrm>
        </p:spPr>
        <p:txBody>
          <a:bodyPr/>
          <a:lstStyle/>
          <a:p>
            <a:r>
              <a:rPr lang="zh-CN" altLang="zh-CN" dirty="0"/>
              <a:t>宽以待人</a:t>
            </a:r>
          </a:p>
        </p:txBody>
      </p:sp>
    </p:spTree>
    <p:extLst>
      <p:ext uri="{BB962C8B-B14F-4D97-AF65-F5344CB8AC3E}">
        <p14:creationId xmlns:p14="http://schemas.microsoft.com/office/powerpoint/2010/main" xmlns="" val="3359999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宽以待人有助于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。宽容是指宽厚和容忍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原谅和不计较他人。我们要包容不同的意见、观点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。宽容有助于化解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、消融冲突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营造宽松和谐的社会氛围。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宽以待人要为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。换位思考要求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、设身处地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将自己的内心世界与对方联系起来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站在对方的立场上体会和思考问题。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的。宽容要坚持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而不能不分对错、委曲求全。无原则地一味迁就就会变成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结果适得其反。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66516" y="145439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56444" y="227687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32040" y="22768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04930" y="30574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20072" y="305580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38048" y="347878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将心比心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64932" y="426323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425210" y="426323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02200" y="46893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5811667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633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都是宝盖头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可见都是宝贝。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下面是草字头和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也就是说像杂草一样的看法都允许并存。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就是你说你的理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我说我的理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不妨求同存异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和而不同。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你是怎样理解宽容的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9101527"/>
              </p:ext>
            </p:extLst>
          </p:nvPr>
        </p:nvGraphicFramePr>
        <p:xfrm>
          <a:off x="508000" y="2560710"/>
          <a:ext cx="8128000" cy="2312682"/>
        </p:xfrm>
        <a:graphic>
          <a:graphicData uri="http://schemas.openxmlformats.org/presentationml/2006/ole">
            <p:oleObj spid="_x0000_s2056" name="文档" r:id="rId5" imgW="3839157" imgH="109171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4413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人与人之间存在许多差异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每个人都不可能尽善尽美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只有学会宽容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才能化解生活中的许多纠葛、怨恨、偏见和不快。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为什么要宽以待人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怎样宽以待人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主要阐述宽容的意义和做法。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宽以待人有助于生活和谐。宽容有助于化解矛盾、消融冲突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营造宽松和谐的社会氛围。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宽以待人要为他人着想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学会换位思考。将自己的内心世界与对方联系起来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站在对方的立场上体会和思考问题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从而与对方在情感上得到沟通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为增进理解奠定基础。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宽容是有限度的。宽容要坚持原则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而不能不分对错、委曲求全。无原则地一味迁就就会变成纵容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结果适得其反。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为什么说宽容不等于纵容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宽容不等于纵容主要说明宽容是有限度的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而非盲目地、无原则地宽容。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宽容是有限度的。宽容要坚持原则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而不能不分对错、委曲求全。无原则地一味迁就就会变成纵容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结果适得其反。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每个人都要为自己的行为负责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我们的一言一行都要遵守社会规则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他人的宽容不是我们纵容自己的借口。在纪律、公共道德、法律等基本规范面前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我们不能放弃自己的责任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一味要求他人宽容。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66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51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天空宽容了云彩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才拥有了彩霞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江河宽容了小溪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才拥有了浩瀚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土地宽容了种子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才拥有了丰收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人生宽容了遗憾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才拥有了成功。漫画中的小和尚说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幸福是靠宽容承载的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只要做到宽容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人生就没有遗憾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只要做到宽容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人生就能取得成功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与自然和谐相处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开阔的胸襟和虚怀若谷的气度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E04.eps" descr="id:214749015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7550" y="2586840"/>
            <a:ext cx="2179014" cy="182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君子和而不同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小人同而不和。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这句话启示我们在交往时应该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竞争有序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宽容大度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谦虚恭敬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坦诚大方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平等友善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8"/>
                <p:cNvSpPr txBox="1"/>
                <p:nvPr/>
              </p:nvSpPr>
              <p:spPr>
                <a:xfrm>
                  <a:off x="8371094" y="47681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61279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题干古语意思是君子能够做到求同存异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心存宽容。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三项均不符合题意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故排除。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92</TotalTime>
  <Words>1096</Words>
  <Application>Microsoft Office PowerPoint</Application>
  <PresentationFormat>全屏显示(4:3)</PresentationFormat>
  <Paragraphs>113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第8课　与人为善</vt:lpstr>
      <vt:lpstr>宽以待人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2019-01-09T08:43:44Z</dcterms:modified>
</cp:coreProperties>
</file>