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79" r:id="rId3"/>
    <p:sldId id="280" r:id="rId4"/>
    <p:sldId id="263" r:id="rId5"/>
    <p:sldId id="277" r:id="rId6"/>
    <p:sldId id="264" r:id="rId7"/>
    <p:sldId id="278" r:id="rId8"/>
    <p:sldId id="281" r:id="rId9"/>
    <p:sldId id="265" r:id="rId10"/>
    <p:sldId id="269" r:id="rId11"/>
    <p:sldId id="270" r:id="rId12"/>
    <p:sldId id="271" r:id="rId13"/>
    <p:sldId id="272" r:id="rId14"/>
    <p:sldId id="273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package" Target="../embeddings/Microsoft_Office_Word___2.docx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71670" y="1357298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3</a:t>
            </a:r>
            <a:r>
              <a:rPr lang="zh-CN" altLang="zh-CN" dirty="0"/>
              <a:t>单元　学会待人接物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小王同学最近有点烦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觉得周围同学不尊重他。请你告诉他受人尊重的奥秘是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奉承他人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藐视他人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迎合他人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0129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每个人都是社会的一员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社会交往是人类不可缺少的活动。我们在与他人交往的过程中要获得知识、友谊和信任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就必须懂得交往的基本要求。下列属于交往基本要求的是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以礼相待、唯唯诺诺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真诚坦率、想说就说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不近情理、坚持原则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尊重他人、平等相待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小明从农村到城里上中学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穿的衣服、用的东西和说话的口音都和城里的同学不一样。课后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班里同学三五成群地聚在一起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没人理睬他。这说明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小明是一个性格很孤僻的学生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不善于和别人来往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城里的同学和农村的同学之间没有共同语言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小明的同学因为与小明存在各方面的差异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而不能平等地对待他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农村的学生喜欢独来独往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城里的学生喜欢成群结队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青青是一个注重打扮、穿着时髦的城市女孩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在班里总是看不惯农村同学小红的打扮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还经常当着同学的面说她土气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这让小红很尴尬。青青的做法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违背了平等待人的交往礼仪原则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说明青青是个是非分明的学生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违背了尊重他人的交往礼仪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有利于小红改变自己的形象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3" name="五边形 22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5" name="组合 24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27" name="五边形 2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30" name="矩形 29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TextBox 28"/>
                <p:cNvSpPr txBox="1"/>
                <p:nvPr/>
              </p:nvSpPr>
              <p:spPr>
                <a:xfrm>
                  <a:off x="8371094" y="45620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6" name="矩形 25"/>
            <p:cNvSpPr>
              <a:spLocks noChangeAspect="1"/>
            </p:cNvSpPr>
            <p:nvPr/>
          </p:nvSpPr>
          <p:spPr>
            <a:xfrm>
              <a:off x="860242" y="2740660"/>
              <a:ext cx="777575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青青以貌取人的行为违背了平等和尊重的交往原则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①③符合题意。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3" name="组合 3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6" name="五边形 3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观察漫画《隔离墙》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思考并回答下列问题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隔离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对于漫画中某学校的做法你是如何认识的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这种做法会带来什么影响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1965868"/>
              </p:ext>
            </p:extLst>
          </p:nvPr>
        </p:nvGraphicFramePr>
        <p:xfrm>
          <a:off x="508000" y="1745297"/>
          <a:ext cx="8128000" cy="2497563"/>
        </p:xfrm>
        <a:graphic>
          <a:graphicData uri="http://schemas.openxmlformats.org/presentationml/2006/ole">
            <p:oleObj spid="_x0000_s2056" name="文档" r:id="rId3" imgW="3839157" imgH="1179931" progId="Word.Document.12">
              <p:embed/>
            </p:oleObj>
          </a:graphicData>
        </a:graphic>
      </p:graphicFrame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8427" y="4242860"/>
            <a:ext cx="8247378" cy="2282484"/>
            <a:chOff x="645102" y="3622192"/>
            <a:chExt cx="8247378" cy="2282484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3622192"/>
              <a:ext cx="8247378" cy="2282484"/>
              <a:chOff x="645102" y="2625113"/>
              <a:chExt cx="8247378" cy="2282484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45102" y="2625113"/>
                <a:ext cx="8247378" cy="196704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48"/>
              <p:cNvSpPr txBox="1"/>
              <p:nvPr/>
            </p:nvSpPr>
            <p:spPr>
              <a:xfrm>
                <a:off x="8388424" y="2710050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0" y="3955950"/>
              <a:ext cx="774420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这是缺乏人格平等的观念的体现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该学校存在着明显的歧视。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这种做法不利于建立平等相待、真诚和谐的人际关系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不利于社会的进步和发展等。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78935617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71736" y="1285860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6</a:t>
            </a:r>
            <a:r>
              <a:rPr lang="zh-CN" altLang="zh-CN" dirty="0"/>
              <a:t>课　平等待人</a:t>
            </a:r>
          </a:p>
        </p:txBody>
      </p:sp>
    </p:spTree>
    <p:extLst>
      <p:ext uri="{BB962C8B-B14F-4D97-AF65-F5344CB8AC3E}">
        <p14:creationId xmlns:p14="http://schemas.microsoft.com/office/powerpoint/2010/main" xmlns="" val="19069794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57488" y="1214422"/>
            <a:ext cx="8229600" cy="432048"/>
          </a:xfrm>
        </p:spPr>
        <p:txBody>
          <a:bodyPr/>
          <a:lstStyle/>
          <a:p>
            <a:r>
              <a:rPr lang="zh-CN" altLang="zh-CN" dirty="0"/>
              <a:t>人人平等</a:t>
            </a:r>
          </a:p>
        </p:txBody>
      </p:sp>
    </p:spTree>
    <p:extLst>
      <p:ext uri="{BB962C8B-B14F-4D97-AF65-F5344CB8AC3E}">
        <p14:creationId xmlns:p14="http://schemas.microsoft.com/office/powerpoint/2010/main" xmlns="" val="37758445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人人平等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意味着每个人平等地享有人的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。法律面前人人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我们平等地享有法定的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平等地履行法定的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要求我们尊重人与人的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。人人平等不意味着人人一样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人与人之间存在着先天和后天的差异。这些差异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的。我们应该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平等相待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才能增强社会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促进社会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。平等交往促进人际关系的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平等竞争促进社会的进一步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868144" y="166841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865370" y="1668411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411760" y="206084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386950" y="206084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156386" y="245328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230958" y="285293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差异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2578" y="365591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客观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520344" y="366679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839680" y="365913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差异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084601" y="407380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396613" y="407380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和谐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992329" y="445976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000064" y="486916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繁荣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3466569"/>
              </p:ext>
            </p:extLst>
          </p:nvPr>
        </p:nvGraphicFramePr>
        <p:xfrm>
          <a:off x="508000" y="2895474"/>
          <a:ext cx="8128000" cy="1321051"/>
        </p:xfrm>
        <a:graphic>
          <a:graphicData uri="http://schemas.openxmlformats.org/presentationml/2006/ole">
            <p:oleObj spid="_x0000_s1034" name="文档" r:id="rId5" imgW="3839157" imgH="6236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5610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雷闯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是一位乙肝病毒携带者。他曾经用他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雷人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行为艺术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雷倒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了乙肝歧视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成为全国首位拿到健康证的乙肝病毒携带者。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雷闯的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雷人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行为在昭示责任的同时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还告诉我们什么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33464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人人平等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意味着每个人平等地享有人的尊严和基本权利。人的尊严不容侵犯和践踏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每个人都有得到他人平等对待的权利。平等是人与人之间的一种关系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人对人的一种态度。我们应该在精神上相互理解、相互尊重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把对方当成和自己一样的人来对待。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69730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如何理解人人平等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平等不仅仅是一项权利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平等待人还是交往的一项基本准则。理解平等待人要从平等的含义以及平等待人的要求、意义三个角度来理解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537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人人平等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意味着每个人平等地享有人的尊严和基本权利。人的尊严不容侵犯和践踏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每个人都有得到他人平等对待的权利。法律面前人人平等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我们平等地享有法定的权利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平等地履行法定的义务。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要求我们尊重人与人的差异。人人平等不意味着人人一样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人与人之间存在着先天和后天的差异。这些差异是客观的。我们应该尊重他人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包容差异。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平等相待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才能增强社会活力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促进社会和谐。平等协商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相互尊重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不侵害他人权益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才能使我们赢得他人的尊重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从而营造积极的交往环境。平等交往促进人际关系的融洽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平等竞争促进社会的进一步繁荣。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1952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我国公民在法律面前人人平等指的是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权利平等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收入平等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人格平等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义务平等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103</TotalTime>
  <Words>1174</Words>
  <Application>Microsoft Office PowerPoint</Application>
  <PresentationFormat>全屏显示(4:3)</PresentationFormat>
  <Paragraphs>135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第3单元　学会待人接物</vt:lpstr>
      <vt:lpstr>第6课　平等待人</vt:lpstr>
      <vt:lpstr>人人平等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2019-01-09T08:43:26Z</dcterms:modified>
</cp:coreProperties>
</file>