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63" r:id="rId3"/>
    <p:sldId id="279" r:id="rId4"/>
    <p:sldId id="277" r:id="rId5"/>
    <p:sldId id="264" r:id="rId6"/>
    <p:sldId id="280" r:id="rId7"/>
    <p:sldId id="278" r:id="rId8"/>
    <p:sldId id="265" r:id="rId9"/>
    <p:sldId id="269" r:id="rId10"/>
    <p:sldId id="270" r:id="rId11"/>
    <p:sldId id="271" r:id="rId12"/>
    <p:sldId id="272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94" autoAdjust="0"/>
  </p:normalViewPr>
  <p:slideViewPr>
    <p:cSldViewPr showGuides="1">
      <p:cViewPr varScale="1">
        <p:scale>
          <a:sx n="85" d="100"/>
          <a:sy n="85" d="100"/>
        </p:scale>
        <p:origin x="-1524" y="-78"/>
      </p:cViewPr>
      <p:guideLst>
        <p:guide orient="horz" pos="709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知识归纳整理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1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428860" y="1500174"/>
            <a:ext cx="8229600" cy="432048"/>
          </a:xfrm>
        </p:spPr>
        <p:txBody>
          <a:bodyPr/>
          <a:lstStyle/>
          <a:p>
            <a:r>
              <a:rPr lang="zh-CN" altLang="zh-CN" dirty="0"/>
              <a:t>结识新朋友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在我们失败的时候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老师鼓起我们前进的风帆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当我们成功的时候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老师和我们分享成功的喜悦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当我们犯错误的时候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老师耐心细致地拨正我们前进的航向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当我们因取得一点成绩就骄傲的时候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老师是我们的清醒剂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对此下列认识不正确的是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老师对于我们的成长起着不可替代的作用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我们成长的每一步都倾注了老师的心血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做好学生的思想工作是老师的唯一任务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老师的工作平凡而伟大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172853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某中学举办了校园集体舞比赛。比赛场上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同学们情绪高昂。活动的开展让学生在运动、舞蹈的过程中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加深了相互了解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培养了学生的团队合作精神。上述材料启示我们在新的学习生活中要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努力提高环境适应能力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主动去结交新朋友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尽快适应新的学习生活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通过集体活动增进彼此的友谊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2" name="五边形 4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43" name="五边形 42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468427" y="4043848"/>
            <a:ext cx="8247377" cy="2481496"/>
            <a:chOff x="645102" y="1984591"/>
            <a:chExt cx="8247377" cy="2481496"/>
          </a:xfrm>
        </p:grpSpPr>
        <p:grpSp>
          <p:nvGrpSpPr>
            <p:cNvPr id="45" name="组合 44"/>
            <p:cNvGrpSpPr/>
            <p:nvPr/>
          </p:nvGrpSpPr>
          <p:grpSpPr>
            <a:xfrm>
              <a:off x="645102" y="1984591"/>
              <a:ext cx="8247377" cy="2481496"/>
              <a:chOff x="645102" y="-60608"/>
              <a:chExt cx="8247377" cy="2481496"/>
            </a:xfrm>
          </p:grpSpPr>
          <p:sp>
            <p:nvSpPr>
              <p:cNvPr id="47" name="五边形 46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8" name="燕尾形 47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>
                <a:off x="645102" y="-60608"/>
                <a:ext cx="8247377" cy="2164488"/>
                <a:chOff x="645102" y="-60608"/>
                <a:chExt cx="8247377" cy="2164488"/>
              </a:xfrm>
            </p:grpSpPr>
            <p:sp>
              <p:nvSpPr>
                <p:cNvPr id="50" name="矩形 49"/>
                <p:cNvSpPr/>
                <p:nvPr/>
              </p:nvSpPr>
              <p:spPr>
                <a:xfrm>
                  <a:off x="645102" y="-60608"/>
                  <a:ext cx="8247377" cy="216448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TextBox 28"/>
                <p:cNvSpPr txBox="1"/>
                <p:nvPr/>
              </p:nvSpPr>
              <p:spPr>
                <a:xfrm>
                  <a:off x="8371094" y="47812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46" name="矩形 45"/>
            <p:cNvSpPr>
              <a:spLocks noChangeAspect="1"/>
            </p:cNvSpPr>
            <p:nvPr/>
          </p:nvSpPr>
          <p:spPr>
            <a:xfrm>
              <a:off x="860242" y="2332272"/>
              <a:ext cx="7775757" cy="1424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本题考查对结识新朋友的认识与理解能力。举办校园集体舞比赛有利于使同学们在集体活动中增进彼此了解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结识新朋友。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三个选项的说法本身是正确的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但与题意不相符合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故选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53" name="组合 52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55" name="五边形 54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56" name="五边形 55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7" name="燕尾形 5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54" name="矩形 53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5027290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刘辉是一名八年级男生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在家乡学校时成绩优异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和同学相处也很好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自从年后随打工的父母来到北京上学后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便见人腼腆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遇生人或校领导更局促不安。遇到女同学时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居然手足无措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面红心悸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交谈时口吃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惹得同学嘲笑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他的性格也变得内向、孤僻起来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在班上很少与同学交往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更无知心好友。刚开学没几周便多次要求回原来的学校就读。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刘辉前后发生巨大变化的原因是什么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针对刘辉当前的困境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你会给他哪些好的建议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1124744"/>
            <a:ext cx="8247378" cy="5400600"/>
            <a:chOff x="645102" y="504076"/>
            <a:chExt cx="8247378" cy="5400600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504076"/>
              <a:ext cx="8247378" cy="5400600"/>
              <a:chOff x="645102" y="-493003"/>
              <a:chExt cx="8247378" cy="5400600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-493003"/>
                <a:ext cx="8247378" cy="508516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-388190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770475"/>
              <a:ext cx="7744207" cy="47089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刘辉发生巨大变化的主要原因在于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他不能积极适应新环境。从农村到城市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周围的自然环境和社会环境都发生了变化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面对新的学校、新的老师和同学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他无所适从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不敢也不愿与同学交往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没能调整好自己的心态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积极建立新的人际关系。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①要调适好自己的心理状态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积极面对新环境。②主动结交新朋友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感受新的友情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建立良好的人际关系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提高适应环境的能力。③积极参加学校和班级组织的集体活动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在活动中进一步融洽同学关系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增进理解与信任。④主动与老师交往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建立相互关心、理解和尊重的师生关系。⑤以宽容、真诚、理解之心来营造快乐的人际氛围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尽快适应新的集体生活。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82041788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进入一个新的环境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去结交新朋友。不能只期待其他同学和老师主动来和自己交往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我们不妨从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打声招呼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送个微笑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只要你有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一定能得到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的回报。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24141416"/>
              </p:ext>
            </p:extLst>
          </p:nvPr>
        </p:nvGraphicFramePr>
        <p:xfrm>
          <a:off x="508000" y="3433493"/>
          <a:ext cx="8128000" cy="2443779"/>
        </p:xfrm>
        <a:graphic>
          <a:graphicData uri="http://schemas.openxmlformats.org/presentationml/2006/ole">
            <p:oleObj spid="_x0000_s1034" name="文档" r:id="rId5" imgW="3839157" imgH="1154726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345090" y="123237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129614" y="2043667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诚意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793362" y="2043667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热情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要主动与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成为朋友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老师是我们学习的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和人生的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。老师具有丰富的人生阅历和知识储备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我们在学习中有什么困惑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生活中有什么困难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成长中有什么烦恼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都可以从老师那里得到实际的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营造快乐的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氛围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尽快适应新的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。交往不是件简单的事情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友谊之花也不会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这些都需要我们用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来浇灌。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321547" y="2064804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老师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876256" y="2064804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指导者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598208" y="2482010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领路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535424" y="3274043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帮助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627784" y="3681241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人际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084887" y="3681241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集体生活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4978000" y="4071882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开放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532892" y="4473410"/>
            <a:ext cx="53732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695935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56031120"/>
              </p:ext>
            </p:extLst>
          </p:nvPr>
        </p:nvGraphicFramePr>
        <p:xfrm>
          <a:off x="508000" y="2668575"/>
          <a:ext cx="8128000" cy="1774849"/>
        </p:xfrm>
        <a:graphic>
          <a:graphicData uri="http://schemas.openxmlformats.org/presentationml/2006/ole">
            <p:oleObj spid="_x0000_s2057" name="文档" r:id="rId5" imgW="3839157" imgH="83895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66860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3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一个名为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贾君鹏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你妈妈喊你回家吃饭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的帖子在百度贴吧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魔兽世界吧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横空出世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数小时内吸引了近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万网友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跟帖人数接近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一年内跟帖超过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被网友称为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网络奇迹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。一名网友的跟帖中有这样几句话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一句儿时在街边玩耍时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才会听到的熟悉的简讯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却夹带起我们心中一串幸福也苦涩的回忆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看似诙谐好笑的一句话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这是每个人都会拥有的一个挚友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言辞当中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可以看出一份可靠的友情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能在彼此最熟悉的地方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感受到相互的气息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简单朴实的留言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是朋友之间的默契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是相信他能在汪海之中看到这不足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个字的呼唤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76188436"/>
              </p:ext>
            </p:extLst>
          </p:nvPr>
        </p:nvGraphicFramePr>
        <p:xfrm>
          <a:off x="508000" y="4426226"/>
          <a:ext cx="8128000" cy="2124440"/>
        </p:xfrm>
        <a:graphic>
          <a:graphicData uri="http://schemas.openxmlformats.org/presentationml/2006/ole">
            <p:oleObj spid="_x0000_s3080" name="文档" r:id="rId5" imgW="3839157" imgH="100277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420888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请你思考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贾君鹏现象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谈谈交往对青少年的重要性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486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人人需要朋友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同伴或朋友关系是我们生活中十分重要的关系。朋友间的友情能使人们增长智慧和才干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获得更多的幸福和快乐。相互关心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扬长补短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彼此激励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我们才能共同进步。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2070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在新集体中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如何结交新朋友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尽快适应新的集体生活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问题的实质是如何交往、结识新朋友、适应新集体。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进入一个新的环境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我们要主动去结交新朋友。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通过集体活动增进我们的友谊。集体活动不仅能加强同学之间的信任和理解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还能够让我们在活动中找到自己的位置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发现自己的潜能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体现自己的价值。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要主动与老师成为朋友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老师是我们学习的指导者和人生的领路人。老师具有丰富的人生阅历和知识储备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我们在学习中有什么困惑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生活中有什么困难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成长中有什么烦恼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都可以从老师那里得到实际的帮助。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我们要营造快乐的人际氛围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尽快适应新的集体生活。交往不是件简单的事情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友谊之花也不会自然开放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这些都需要我们用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来浇灌。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9795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08000" y="113563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走进新班级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刘涛同学能主动和其他同学打招呼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了解别人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介绍自己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还主动协助班级团委办了一期黑板报。刘涛同学的行为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是为了自己出风头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表现自己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有利于他与其他同学共同进步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有利于他尽快适应新环境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是为自己争取当上班干部打基础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468427" y="3140968"/>
            <a:ext cx="8247377" cy="3384376"/>
            <a:chOff x="645102" y="1081711"/>
            <a:chExt cx="8247377" cy="3384376"/>
          </a:xfrm>
        </p:grpSpPr>
        <p:grpSp>
          <p:nvGrpSpPr>
            <p:cNvPr id="20" name="组合 19"/>
            <p:cNvGrpSpPr/>
            <p:nvPr/>
          </p:nvGrpSpPr>
          <p:grpSpPr>
            <a:xfrm>
              <a:off x="645102" y="1081711"/>
              <a:ext cx="8247377" cy="3384376"/>
              <a:chOff x="645102" y="-963488"/>
              <a:chExt cx="8247377" cy="3384376"/>
            </a:xfrm>
          </p:grpSpPr>
          <p:sp>
            <p:nvSpPr>
              <p:cNvPr id="22" name="五边形 21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645102" y="-963488"/>
                <a:ext cx="8247377" cy="3067368"/>
                <a:chOff x="645102" y="-963488"/>
                <a:chExt cx="8247377" cy="3067368"/>
              </a:xfrm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645102" y="-963488"/>
                  <a:ext cx="8247377" cy="306736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TextBox 28"/>
                <p:cNvSpPr txBox="1"/>
                <p:nvPr/>
              </p:nvSpPr>
              <p:spPr>
                <a:xfrm>
                  <a:off x="8371094" y="-886403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1" name="矩形 20"/>
            <p:cNvSpPr>
              <a:spLocks noChangeAspect="1"/>
            </p:cNvSpPr>
            <p:nvPr/>
          </p:nvSpPr>
          <p:spPr>
            <a:xfrm>
              <a:off x="860242" y="1398057"/>
              <a:ext cx="7775757" cy="23479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本题考查对结识新朋友的认识与理解能力。到了一个新的班集体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一定要改变恋旧心理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积极结交新的中学朋友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感受新的友情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建立良好的人际关系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提高环境适应能力。题干中刘涛的做法是积极交往的表现</a:t>
              </a:r>
              <a:r>
                <a:rPr lang="en-US" altLang="zh-CN" sz="2000" dirty="0"/>
                <a:t>,A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两项的说法本身是错误的</a:t>
              </a:r>
              <a:r>
                <a:rPr lang="en-US" altLang="zh-CN" sz="2000" dirty="0"/>
                <a:t>,B</a:t>
              </a:r>
              <a:r>
                <a:rPr lang="zh-CN" altLang="zh-CN" sz="2000" dirty="0"/>
                <a:t>项的说法本身正确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但与题意不相符合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故选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8" name="组合 27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0" name="五边形 2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1" name="五边形 3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2" name="燕尾形 3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9" name="矩形 28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韩冬周末遇到了小学同学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谈论起新的学习生活时说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还是过去好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有熟悉的朋友和老师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现在周围没有人喜欢我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班里的新同学不真诚。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调整这种心理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你认为不可行的方法是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主动向别人介绍自己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用真诚换得别人的友谊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尽快转学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换一个更好的学习环境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主动向家长、老师说出自己的困惑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主动走出个人活动的小圈子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置身于集体生活中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85</TotalTime>
  <Words>1879</Words>
  <Application>Microsoft Office PowerPoint</Application>
  <PresentationFormat>全屏显示(4:3)</PresentationFormat>
  <Paragraphs>116</Paragraphs>
  <Slides>12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主题3</vt:lpstr>
      <vt:lpstr>文档</vt:lpstr>
      <vt:lpstr>结识新朋友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2019-01-09T08:47:15Z</dcterms:modified>
</cp:coreProperties>
</file>