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264" r:id="rId3"/>
    <p:sldId id="265" r:id="rId4"/>
    <p:sldId id="278" r:id="rId5"/>
    <p:sldId id="295" r:id="rId6"/>
    <p:sldId id="281" r:id="rId7"/>
    <p:sldId id="282" r:id="rId8"/>
    <p:sldId id="283" r:id="rId9"/>
    <p:sldId id="284" r:id="rId10"/>
    <p:sldId id="298" r:id="rId11"/>
    <p:sldId id="299" r:id="rId12"/>
    <p:sldId id="300" r:id="rId13"/>
    <p:sldId id="301" r:id="rId14"/>
    <p:sldId id="302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09" userDrawn="1">
          <p15:clr>
            <a:srgbClr val="A4A3A4"/>
          </p15:clr>
        </p15:guide>
        <p15:guide id="2" pos="3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5494" autoAdjust="0"/>
  </p:normalViewPr>
  <p:slideViewPr>
    <p:cSldViewPr showGuides="1">
      <p:cViewPr>
        <p:scale>
          <a:sx n="66" d="100"/>
          <a:sy n="66" d="100"/>
        </p:scale>
        <p:origin x="-2094" y="-504"/>
      </p:cViewPr>
      <p:guideLst>
        <p:guide orient="horz" pos="709"/>
        <p:guide pos="3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知识构建导图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中考聚焦体验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51" r:id="rId5"/>
    <p:sldLayoutId id="2147483652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3.xml"/><Relationship Id="rId3" Type="http://schemas.openxmlformats.org/officeDocument/2006/relationships/slide" Target="slide3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5" Type="http://schemas.openxmlformats.org/officeDocument/2006/relationships/slide" Target="slide5.xml"/><Relationship Id="rId10" Type="http://schemas.openxmlformats.org/officeDocument/2006/relationships/slide" Target="slide10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package" Target="../embeddings/Microsoft_Office_Word___2.docx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286116" y="1643050"/>
            <a:ext cx="8229600" cy="432048"/>
          </a:xfrm>
        </p:spPr>
        <p:txBody>
          <a:bodyPr/>
          <a:lstStyle/>
          <a:p>
            <a:r>
              <a:rPr lang="zh-CN" altLang="en-US" dirty="0"/>
              <a:t>单元</a:t>
            </a:r>
            <a:r>
              <a:rPr lang="zh-CN" altLang="en-US" dirty="0" smtClean="0"/>
              <a:t>整合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3148994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流程图: 可选过程 18">
            <a:hlinkClick r:id="rId2" action="ppaction://hlinksldjump"/>
          </p:cNvPr>
          <p:cNvSpPr/>
          <p:nvPr/>
        </p:nvSpPr>
        <p:spPr>
          <a:xfrm>
            <a:off x="5446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3" action="ppaction://hlinksldjump"/>
          </p:cNvPr>
          <p:cNvSpPr/>
          <p:nvPr/>
        </p:nvSpPr>
        <p:spPr>
          <a:xfrm>
            <a:off x="97714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4" action="ppaction://hlinksldjump"/>
          </p:cNvPr>
          <p:cNvSpPr/>
          <p:nvPr/>
        </p:nvSpPr>
        <p:spPr>
          <a:xfrm>
            <a:off x="140965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5" action="ppaction://hlinksldjump"/>
          </p:cNvPr>
          <p:cNvSpPr/>
          <p:nvPr/>
        </p:nvSpPr>
        <p:spPr>
          <a:xfrm>
            <a:off x="184215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6" action="ppaction://hlinksldjump"/>
          </p:cNvPr>
          <p:cNvSpPr/>
          <p:nvPr/>
        </p:nvSpPr>
        <p:spPr>
          <a:xfrm>
            <a:off x="22746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7" action="ppaction://hlinksldjump"/>
          </p:cNvPr>
          <p:cNvSpPr/>
          <p:nvPr/>
        </p:nvSpPr>
        <p:spPr>
          <a:xfrm>
            <a:off x="270716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8" action="ppaction://hlinksldjump"/>
          </p:cNvPr>
          <p:cNvSpPr/>
          <p:nvPr/>
        </p:nvSpPr>
        <p:spPr>
          <a:xfrm>
            <a:off x="313723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9" action="ppaction://hlinksldjump"/>
          </p:cNvPr>
          <p:cNvSpPr/>
          <p:nvPr/>
        </p:nvSpPr>
        <p:spPr>
          <a:xfrm>
            <a:off x="3567302" y="862897"/>
            <a:ext cx="39112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10" action="ppaction://hlinksldjump"/>
          </p:cNvPr>
          <p:cNvSpPr/>
          <p:nvPr/>
        </p:nvSpPr>
        <p:spPr>
          <a:xfrm>
            <a:off x="399737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11" action="ppaction://hlinksldjump"/>
          </p:cNvPr>
          <p:cNvSpPr/>
          <p:nvPr/>
        </p:nvSpPr>
        <p:spPr>
          <a:xfrm>
            <a:off x="443163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12" action="ppaction://hlinksldjump"/>
          </p:cNvPr>
          <p:cNvSpPr/>
          <p:nvPr/>
        </p:nvSpPr>
        <p:spPr>
          <a:xfrm>
            <a:off x="486589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广东中考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《尚书》中说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必有容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德乃大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必有忍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事乃济。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这句话给中学生的启示是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宽容就能成就事业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包容他人一切错误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尊重是理解的前提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要培养宽容精神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6" name="五边形 35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8" name="组合 37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0" name="五边形 3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1" name="燕尾形 4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9" name="矩形 38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782909248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流程图: 可选过程 18">
            <a:hlinkClick r:id="rId2" action="ppaction://hlinksldjump"/>
          </p:cNvPr>
          <p:cNvSpPr/>
          <p:nvPr/>
        </p:nvSpPr>
        <p:spPr>
          <a:xfrm>
            <a:off x="5446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3" action="ppaction://hlinksldjump"/>
          </p:cNvPr>
          <p:cNvSpPr/>
          <p:nvPr/>
        </p:nvSpPr>
        <p:spPr>
          <a:xfrm>
            <a:off x="97714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4" action="ppaction://hlinksldjump"/>
          </p:cNvPr>
          <p:cNvSpPr/>
          <p:nvPr/>
        </p:nvSpPr>
        <p:spPr>
          <a:xfrm>
            <a:off x="140965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5" action="ppaction://hlinksldjump"/>
          </p:cNvPr>
          <p:cNvSpPr/>
          <p:nvPr/>
        </p:nvSpPr>
        <p:spPr>
          <a:xfrm>
            <a:off x="184215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6" action="ppaction://hlinksldjump"/>
          </p:cNvPr>
          <p:cNvSpPr/>
          <p:nvPr/>
        </p:nvSpPr>
        <p:spPr>
          <a:xfrm>
            <a:off x="22746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7" action="ppaction://hlinksldjump"/>
          </p:cNvPr>
          <p:cNvSpPr/>
          <p:nvPr/>
        </p:nvSpPr>
        <p:spPr>
          <a:xfrm>
            <a:off x="270716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8" action="ppaction://hlinksldjump"/>
          </p:cNvPr>
          <p:cNvSpPr/>
          <p:nvPr/>
        </p:nvSpPr>
        <p:spPr>
          <a:xfrm>
            <a:off x="313723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9" action="ppaction://hlinksldjump"/>
          </p:cNvPr>
          <p:cNvSpPr/>
          <p:nvPr/>
        </p:nvSpPr>
        <p:spPr>
          <a:xfrm>
            <a:off x="356730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10" action="ppaction://hlinksldjump"/>
          </p:cNvPr>
          <p:cNvSpPr/>
          <p:nvPr/>
        </p:nvSpPr>
        <p:spPr>
          <a:xfrm>
            <a:off x="3997372" y="862897"/>
            <a:ext cx="39112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11" action="ppaction://hlinksldjump"/>
          </p:cNvPr>
          <p:cNvSpPr/>
          <p:nvPr/>
        </p:nvSpPr>
        <p:spPr>
          <a:xfrm>
            <a:off x="443163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12" action="ppaction://hlinksldjump"/>
          </p:cNvPr>
          <p:cNvSpPr/>
          <p:nvPr/>
        </p:nvSpPr>
        <p:spPr>
          <a:xfrm>
            <a:off x="486589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福建泉州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不会宽容别人的人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是不配受到别人宽容的。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这一名言告诉我们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宽容就是坚持自己的意见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不管他人感受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学会放弃自己的主张与他人交往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社会生活不能没有宽容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有宽容才能共处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一味迎合别人才能成就事业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6" name="五边形 35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8" name="组合 37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0" name="五边形 3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1" name="燕尾形 4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9" name="矩形 38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10350887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流程图: 可选过程 18">
            <a:hlinkClick r:id="rId2" action="ppaction://hlinksldjump"/>
          </p:cNvPr>
          <p:cNvSpPr/>
          <p:nvPr/>
        </p:nvSpPr>
        <p:spPr>
          <a:xfrm>
            <a:off x="5446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3" action="ppaction://hlinksldjump"/>
          </p:cNvPr>
          <p:cNvSpPr/>
          <p:nvPr/>
        </p:nvSpPr>
        <p:spPr>
          <a:xfrm>
            <a:off x="97714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4" action="ppaction://hlinksldjump"/>
          </p:cNvPr>
          <p:cNvSpPr/>
          <p:nvPr/>
        </p:nvSpPr>
        <p:spPr>
          <a:xfrm>
            <a:off x="140965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5" action="ppaction://hlinksldjump"/>
          </p:cNvPr>
          <p:cNvSpPr/>
          <p:nvPr/>
        </p:nvSpPr>
        <p:spPr>
          <a:xfrm>
            <a:off x="184215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6" action="ppaction://hlinksldjump"/>
          </p:cNvPr>
          <p:cNvSpPr/>
          <p:nvPr/>
        </p:nvSpPr>
        <p:spPr>
          <a:xfrm>
            <a:off x="22746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7" action="ppaction://hlinksldjump"/>
          </p:cNvPr>
          <p:cNvSpPr/>
          <p:nvPr/>
        </p:nvSpPr>
        <p:spPr>
          <a:xfrm>
            <a:off x="270716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8" action="ppaction://hlinksldjump"/>
          </p:cNvPr>
          <p:cNvSpPr/>
          <p:nvPr/>
        </p:nvSpPr>
        <p:spPr>
          <a:xfrm>
            <a:off x="313723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9" action="ppaction://hlinksldjump"/>
          </p:cNvPr>
          <p:cNvSpPr/>
          <p:nvPr/>
        </p:nvSpPr>
        <p:spPr>
          <a:xfrm>
            <a:off x="356730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10" action="ppaction://hlinksldjump"/>
          </p:cNvPr>
          <p:cNvSpPr/>
          <p:nvPr/>
        </p:nvSpPr>
        <p:spPr>
          <a:xfrm>
            <a:off x="399737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11" action="ppaction://hlinksldjump"/>
          </p:cNvPr>
          <p:cNvSpPr/>
          <p:nvPr/>
        </p:nvSpPr>
        <p:spPr>
          <a:xfrm>
            <a:off x="4431634" y="862897"/>
            <a:ext cx="39112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12" action="ppaction://hlinksldjump"/>
          </p:cNvPr>
          <p:cNvSpPr/>
          <p:nvPr/>
        </p:nvSpPr>
        <p:spPr>
          <a:xfrm>
            <a:off x="486589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情境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在校运动会上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我对刚结束短跑比赛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正难过的一位同学说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哈哈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又跑倒数第一了啊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热烈祝贺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我的说法不当之处在于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此时我合情合理的说法是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2" name="五边形 3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468427" y="4653136"/>
            <a:ext cx="8247378" cy="1872208"/>
            <a:chOff x="645102" y="4032468"/>
            <a:chExt cx="8247378" cy="1872208"/>
          </a:xfrm>
        </p:grpSpPr>
        <p:grpSp>
          <p:nvGrpSpPr>
            <p:cNvPr id="34" name="组合 33"/>
            <p:cNvGrpSpPr/>
            <p:nvPr/>
          </p:nvGrpSpPr>
          <p:grpSpPr>
            <a:xfrm>
              <a:off x="645102" y="4032468"/>
              <a:ext cx="8247378" cy="1872208"/>
              <a:chOff x="645102" y="3035389"/>
              <a:chExt cx="8247378" cy="1872208"/>
            </a:xfrm>
          </p:grpSpPr>
          <p:sp>
            <p:nvSpPr>
              <p:cNvPr id="54" name="五边形 53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55" name="燕尾形 54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645102" y="3035389"/>
                <a:ext cx="8247378" cy="155677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TextBox 48"/>
              <p:cNvSpPr txBox="1"/>
              <p:nvPr/>
            </p:nvSpPr>
            <p:spPr>
              <a:xfrm>
                <a:off x="8388424" y="3179405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5" name="矩形 34"/>
            <p:cNvSpPr>
              <a:spLocks noChangeAspect="1"/>
            </p:cNvSpPr>
            <p:nvPr/>
          </p:nvSpPr>
          <p:spPr>
            <a:xfrm>
              <a:off x="860240" y="4412361"/>
              <a:ext cx="7744207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(1)</a:t>
              </a:r>
              <a:r>
                <a:rPr lang="zh-CN" altLang="zh-CN" sz="2000" dirty="0"/>
                <a:t>没有做到礼貌待人或关心、帮助同学等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(2)</a:t>
              </a:r>
              <a:r>
                <a:rPr lang="zh-CN" altLang="zh-CN" sz="2000" dirty="0"/>
                <a:t>略。使用礼貌用语或体现关心即可。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02499437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流程图: 可选过程 18">
            <a:hlinkClick r:id="rId3" action="ppaction://hlinksldjump"/>
          </p:cNvPr>
          <p:cNvSpPr/>
          <p:nvPr/>
        </p:nvSpPr>
        <p:spPr>
          <a:xfrm>
            <a:off x="5446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4" action="ppaction://hlinksldjump"/>
          </p:cNvPr>
          <p:cNvSpPr/>
          <p:nvPr/>
        </p:nvSpPr>
        <p:spPr>
          <a:xfrm>
            <a:off x="97714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5" action="ppaction://hlinksldjump"/>
          </p:cNvPr>
          <p:cNvSpPr/>
          <p:nvPr/>
        </p:nvSpPr>
        <p:spPr>
          <a:xfrm>
            <a:off x="140965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6" action="ppaction://hlinksldjump"/>
          </p:cNvPr>
          <p:cNvSpPr/>
          <p:nvPr/>
        </p:nvSpPr>
        <p:spPr>
          <a:xfrm>
            <a:off x="184215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7" action="ppaction://hlinksldjump"/>
          </p:cNvPr>
          <p:cNvSpPr/>
          <p:nvPr/>
        </p:nvSpPr>
        <p:spPr>
          <a:xfrm>
            <a:off x="22746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8" action="ppaction://hlinksldjump"/>
          </p:cNvPr>
          <p:cNvSpPr/>
          <p:nvPr/>
        </p:nvSpPr>
        <p:spPr>
          <a:xfrm>
            <a:off x="270716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9" action="ppaction://hlinksldjump"/>
          </p:cNvPr>
          <p:cNvSpPr/>
          <p:nvPr/>
        </p:nvSpPr>
        <p:spPr>
          <a:xfrm>
            <a:off x="313723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10" action="ppaction://hlinksldjump"/>
          </p:cNvPr>
          <p:cNvSpPr/>
          <p:nvPr/>
        </p:nvSpPr>
        <p:spPr>
          <a:xfrm>
            <a:off x="356730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11" action="ppaction://hlinksldjump"/>
          </p:cNvPr>
          <p:cNvSpPr/>
          <p:nvPr/>
        </p:nvSpPr>
        <p:spPr>
          <a:xfrm>
            <a:off x="399737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12" action="ppaction://hlinksldjump"/>
          </p:cNvPr>
          <p:cNvSpPr/>
          <p:nvPr/>
        </p:nvSpPr>
        <p:spPr>
          <a:xfrm>
            <a:off x="443163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13" action="ppaction://hlinksldjump"/>
          </p:cNvPr>
          <p:cNvSpPr/>
          <p:nvPr/>
        </p:nvSpPr>
        <p:spPr>
          <a:xfrm>
            <a:off x="4865896" y="862897"/>
            <a:ext cx="39112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贵州铜仁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简答题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交往是生活中的必要内容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人人都需要交往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人人离不开交往。当今社会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我们不仅要乐于交往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还要善于与人交往。观察下图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回答下列问题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03889071"/>
              </p:ext>
            </p:extLst>
          </p:nvPr>
        </p:nvGraphicFramePr>
        <p:xfrm>
          <a:off x="1001115" y="2476819"/>
          <a:ext cx="7141770" cy="3990296"/>
        </p:xfrm>
        <a:graphic>
          <a:graphicData uri="http://schemas.openxmlformats.org/presentationml/2006/ole">
            <p:oleObj spid="_x0000_s2051" name="文档" r:id="rId14" imgW="3839157" imgH="214526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09926665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流程图: 可选过程 18">
            <a:hlinkClick r:id="rId2" action="ppaction://hlinksldjump"/>
          </p:cNvPr>
          <p:cNvSpPr/>
          <p:nvPr/>
        </p:nvSpPr>
        <p:spPr>
          <a:xfrm>
            <a:off x="5446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3" action="ppaction://hlinksldjump"/>
          </p:cNvPr>
          <p:cNvSpPr/>
          <p:nvPr/>
        </p:nvSpPr>
        <p:spPr>
          <a:xfrm>
            <a:off x="97714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4" action="ppaction://hlinksldjump"/>
          </p:cNvPr>
          <p:cNvSpPr/>
          <p:nvPr/>
        </p:nvSpPr>
        <p:spPr>
          <a:xfrm>
            <a:off x="140965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5" action="ppaction://hlinksldjump"/>
          </p:cNvPr>
          <p:cNvSpPr/>
          <p:nvPr/>
        </p:nvSpPr>
        <p:spPr>
          <a:xfrm>
            <a:off x="184215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6" action="ppaction://hlinksldjump"/>
          </p:cNvPr>
          <p:cNvSpPr/>
          <p:nvPr/>
        </p:nvSpPr>
        <p:spPr>
          <a:xfrm>
            <a:off x="22746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7" action="ppaction://hlinksldjump"/>
          </p:cNvPr>
          <p:cNvSpPr/>
          <p:nvPr/>
        </p:nvSpPr>
        <p:spPr>
          <a:xfrm>
            <a:off x="270716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8" action="ppaction://hlinksldjump"/>
          </p:cNvPr>
          <p:cNvSpPr/>
          <p:nvPr/>
        </p:nvSpPr>
        <p:spPr>
          <a:xfrm>
            <a:off x="313723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9" action="ppaction://hlinksldjump"/>
          </p:cNvPr>
          <p:cNvSpPr/>
          <p:nvPr/>
        </p:nvSpPr>
        <p:spPr>
          <a:xfrm>
            <a:off x="356730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10" action="ppaction://hlinksldjump"/>
          </p:cNvPr>
          <p:cNvSpPr/>
          <p:nvPr/>
        </p:nvSpPr>
        <p:spPr>
          <a:xfrm>
            <a:off x="399737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11" action="ppaction://hlinksldjump"/>
          </p:cNvPr>
          <p:cNvSpPr/>
          <p:nvPr/>
        </p:nvSpPr>
        <p:spPr>
          <a:xfrm>
            <a:off x="443163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12" action="ppaction://hlinksldjump"/>
          </p:cNvPr>
          <p:cNvSpPr/>
          <p:nvPr/>
        </p:nvSpPr>
        <p:spPr>
          <a:xfrm>
            <a:off x="4865896" y="862897"/>
            <a:ext cx="39112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135630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图中研究生的哪些行为导致他应聘落选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这组漫画告诉我们什么道理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假如要到老师办公室向老师请教问题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该怎样做才算有礼貌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468427" y="1988840"/>
            <a:ext cx="8247377" cy="4536504"/>
            <a:chOff x="645102" y="-70417"/>
            <a:chExt cx="8247377" cy="4536504"/>
          </a:xfrm>
        </p:grpSpPr>
        <p:grpSp>
          <p:nvGrpSpPr>
            <p:cNvPr id="30" name="组合 29"/>
            <p:cNvGrpSpPr/>
            <p:nvPr/>
          </p:nvGrpSpPr>
          <p:grpSpPr>
            <a:xfrm>
              <a:off x="645102" y="-70417"/>
              <a:ext cx="8247377" cy="4536504"/>
              <a:chOff x="645102" y="-2115616"/>
              <a:chExt cx="8247377" cy="4536504"/>
            </a:xfrm>
          </p:grpSpPr>
          <p:sp>
            <p:nvSpPr>
              <p:cNvPr id="32" name="五边形 31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3" name="燕尾形 32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4" name="组合 33"/>
              <p:cNvGrpSpPr/>
              <p:nvPr/>
            </p:nvGrpSpPr>
            <p:grpSpPr>
              <a:xfrm>
                <a:off x="645102" y="-2115616"/>
                <a:ext cx="8247377" cy="4219496"/>
                <a:chOff x="645102" y="-2115616"/>
                <a:chExt cx="8247377" cy="4219496"/>
              </a:xfrm>
            </p:grpSpPr>
            <p:sp>
              <p:nvSpPr>
                <p:cNvPr id="35" name="矩形 34"/>
                <p:cNvSpPr/>
                <p:nvPr/>
              </p:nvSpPr>
              <p:spPr>
                <a:xfrm>
                  <a:off x="645102" y="-2115616"/>
                  <a:ext cx="8247377" cy="421949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TextBox 28"/>
                <p:cNvSpPr txBox="1"/>
                <p:nvPr/>
              </p:nvSpPr>
              <p:spPr>
                <a:xfrm>
                  <a:off x="8371094" y="-2043608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31" name="矩形 30"/>
            <p:cNvSpPr>
              <a:spLocks noChangeAspect="1"/>
            </p:cNvSpPr>
            <p:nvPr/>
          </p:nvSpPr>
          <p:spPr>
            <a:xfrm>
              <a:off x="860242" y="217615"/>
              <a:ext cx="7775757" cy="9629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从漫画内容来看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这位应聘的研究生过于自以为是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不懂礼貌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不能尊重他人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所以最终落选了。设置的问题启发我们要尊重他人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对人有礼貌。</a:t>
              </a:r>
              <a:endParaRPr lang="zh-CN" altLang="zh-CN" sz="20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68427" y="2780928"/>
            <a:ext cx="8247378" cy="3744416"/>
            <a:chOff x="645102" y="2160260"/>
            <a:chExt cx="8247378" cy="3744416"/>
          </a:xfrm>
        </p:grpSpPr>
        <p:grpSp>
          <p:nvGrpSpPr>
            <p:cNvPr id="38" name="组合 37"/>
            <p:cNvGrpSpPr/>
            <p:nvPr/>
          </p:nvGrpSpPr>
          <p:grpSpPr>
            <a:xfrm>
              <a:off x="645102" y="2160260"/>
              <a:ext cx="8247378" cy="3744416"/>
              <a:chOff x="645102" y="1163181"/>
              <a:chExt cx="8247378" cy="3744416"/>
            </a:xfrm>
          </p:grpSpPr>
          <p:sp>
            <p:nvSpPr>
              <p:cNvPr id="40" name="五边形 3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1" name="五边形 40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2" name="燕尾形 4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645102" y="1163181"/>
                <a:ext cx="8247378" cy="342898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TextBox 48"/>
              <p:cNvSpPr txBox="1"/>
              <p:nvPr/>
            </p:nvSpPr>
            <p:spPr>
              <a:xfrm>
                <a:off x="8388424" y="1307197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9" name="矩形 38"/>
            <p:cNvSpPr>
              <a:spLocks noChangeAspect="1"/>
            </p:cNvSpPr>
            <p:nvPr/>
          </p:nvSpPr>
          <p:spPr>
            <a:xfrm>
              <a:off x="860240" y="2565702"/>
              <a:ext cx="7744207" cy="28623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(1)</a:t>
              </a:r>
              <a:r>
                <a:rPr lang="zh-CN" altLang="zh-CN" sz="2000" dirty="0"/>
                <a:t>他对人没有礼貌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不尊重他人导致落选。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(2)</a:t>
              </a:r>
              <a:r>
                <a:rPr lang="zh-CN" altLang="zh-CN" sz="2000" dirty="0"/>
                <a:t>尊重他人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对人有礼貌非常重要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要赢得他人的尊重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首先要尊重他人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尊重他人是交往的需要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更是自我完善的需要等。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(3)</a:t>
              </a:r>
              <a:r>
                <a:rPr lang="zh-CN" altLang="zh-CN" sz="2000" dirty="0"/>
                <a:t>①进老师办公室要轻轻敲门或报告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待老师允许后方能进入。②请教问题时要向老师说敬语。③老师讲解问题时要专心听讲。④老师讲完问题后要对老师说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谢谢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等。</a:t>
              </a:r>
              <a:r>
                <a:rPr lang="en-US" altLang="zh-CN" sz="2000" dirty="0"/>
                <a:t>(</a:t>
              </a:r>
              <a:r>
                <a:rPr lang="zh-CN" altLang="zh-CN" sz="2000" dirty="0"/>
                <a:t>至少写出</a:t>
              </a:r>
              <a:r>
                <a:rPr lang="en-US" altLang="zh-CN" sz="2000" dirty="0"/>
                <a:t>4</a:t>
              </a:r>
              <a:r>
                <a:rPr lang="zh-CN" altLang="zh-CN" sz="2000" dirty="0"/>
                <a:t>个方面</a:t>
              </a:r>
              <a:r>
                <a:rPr lang="en-US" altLang="zh-CN" sz="2000" dirty="0"/>
                <a:t>)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35337329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76997142"/>
              </p:ext>
            </p:extLst>
          </p:nvPr>
        </p:nvGraphicFramePr>
        <p:xfrm>
          <a:off x="508000" y="764704"/>
          <a:ext cx="8128000" cy="5832127"/>
        </p:xfrm>
        <a:graphic>
          <a:graphicData uri="http://schemas.openxmlformats.org/presentationml/2006/ole">
            <p:oleObj spid="_x0000_s1029" name="文档" r:id="rId3" imgW="3839157" imgH="275413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流程图: 可选过程 14">
            <a:hlinkClick r:id="rId2" action="ppaction://hlinksldjump"/>
          </p:cNvPr>
          <p:cNvSpPr/>
          <p:nvPr/>
        </p:nvSpPr>
        <p:spPr>
          <a:xfrm>
            <a:off x="544642" y="862897"/>
            <a:ext cx="39112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3" action="ppaction://hlinksldjump"/>
          </p:cNvPr>
          <p:cNvSpPr/>
          <p:nvPr/>
        </p:nvSpPr>
        <p:spPr>
          <a:xfrm>
            <a:off x="97714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4" action="ppaction://hlinksldjump"/>
          </p:cNvPr>
          <p:cNvSpPr/>
          <p:nvPr/>
        </p:nvSpPr>
        <p:spPr>
          <a:xfrm>
            <a:off x="140965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5" action="ppaction://hlinksldjump"/>
          </p:cNvPr>
          <p:cNvSpPr/>
          <p:nvPr/>
        </p:nvSpPr>
        <p:spPr>
          <a:xfrm>
            <a:off x="184215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6" action="ppaction://hlinksldjump"/>
          </p:cNvPr>
          <p:cNvSpPr/>
          <p:nvPr/>
        </p:nvSpPr>
        <p:spPr>
          <a:xfrm>
            <a:off x="22746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7" action="ppaction://hlinksldjump"/>
          </p:cNvPr>
          <p:cNvSpPr/>
          <p:nvPr/>
        </p:nvSpPr>
        <p:spPr>
          <a:xfrm>
            <a:off x="270716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5" name="流程图: 可选过程 44">
            <a:hlinkClick r:id="rId8" action="ppaction://hlinksldjump"/>
          </p:cNvPr>
          <p:cNvSpPr/>
          <p:nvPr/>
        </p:nvSpPr>
        <p:spPr>
          <a:xfrm>
            <a:off x="313723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6" name="流程图: 可选过程 45">
            <a:hlinkClick r:id="rId9" action="ppaction://hlinksldjump"/>
          </p:cNvPr>
          <p:cNvSpPr/>
          <p:nvPr/>
        </p:nvSpPr>
        <p:spPr>
          <a:xfrm>
            <a:off x="356730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7" name="流程图: 可选过程 46">
            <a:hlinkClick r:id="rId10" action="ppaction://hlinksldjump"/>
          </p:cNvPr>
          <p:cNvSpPr/>
          <p:nvPr/>
        </p:nvSpPr>
        <p:spPr>
          <a:xfrm>
            <a:off x="399737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8" name="流程图: 可选过程 47">
            <a:hlinkClick r:id="rId11" action="ppaction://hlinksldjump"/>
          </p:cNvPr>
          <p:cNvSpPr/>
          <p:nvPr/>
        </p:nvSpPr>
        <p:spPr>
          <a:xfrm>
            <a:off x="443163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9" name="流程图: 可选过程 48">
            <a:hlinkClick r:id="rId12" action="ppaction://hlinksldjump"/>
          </p:cNvPr>
          <p:cNvSpPr/>
          <p:nvPr/>
        </p:nvSpPr>
        <p:spPr>
          <a:xfrm>
            <a:off x="486589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五边形 20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3" name="组合 22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5" name="五边形 24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6" name="燕尾形 25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4" name="矩形 23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3515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广东中考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)2015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世界零歧视日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主题活动中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主持人白岩松将写有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绝不歧视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的纸分别粘在眼上、嘴上和胸前。他说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我们要把歧视的眼光和嘴遮上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把不歧视的字眼贴在心上。材料说明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现实生活中各种歧视现象依然存在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每个人的人格都会得到平等的尊重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平等待人就要做到真诚和发自内心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要为被歧视者提供更多的物质帮助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831290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湖南衡阳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拼爹游戏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不是一种游戏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而是指当今一些青年在上学、买房子方面比拼的不是自己的能力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拼的是各自父母的实力。社会上也有所谓贫困家庭出身的是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贫二代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、富裕家庭出身的是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富二代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之说。有人对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贫二代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富二代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提出了如下劝勉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保持乐观和平常心态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得之坦然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失之淡然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人好不如命好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不因贫穷而责怪父母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也不因富裕而沾沾自喜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无论是贫穷还是富裕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在人格上都是平等的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3" name="流程图: 可选过程 32">
            <a:hlinkClick r:id="rId2" action="ppaction://hlinksldjump"/>
          </p:cNvPr>
          <p:cNvSpPr/>
          <p:nvPr/>
        </p:nvSpPr>
        <p:spPr>
          <a:xfrm>
            <a:off x="5446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3" action="ppaction://hlinksldjump"/>
          </p:cNvPr>
          <p:cNvSpPr/>
          <p:nvPr/>
        </p:nvSpPr>
        <p:spPr>
          <a:xfrm>
            <a:off x="977146" y="862897"/>
            <a:ext cx="39112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4" action="ppaction://hlinksldjump"/>
          </p:cNvPr>
          <p:cNvSpPr/>
          <p:nvPr/>
        </p:nvSpPr>
        <p:spPr>
          <a:xfrm>
            <a:off x="140965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5" action="ppaction://hlinksldjump"/>
          </p:cNvPr>
          <p:cNvSpPr/>
          <p:nvPr/>
        </p:nvSpPr>
        <p:spPr>
          <a:xfrm>
            <a:off x="184215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6" action="ppaction://hlinksldjump"/>
          </p:cNvPr>
          <p:cNvSpPr/>
          <p:nvPr/>
        </p:nvSpPr>
        <p:spPr>
          <a:xfrm>
            <a:off x="22746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流程图: 可选过程 37">
            <a:hlinkClick r:id="rId7" action="ppaction://hlinksldjump"/>
          </p:cNvPr>
          <p:cNvSpPr/>
          <p:nvPr/>
        </p:nvSpPr>
        <p:spPr>
          <a:xfrm>
            <a:off x="270716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9" name="流程图: 可选过程 38">
            <a:hlinkClick r:id="rId8" action="ppaction://hlinksldjump"/>
          </p:cNvPr>
          <p:cNvSpPr/>
          <p:nvPr/>
        </p:nvSpPr>
        <p:spPr>
          <a:xfrm>
            <a:off x="313723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0" name="流程图: 可选过程 39">
            <a:hlinkClick r:id="rId9" action="ppaction://hlinksldjump"/>
          </p:cNvPr>
          <p:cNvSpPr/>
          <p:nvPr/>
        </p:nvSpPr>
        <p:spPr>
          <a:xfrm>
            <a:off x="356730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1" name="流程图: 可选过程 40">
            <a:hlinkClick r:id="rId10" action="ppaction://hlinksldjump"/>
          </p:cNvPr>
          <p:cNvSpPr/>
          <p:nvPr/>
        </p:nvSpPr>
        <p:spPr>
          <a:xfrm>
            <a:off x="399737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2" name="流程图: 可选过程 41">
            <a:hlinkClick r:id="rId11" action="ppaction://hlinksldjump"/>
          </p:cNvPr>
          <p:cNvSpPr/>
          <p:nvPr/>
        </p:nvSpPr>
        <p:spPr>
          <a:xfrm>
            <a:off x="443163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3" name="流程图: 可选过程 42">
            <a:hlinkClick r:id="rId12" action="ppaction://hlinksldjump"/>
          </p:cNvPr>
          <p:cNvSpPr/>
          <p:nvPr/>
        </p:nvSpPr>
        <p:spPr>
          <a:xfrm>
            <a:off x="486589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4" name="五边形 53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56" name="组合 55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58" name="五边形 5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59" name="燕尾形 58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矩形 59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57" name="矩形 56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331326118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流程图: 可选过程 41">
            <a:hlinkClick r:id="rId2" action="ppaction://hlinksldjump"/>
          </p:cNvPr>
          <p:cNvSpPr/>
          <p:nvPr/>
        </p:nvSpPr>
        <p:spPr>
          <a:xfrm>
            <a:off x="5446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3" name="流程图: 可选过程 42">
            <a:hlinkClick r:id="rId3" action="ppaction://hlinksldjump"/>
          </p:cNvPr>
          <p:cNvSpPr/>
          <p:nvPr/>
        </p:nvSpPr>
        <p:spPr>
          <a:xfrm>
            <a:off x="97714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4" name="流程图: 可选过程 43">
            <a:hlinkClick r:id="rId4" action="ppaction://hlinksldjump"/>
          </p:cNvPr>
          <p:cNvSpPr/>
          <p:nvPr/>
        </p:nvSpPr>
        <p:spPr>
          <a:xfrm>
            <a:off x="1409650" y="862897"/>
            <a:ext cx="39112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5" name="流程图: 可选过程 44">
            <a:hlinkClick r:id="rId5" action="ppaction://hlinksldjump"/>
          </p:cNvPr>
          <p:cNvSpPr/>
          <p:nvPr/>
        </p:nvSpPr>
        <p:spPr>
          <a:xfrm>
            <a:off x="184215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6" name="流程图: 可选过程 45">
            <a:hlinkClick r:id="rId6" action="ppaction://hlinksldjump"/>
          </p:cNvPr>
          <p:cNvSpPr/>
          <p:nvPr/>
        </p:nvSpPr>
        <p:spPr>
          <a:xfrm>
            <a:off x="22746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7" name="流程图: 可选过程 46">
            <a:hlinkClick r:id="rId7" action="ppaction://hlinksldjump"/>
          </p:cNvPr>
          <p:cNvSpPr/>
          <p:nvPr/>
        </p:nvSpPr>
        <p:spPr>
          <a:xfrm>
            <a:off x="270716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8" name="流程图: 可选过程 47">
            <a:hlinkClick r:id="rId8" action="ppaction://hlinksldjump"/>
          </p:cNvPr>
          <p:cNvSpPr/>
          <p:nvPr/>
        </p:nvSpPr>
        <p:spPr>
          <a:xfrm>
            <a:off x="313723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9" name="流程图: 可选过程 48">
            <a:hlinkClick r:id="rId9" action="ppaction://hlinksldjump"/>
          </p:cNvPr>
          <p:cNvSpPr/>
          <p:nvPr/>
        </p:nvSpPr>
        <p:spPr>
          <a:xfrm>
            <a:off x="356730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0" name="流程图: 可选过程 49">
            <a:hlinkClick r:id="rId10" action="ppaction://hlinksldjump"/>
          </p:cNvPr>
          <p:cNvSpPr/>
          <p:nvPr/>
        </p:nvSpPr>
        <p:spPr>
          <a:xfrm>
            <a:off x="399737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1" name="流程图: 可选过程 50">
            <a:hlinkClick r:id="rId11" action="ppaction://hlinksldjump"/>
          </p:cNvPr>
          <p:cNvSpPr/>
          <p:nvPr/>
        </p:nvSpPr>
        <p:spPr>
          <a:xfrm>
            <a:off x="443163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2" name="流程图: 可选过程 51">
            <a:hlinkClick r:id="rId12" action="ppaction://hlinksldjump"/>
          </p:cNvPr>
          <p:cNvSpPr/>
          <p:nvPr/>
        </p:nvSpPr>
        <p:spPr>
          <a:xfrm>
            <a:off x="486589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广东梅州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相逢点点头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握手问个好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感情要真挚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语言要美好。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这说明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讲礼貌要学会换位思考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与人交往要学会谦让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与人交往要真诚有礼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与人交往要理解和宽容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0" name="五边形 19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1" name="五边形 20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468427" y="4437112"/>
            <a:ext cx="8247377" cy="2088232"/>
            <a:chOff x="645102" y="2377855"/>
            <a:chExt cx="8247377" cy="2088232"/>
          </a:xfrm>
        </p:grpSpPr>
        <p:grpSp>
          <p:nvGrpSpPr>
            <p:cNvPr id="23" name="组合 22"/>
            <p:cNvGrpSpPr/>
            <p:nvPr/>
          </p:nvGrpSpPr>
          <p:grpSpPr>
            <a:xfrm>
              <a:off x="645102" y="2377855"/>
              <a:ext cx="8247377" cy="2088232"/>
              <a:chOff x="645102" y="332656"/>
              <a:chExt cx="8247377" cy="2088232"/>
            </a:xfrm>
          </p:grpSpPr>
          <p:sp>
            <p:nvSpPr>
              <p:cNvPr id="25" name="五边形 24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6" name="燕尾形 25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645102" y="332656"/>
                <a:ext cx="8247377" cy="1771224"/>
                <a:chOff x="645102" y="332656"/>
                <a:chExt cx="8247377" cy="1771224"/>
              </a:xfrm>
            </p:grpSpPr>
            <p:sp>
              <p:nvSpPr>
                <p:cNvPr id="28" name="矩形 27"/>
                <p:cNvSpPr/>
                <p:nvPr/>
              </p:nvSpPr>
              <p:spPr>
                <a:xfrm>
                  <a:off x="645102" y="332656"/>
                  <a:ext cx="8247377" cy="177122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TextBox 28"/>
                <p:cNvSpPr txBox="1"/>
                <p:nvPr/>
              </p:nvSpPr>
              <p:spPr>
                <a:xfrm>
                  <a:off x="8371094" y="465933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24" name="矩形 23"/>
            <p:cNvSpPr>
              <a:spLocks noChangeAspect="1"/>
            </p:cNvSpPr>
            <p:nvPr/>
          </p:nvSpPr>
          <p:spPr>
            <a:xfrm>
              <a:off x="860242" y="2750393"/>
              <a:ext cx="7775757" cy="9629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题干材料主要说明了与人交往要真诚有礼</a:t>
              </a:r>
              <a:r>
                <a:rPr lang="en-US" altLang="zh-CN" sz="2000" dirty="0"/>
                <a:t>,A</a:t>
              </a:r>
              <a:r>
                <a:rPr lang="zh-CN" altLang="zh-CN" sz="2000" dirty="0"/>
                <a:t>、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、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三项不符合材料内容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所以只有</a:t>
              </a:r>
              <a:r>
                <a:rPr lang="en-US" altLang="zh-CN" sz="2000" dirty="0"/>
                <a:t>C</a:t>
              </a:r>
              <a:r>
                <a:rPr lang="zh-CN" altLang="zh-CN" sz="2000" dirty="0"/>
                <a:t>项是正确的</a:t>
              </a:r>
              <a:endParaRPr lang="zh-CN" altLang="zh-CN" sz="20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1" name="组合 30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33" name="五边形 32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4" name="五边形 33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5" name="燕尾形 34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2" name="矩形 31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848277447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流程图: 可选过程 65">
            <a:hlinkClick r:id="rId2" action="ppaction://hlinksldjump"/>
          </p:cNvPr>
          <p:cNvSpPr/>
          <p:nvPr/>
        </p:nvSpPr>
        <p:spPr>
          <a:xfrm>
            <a:off x="5446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7" name="流程图: 可选过程 66">
            <a:hlinkClick r:id="rId3" action="ppaction://hlinksldjump"/>
          </p:cNvPr>
          <p:cNvSpPr/>
          <p:nvPr/>
        </p:nvSpPr>
        <p:spPr>
          <a:xfrm>
            <a:off x="97714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8" name="流程图: 可选过程 67">
            <a:hlinkClick r:id="rId4" action="ppaction://hlinksldjump"/>
          </p:cNvPr>
          <p:cNvSpPr/>
          <p:nvPr/>
        </p:nvSpPr>
        <p:spPr>
          <a:xfrm>
            <a:off x="140965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9" name="流程图: 可选过程 68">
            <a:hlinkClick r:id="rId5" action="ppaction://hlinksldjump"/>
          </p:cNvPr>
          <p:cNvSpPr/>
          <p:nvPr/>
        </p:nvSpPr>
        <p:spPr>
          <a:xfrm>
            <a:off x="1842154" y="862897"/>
            <a:ext cx="39112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0" name="流程图: 可选过程 69">
            <a:hlinkClick r:id="rId6" action="ppaction://hlinksldjump"/>
          </p:cNvPr>
          <p:cNvSpPr/>
          <p:nvPr/>
        </p:nvSpPr>
        <p:spPr>
          <a:xfrm>
            <a:off x="22746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1" name="流程图: 可选过程 70">
            <a:hlinkClick r:id="rId7" action="ppaction://hlinksldjump"/>
          </p:cNvPr>
          <p:cNvSpPr/>
          <p:nvPr/>
        </p:nvSpPr>
        <p:spPr>
          <a:xfrm>
            <a:off x="270716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2" name="流程图: 可选过程 71">
            <a:hlinkClick r:id="rId8" action="ppaction://hlinksldjump"/>
          </p:cNvPr>
          <p:cNvSpPr/>
          <p:nvPr/>
        </p:nvSpPr>
        <p:spPr>
          <a:xfrm>
            <a:off x="313723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3" name="流程图: 可选过程 72">
            <a:hlinkClick r:id="rId9" action="ppaction://hlinksldjump"/>
          </p:cNvPr>
          <p:cNvSpPr/>
          <p:nvPr/>
        </p:nvSpPr>
        <p:spPr>
          <a:xfrm>
            <a:off x="356730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4" name="流程图: 可选过程 73">
            <a:hlinkClick r:id="rId10" action="ppaction://hlinksldjump"/>
          </p:cNvPr>
          <p:cNvSpPr/>
          <p:nvPr/>
        </p:nvSpPr>
        <p:spPr>
          <a:xfrm>
            <a:off x="399737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5" name="流程图: 可选过程 74">
            <a:hlinkClick r:id="rId11" action="ppaction://hlinksldjump"/>
          </p:cNvPr>
          <p:cNvSpPr/>
          <p:nvPr/>
        </p:nvSpPr>
        <p:spPr>
          <a:xfrm>
            <a:off x="443163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6" name="流程图: 可选过程 75">
            <a:hlinkClick r:id="rId12" action="ppaction://hlinksldjump"/>
          </p:cNvPr>
          <p:cNvSpPr/>
          <p:nvPr/>
        </p:nvSpPr>
        <p:spPr>
          <a:xfrm>
            <a:off x="486589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江苏盐城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社会交往需要注意文明礼貌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讲究交往礼仪。下列言行不符合基本交往礼仪的是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对不起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我踩你脚了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是我的脚放错了地方。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老头儿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这里离张村有多远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在集体宿舍里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睡在上铺的小林总是轻轻地翻身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小明到同学家做客时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不乱动主人家的物品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8" name="五边形 37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9" name="五边形 38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468427" y="4437112"/>
            <a:ext cx="8247377" cy="2088232"/>
            <a:chOff x="645102" y="2377855"/>
            <a:chExt cx="8247377" cy="2088232"/>
          </a:xfrm>
        </p:grpSpPr>
        <p:grpSp>
          <p:nvGrpSpPr>
            <p:cNvPr id="41" name="组合 40"/>
            <p:cNvGrpSpPr/>
            <p:nvPr/>
          </p:nvGrpSpPr>
          <p:grpSpPr>
            <a:xfrm>
              <a:off x="645102" y="2377855"/>
              <a:ext cx="8247377" cy="2088232"/>
              <a:chOff x="645102" y="332656"/>
              <a:chExt cx="8247377" cy="2088232"/>
            </a:xfrm>
          </p:grpSpPr>
          <p:sp>
            <p:nvSpPr>
              <p:cNvPr id="43" name="五边形 42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4" name="燕尾形 43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5" name="组合 44"/>
              <p:cNvGrpSpPr/>
              <p:nvPr/>
            </p:nvGrpSpPr>
            <p:grpSpPr>
              <a:xfrm>
                <a:off x="645102" y="332656"/>
                <a:ext cx="8247377" cy="1771224"/>
                <a:chOff x="645102" y="332656"/>
                <a:chExt cx="8247377" cy="1771224"/>
              </a:xfrm>
            </p:grpSpPr>
            <p:sp>
              <p:nvSpPr>
                <p:cNvPr id="46" name="矩形 45"/>
                <p:cNvSpPr/>
                <p:nvPr/>
              </p:nvSpPr>
              <p:spPr>
                <a:xfrm>
                  <a:off x="645102" y="332656"/>
                  <a:ext cx="8247377" cy="177122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" name="TextBox 28"/>
                <p:cNvSpPr txBox="1"/>
                <p:nvPr/>
              </p:nvSpPr>
              <p:spPr>
                <a:xfrm>
                  <a:off x="8371094" y="465933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42" name="矩形 41"/>
            <p:cNvSpPr>
              <a:spLocks noChangeAspect="1"/>
            </p:cNvSpPr>
            <p:nvPr/>
          </p:nvSpPr>
          <p:spPr>
            <a:xfrm>
              <a:off x="860242" y="2750393"/>
              <a:ext cx="7775757" cy="9629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en-US" altLang="zh-CN" sz="2000" dirty="0"/>
                <a:t>A</a:t>
              </a:r>
              <a:r>
                <a:rPr lang="zh-CN" altLang="zh-CN" sz="2000" dirty="0"/>
                <a:t>、</a:t>
              </a:r>
              <a:r>
                <a:rPr lang="en-US" altLang="zh-CN" sz="2000" dirty="0"/>
                <a:t>C</a:t>
              </a:r>
              <a:r>
                <a:rPr lang="zh-CN" altLang="zh-CN" sz="2000" dirty="0"/>
                <a:t>、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三项都体现了一种礼貌和礼仪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只有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项对老人的称呼没有礼貌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是不符合基本交往礼仪的。</a:t>
              </a:r>
              <a:endParaRPr lang="zh-CN" altLang="zh-CN" sz="20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49" name="组合 48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51" name="五边形 5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52" name="五边形 5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53" name="燕尾形 5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50" name="矩形 49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21260719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流程图: 可选过程 47">
            <a:hlinkClick r:id="rId2" action="ppaction://hlinksldjump"/>
          </p:cNvPr>
          <p:cNvSpPr/>
          <p:nvPr/>
        </p:nvSpPr>
        <p:spPr>
          <a:xfrm>
            <a:off x="5446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9" name="流程图: 可选过程 48">
            <a:hlinkClick r:id="rId3" action="ppaction://hlinksldjump"/>
          </p:cNvPr>
          <p:cNvSpPr/>
          <p:nvPr/>
        </p:nvSpPr>
        <p:spPr>
          <a:xfrm>
            <a:off x="97714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0" name="流程图: 可选过程 49">
            <a:hlinkClick r:id="rId4" action="ppaction://hlinksldjump"/>
          </p:cNvPr>
          <p:cNvSpPr/>
          <p:nvPr/>
        </p:nvSpPr>
        <p:spPr>
          <a:xfrm>
            <a:off x="140965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1" name="流程图: 可选过程 50">
            <a:hlinkClick r:id="rId5" action="ppaction://hlinksldjump"/>
          </p:cNvPr>
          <p:cNvSpPr/>
          <p:nvPr/>
        </p:nvSpPr>
        <p:spPr>
          <a:xfrm>
            <a:off x="184215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2" name="流程图: 可选过程 51">
            <a:hlinkClick r:id="rId6" action="ppaction://hlinksldjump"/>
          </p:cNvPr>
          <p:cNvSpPr/>
          <p:nvPr/>
        </p:nvSpPr>
        <p:spPr>
          <a:xfrm>
            <a:off x="2274658" y="862897"/>
            <a:ext cx="39112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3" name="流程图: 可选过程 52">
            <a:hlinkClick r:id="rId7" action="ppaction://hlinksldjump"/>
          </p:cNvPr>
          <p:cNvSpPr/>
          <p:nvPr/>
        </p:nvSpPr>
        <p:spPr>
          <a:xfrm>
            <a:off x="270716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4" name="流程图: 可选过程 53">
            <a:hlinkClick r:id="rId8" action="ppaction://hlinksldjump"/>
          </p:cNvPr>
          <p:cNvSpPr/>
          <p:nvPr/>
        </p:nvSpPr>
        <p:spPr>
          <a:xfrm>
            <a:off x="313723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5" name="流程图: 可选过程 54">
            <a:hlinkClick r:id="rId9" action="ppaction://hlinksldjump"/>
          </p:cNvPr>
          <p:cNvSpPr/>
          <p:nvPr/>
        </p:nvSpPr>
        <p:spPr>
          <a:xfrm>
            <a:off x="356730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6" name="流程图: 可选过程 55">
            <a:hlinkClick r:id="rId10" action="ppaction://hlinksldjump"/>
          </p:cNvPr>
          <p:cNvSpPr/>
          <p:nvPr/>
        </p:nvSpPr>
        <p:spPr>
          <a:xfrm>
            <a:off x="399737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7" name="流程图: 可选过程 56">
            <a:hlinkClick r:id="rId11" action="ppaction://hlinksldjump"/>
          </p:cNvPr>
          <p:cNvSpPr/>
          <p:nvPr/>
        </p:nvSpPr>
        <p:spPr>
          <a:xfrm>
            <a:off x="443163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8" name="流程图: 可选过程 57">
            <a:hlinkClick r:id="rId12" action="ppaction://hlinksldjump"/>
          </p:cNvPr>
          <p:cNvSpPr/>
          <p:nvPr/>
        </p:nvSpPr>
        <p:spPr>
          <a:xfrm>
            <a:off x="486589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天津中考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礼仪是一门学问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有特定的要求。对个人礼仪的要求是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举止文明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口无遮拦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手势得当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动作优雅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8" name="五边形 37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9" name="五边形 38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468427" y="4437112"/>
            <a:ext cx="8247377" cy="2088232"/>
            <a:chOff x="645102" y="2377855"/>
            <a:chExt cx="8247377" cy="2088232"/>
          </a:xfrm>
        </p:grpSpPr>
        <p:grpSp>
          <p:nvGrpSpPr>
            <p:cNvPr id="41" name="组合 40"/>
            <p:cNvGrpSpPr/>
            <p:nvPr/>
          </p:nvGrpSpPr>
          <p:grpSpPr>
            <a:xfrm>
              <a:off x="645102" y="2377855"/>
              <a:ext cx="8247377" cy="2088232"/>
              <a:chOff x="645102" y="332656"/>
              <a:chExt cx="8247377" cy="2088232"/>
            </a:xfrm>
          </p:grpSpPr>
          <p:sp>
            <p:nvSpPr>
              <p:cNvPr id="43" name="五边形 42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4" name="燕尾形 43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5" name="组合 44"/>
              <p:cNvGrpSpPr/>
              <p:nvPr/>
            </p:nvGrpSpPr>
            <p:grpSpPr>
              <a:xfrm>
                <a:off x="645102" y="332656"/>
                <a:ext cx="8247377" cy="1771224"/>
                <a:chOff x="645102" y="332656"/>
                <a:chExt cx="8247377" cy="1771224"/>
              </a:xfrm>
            </p:grpSpPr>
            <p:sp>
              <p:nvSpPr>
                <p:cNvPr id="46" name="矩形 45"/>
                <p:cNvSpPr/>
                <p:nvPr/>
              </p:nvSpPr>
              <p:spPr>
                <a:xfrm>
                  <a:off x="645102" y="332656"/>
                  <a:ext cx="8247377" cy="177122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" name="TextBox 28"/>
                <p:cNvSpPr txBox="1"/>
                <p:nvPr/>
              </p:nvSpPr>
              <p:spPr>
                <a:xfrm>
                  <a:off x="8371094" y="465933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42" name="矩形 41"/>
            <p:cNvSpPr>
              <a:spLocks noChangeAspect="1"/>
            </p:cNvSpPr>
            <p:nvPr/>
          </p:nvSpPr>
          <p:spPr>
            <a:xfrm>
              <a:off x="860242" y="2750393"/>
              <a:ext cx="7775757" cy="943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②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口无遮拦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不符合个人礼仪要求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所以包含②的选项可以排除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只有</a:t>
              </a:r>
              <a:r>
                <a:rPr lang="en-US" altLang="zh-CN" sz="2000" dirty="0"/>
                <a:t>C</a:t>
              </a:r>
              <a:r>
                <a:rPr lang="zh-CN" altLang="zh-CN" sz="2000" dirty="0"/>
                <a:t>项是正确的选项。</a:t>
              </a:r>
              <a:endParaRPr lang="zh-CN" altLang="zh-CN" sz="20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60" name="组合 59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62" name="五边形 61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63" name="五边形 62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64" name="燕尾形 63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矩形 64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61" name="矩形 60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250306989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流程图: 可选过程 64">
            <a:hlinkClick r:id="rId2" action="ppaction://hlinksldjump"/>
          </p:cNvPr>
          <p:cNvSpPr/>
          <p:nvPr/>
        </p:nvSpPr>
        <p:spPr>
          <a:xfrm>
            <a:off x="5446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6" name="流程图: 可选过程 65">
            <a:hlinkClick r:id="rId3" action="ppaction://hlinksldjump"/>
          </p:cNvPr>
          <p:cNvSpPr/>
          <p:nvPr/>
        </p:nvSpPr>
        <p:spPr>
          <a:xfrm>
            <a:off x="97714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7" name="流程图: 可选过程 66">
            <a:hlinkClick r:id="rId4" action="ppaction://hlinksldjump"/>
          </p:cNvPr>
          <p:cNvSpPr/>
          <p:nvPr/>
        </p:nvSpPr>
        <p:spPr>
          <a:xfrm>
            <a:off x="140965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8" name="流程图: 可选过程 67">
            <a:hlinkClick r:id="rId5" action="ppaction://hlinksldjump"/>
          </p:cNvPr>
          <p:cNvSpPr/>
          <p:nvPr/>
        </p:nvSpPr>
        <p:spPr>
          <a:xfrm>
            <a:off x="184215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9" name="流程图: 可选过程 68">
            <a:hlinkClick r:id="rId6" action="ppaction://hlinksldjump"/>
          </p:cNvPr>
          <p:cNvSpPr/>
          <p:nvPr/>
        </p:nvSpPr>
        <p:spPr>
          <a:xfrm>
            <a:off x="22746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0" name="流程图: 可选过程 69">
            <a:hlinkClick r:id="rId7" action="ppaction://hlinksldjump"/>
          </p:cNvPr>
          <p:cNvSpPr/>
          <p:nvPr/>
        </p:nvSpPr>
        <p:spPr>
          <a:xfrm>
            <a:off x="2707162" y="862897"/>
            <a:ext cx="39112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1" name="流程图: 可选过程 70">
            <a:hlinkClick r:id="rId8" action="ppaction://hlinksldjump"/>
          </p:cNvPr>
          <p:cNvSpPr/>
          <p:nvPr/>
        </p:nvSpPr>
        <p:spPr>
          <a:xfrm>
            <a:off x="313723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2" name="流程图: 可选过程 71">
            <a:hlinkClick r:id="rId9" action="ppaction://hlinksldjump"/>
          </p:cNvPr>
          <p:cNvSpPr/>
          <p:nvPr/>
        </p:nvSpPr>
        <p:spPr>
          <a:xfrm>
            <a:off x="356730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3" name="流程图: 可选过程 72">
            <a:hlinkClick r:id="rId10" action="ppaction://hlinksldjump"/>
          </p:cNvPr>
          <p:cNvSpPr/>
          <p:nvPr/>
        </p:nvSpPr>
        <p:spPr>
          <a:xfrm>
            <a:off x="399737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4" name="流程图: 可选过程 73">
            <a:hlinkClick r:id="rId11" action="ppaction://hlinksldjump"/>
          </p:cNvPr>
          <p:cNvSpPr/>
          <p:nvPr/>
        </p:nvSpPr>
        <p:spPr>
          <a:xfrm>
            <a:off x="443163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5" name="流程图: 可选过程 74">
            <a:hlinkClick r:id="rId12" action="ppaction://hlinksldjump"/>
          </p:cNvPr>
          <p:cNvSpPr/>
          <p:nvPr/>
        </p:nvSpPr>
        <p:spPr>
          <a:xfrm>
            <a:off x="486589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江苏南京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下列对宽容理解正确的是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宽容既要讲原则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又要讲策略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宽容指任何时候都要容人之过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我们应该宽容他人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苛求自己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宽容是一种美德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是一种境界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0" name="五边形 19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1" name="五边形 20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468427" y="4043848"/>
            <a:ext cx="8247377" cy="2481496"/>
            <a:chOff x="645102" y="1984591"/>
            <a:chExt cx="8247377" cy="2481496"/>
          </a:xfrm>
        </p:grpSpPr>
        <p:grpSp>
          <p:nvGrpSpPr>
            <p:cNvPr id="23" name="组合 22"/>
            <p:cNvGrpSpPr/>
            <p:nvPr/>
          </p:nvGrpSpPr>
          <p:grpSpPr>
            <a:xfrm>
              <a:off x="645102" y="1984591"/>
              <a:ext cx="8247377" cy="2481496"/>
              <a:chOff x="645102" y="-60608"/>
              <a:chExt cx="8247377" cy="2481496"/>
            </a:xfrm>
          </p:grpSpPr>
          <p:sp>
            <p:nvSpPr>
              <p:cNvPr id="25" name="五边形 24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6" name="燕尾形 25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645102" y="-60608"/>
                <a:ext cx="8247377" cy="2164488"/>
                <a:chOff x="645102" y="-60608"/>
                <a:chExt cx="8247377" cy="2164488"/>
              </a:xfrm>
            </p:grpSpPr>
            <p:sp>
              <p:nvSpPr>
                <p:cNvPr id="28" name="矩形 27"/>
                <p:cNvSpPr/>
                <p:nvPr/>
              </p:nvSpPr>
              <p:spPr>
                <a:xfrm>
                  <a:off x="645102" y="-60608"/>
                  <a:ext cx="8247377" cy="216448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TextBox 28"/>
                <p:cNvSpPr txBox="1"/>
                <p:nvPr/>
              </p:nvSpPr>
              <p:spPr>
                <a:xfrm>
                  <a:off x="8371094" y="47812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24" name="矩形 23"/>
            <p:cNvSpPr>
              <a:spLocks noChangeAspect="1"/>
            </p:cNvSpPr>
            <p:nvPr/>
          </p:nvSpPr>
          <p:spPr>
            <a:xfrm>
              <a:off x="860242" y="2332272"/>
              <a:ext cx="7775757" cy="14246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②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宽容指任何时候都要容人之过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观点错误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宽容也要讲原则和策略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③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我们应该宽容他人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苛求自己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观点错误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排除包含②或③的选项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只有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项是正确的。</a:t>
              </a:r>
              <a:endParaRPr lang="zh-CN" altLang="zh-CN" sz="20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1" name="组合 30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33" name="五边形 32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4" name="五边形 33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5" name="燕尾形 34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2" name="矩形 31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6919273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流程图: 可选过程 64">
            <a:hlinkClick r:id="rId2" action="ppaction://hlinksldjump"/>
          </p:cNvPr>
          <p:cNvSpPr/>
          <p:nvPr/>
        </p:nvSpPr>
        <p:spPr>
          <a:xfrm>
            <a:off x="5446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6" name="流程图: 可选过程 65">
            <a:hlinkClick r:id="rId3" action="ppaction://hlinksldjump"/>
          </p:cNvPr>
          <p:cNvSpPr/>
          <p:nvPr/>
        </p:nvSpPr>
        <p:spPr>
          <a:xfrm>
            <a:off x="97714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7" name="流程图: 可选过程 66">
            <a:hlinkClick r:id="rId4" action="ppaction://hlinksldjump"/>
          </p:cNvPr>
          <p:cNvSpPr/>
          <p:nvPr/>
        </p:nvSpPr>
        <p:spPr>
          <a:xfrm>
            <a:off x="140965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8" name="流程图: 可选过程 67">
            <a:hlinkClick r:id="rId5" action="ppaction://hlinksldjump"/>
          </p:cNvPr>
          <p:cNvSpPr/>
          <p:nvPr/>
        </p:nvSpPr>
        <p:spPr>
          <a:xfrm>
            <a:off x="184215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9" name="流程图: 可选过程 68">
            <a:hlinkClick r:id="rId6" action="ppaction://hlinksldjump"/>
          </p:cNvPr>
          <p:cNvSpPr/>
          <p:nvPr/>
        </p:nvSpPr>
        <p:spPr>
          <a:xfrm>
            <a:off x="22746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0" name="流程图: 可选过程 69">
            <a:hlinkClick r:id="rId7" action="ppaction://hlinksldjump"/>
          </p:cNvPr>
          <p:cNvSpPr/>
          <p:nvPr/>
        </p:nvSpPr>
        <p:spPr>
          <a:xfrm>
            <a:off x="270716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1" name="流程图: 可选过程 70">
            <a:hlinkClick r:id="rId8" action="ppaction://hlinksldjump"/>
          </p:cNvPr>
          <p:cNvSpPr/>
          <p:nvPr/>
        </p:nvSpPr>
        <p:spPr>
          <a:xfrm>
            <a:off x="3137232" y="862897"/>
            <a:ext cx="39112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2" name="流程图: 可选过程 71">
            <a:hlinkClick r:id="rId9" action="ppaction://hlinksldjump"/>
          </p:cNvPr>
          <p:cNvSpPr/>
          <p:nvPr/>
        </p:nvSpPr>
        <p:spPr>
          <a:xfrm>
            <a:off x="356730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3" name="流程图: 可选过程 72">
            <a:hlinkClick r:id="rId10" action="ppaction://hlinksldjump"/>
          </p:cNvPr>
          <p:cNvSpPr/>
          <p:nvPr/>
        </p:nvSpPr>
        <p:spPr>
          <a:xfrm>
            <a:off x="399737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4" name="流程图: 可选过程 73">
            <a:hlinkClick r:id="rId11" action="ppaction://hlinksldjump"/>
          </p:cNvPr>
          <p:cNvSpPr/>
          <p:nvPr/>
        </p:nvSpPr>
        <p:spPr>
          <a:xfrm>
            <a:off x="443163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5" name="流程图: 可选过程 74">
            <a:hlinkClick r:id="rId12" action="ppaction://hlinksldjump"/>
          </p:cNvPr>
          <p:cNvSpPr/>
          <p:nvPr/>
        </p:nvSpPr>
        <p:spPr>
          <a:xfrm>
            <a:off x="486589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浙江台州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某心理咨询室收到中学生小枫的来信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信上说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和同龄人相比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我个子矮小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同学经常取笑我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我很自卑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。作为小枫身边的同学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我们应该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换位思考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与人为善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善待他人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欣赏他人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己所不欲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勿施于人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直面不足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开开玩笑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8" name="五边形 37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9" name="五边形 38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468427" y="4437112"/>
            <a:ext cx="8247377" cy="2088232"/>
            <a:chOff x="645102" y="2377855"/>
            <a:chExt cx="8247377" cy="2088232"/>
          </a:xfrm>
        </p:grpSpPr>
        <p:grpSp>
          <p:nvGrpSpPr>
            <p:cNvPr id="41" name="组合 40"/>
            <p:cNvGrpSpPr/>
            <p:nvPr/>
          </p:nvGrpSpPr>
          <p:grpSpPr>
            <a:xfrm>
              <a:off x="645102" y="2377855"/>
              <a:ext cx="8247377" cy="2088232"/>
              <a:chOff x="645102" y="332656"/>
              <a:chExt cx="8247377" cy="2088232"/>
            </a:xfrm>
          </p:grpSpPr>
          <p:sp>
            <p:nvSpPr>
              <p:cNvPr id="43" name="五边形 42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4" name="燕尾形 43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5" name="组合 44"/>
              <p:cNvGrpSpPr/>
              <p:nvPr/>
            </p:nvGrpSpPr>
            <p:grpSpPr>
              <a:xfrm>
                <a:off x="645102" y="332656"/>
                <a:ext cx="8247377" cy="1771224"/>
                <a:chOff x="645102" y="332656"/>
                <a:chExt cx="8247377" cy="1771224"/>
              </a:xfrm>
            </p:grpSpPr>
            <p:sp>
              <p:nvSpPr>
                <p:cNvPr id="46" name="矩形 45"/>
                <p:cNvSpPr/>
                <p:nvPr/>
              </p:nvSpPr>
              <p:spPr>
                <a:xfrm>
                  <a:off x="645102" y="332656"/>
                  <a:ext cx="8247377" cy="177122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" name="TextBox 28"/>
                <p:cNvSpPr txBox="1"/>
                <p:nvPr/>
              </p:nvSpPr>
              <p:spPr>
                <a:xfrm>
                  <a:off x="8371094" y="465933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42" name="矩形 41"/>
            <p:cNvSpPr>
              <a:spLocks noChangeAspect="1"/>
            </p:cNvSpPr>
            <p:nvPr/>
          </p:nvSpPr>
          <p:spPr>
            <a:xfrm>
              <a:off x="860242" y="2750393"/>
              <a:ext cx="7775757" cy="9629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④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直面不足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开开玩笑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观点错误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开玩笑要适度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如果伤害了他人的自尊心就不可取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所以排除包含④的选项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只有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项是正确的。</a:t>
              </a:r>
              <a:endParaRPr lang="zh-CN" altLang="zh-CN" sz="20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49" name="组合 48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51" name="五边形 5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52" name="五边形 5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53" name="燕尾形 5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50" name="矩形 49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738784595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151</TotalTime>
  <Words>1459</Words>
  <Application>Microsoft Office PowerPoint</Application>
  <PresentationFormat>全屏显示(4:3)</PresentationFormat>
  <Paragraphs>257</Paragraphs>
  <Slides>14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主题3</vt:lpstr>
      <vt:lpstr>文档</vt:lpstr>
      <vt:lpstr>单元整合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2014-05-15T01:15:59Z</dcterms:created>
  <dcterms:modified xsi:type="dcterms:W3CDTF">2019-01-09T08:48:44Z</dcterms:modified>
</cp:coreProperties>
</file>