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79" r:id="rId3"/>
    <p:sldId id="263" r:id="rId4"/>
    <p:sldId id="280" r:id="rId5"/>
    <p:sldId id="277" r:id="rId6"/>
    <p:sldId id="264" r:id="rId7"/>
    <p:sldId id="278" r:id="rId8"/>
    <p:sldId id="282" r:id="rId9"/>
    <p:sldId id="265" r:id="rId10"/>
    <p:sldId id="269" r:id="rId11"/>
    <p:sldId id="270" r:id="rId12"/>
    <p:sldId id="271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知识归纳整理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00298" y="1000108"/>
            <a:ext cx="8229600" cy="432048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课　开始新学习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在学校里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我们可以通过学习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获得人类积累的经验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获得人类积累的知识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发现自身潜力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培养自己的能力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流程图: 可选过程 17">
            <a:hlinkClick r:id="rId4" action="ppaction://hlinksldjump"/>
          </p:cNvPr>
          <p:cNvSpPr/>
          <p:nvPr/>
        </p:nvSpPr>
        <p:spPr>
          <a:xfrm>
            <a:off x="6733882" y="862897"/>
            <a:ext cx="482020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5" action="ppaction://hlinksldjump"/>
          </p:cNvPr>
          <p:cNvSpPr/>
          <p:nvPr/>
        </p:nvSpPr>
        <p:spPr>
          <a:xfrm>
            <a:off x="725272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2797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右面漫画是发生在某初级中学的一幕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据此完成第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关于右边这幅漫画的说法正确的是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老师的做法是正确的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是维护正常教学秩序的需要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老师的做法是错误的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开除未成年学生必须征得其监护人的同意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老师的做法是正确的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开除调皮学生是学校的权利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老师的做法是错误的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侵犯了未成年人的受教育权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对漫画中反映的现象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作为未成年学生及其家长应该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采用非诉讼方式或诉讼方式予以解决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主动辍学回家另谋发展道路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到学校大吵大闹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维护自己的合法权利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读得好就读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读不好就放弃学业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9" name="Y08.eps" descr="id:214748924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819530" y="4055300"/>
            <a:ext cx="2462540" cy="2072638"/>
          </a:xfrm>
          <a:prstGeom prst="rect">
            <a:avLst/>
          </a:prstGeom>
        </p:spPr>
      </p:pic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6733882" y="862897"/>
            <a:ext cx="482020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8" name="流程图: 可选过程 17">
            <a:hlinkClick r:id="rId6" action="ppaction://hlinksldjump"/>
          </p:cNvPr>
          <p:cNvSpPr/>
          <p:nvPr/>
        </p:nvSpPr>
        <p:spPr>
          <a:xfrm>
            <a:off x="725272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6733882" y="862897"/>
            <a:ext cx="482020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6" action="ppaction://hlinksldjump"/>
          </p:cNvPr>
          <p:cNvSpPr/>
          <p:nvPr/>
        </p:nvSpPr>
        <p:spPr>
          <a:xfrm>
            <a:off x="7252727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545854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下面漫画中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父亲对儿子的教育是否正确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48962092"/>
              </p:ext>
            </p:extLst>
          </p:nvPr>
        </p:nvGraphicFramePr>
        <p:xfrm>
          <a:off x="508000" y="1700808"/>
          <a:ext cx="8128000" cy="2366465"/>
        </p:xfrm>
        <a:graphic>
          <a:graphicData uri="http://schemas.openxmlformats.org/presentationml/2006/ole">
            <p:oleObj spid="_x0000_s4103" name="文档" r:id="rId7" imgW="3839157" imgH="1117639" progId="Word.Document.12">
              <p:embed/>
            </p:oleObj>
          </a:graphicData>
        </a:graphic>
      </p:graphicFrame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8427" y="1201744"/>
            <a:ext cx="8247377" cy="5323600"/>
            <a:chOff x="645102" y="-857513"/>
            <a:chExt cx="8247377" cy="5323600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-857513"/>
              <a:ext cx="8247377" cy="5323600"/>
              <a:chOff x="645102" y="-2902712"/>
              <a:chExt cx="8247377" cy="5323600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645102" y="-2902712"/>
                <a:ext cx="8247377" cy="5006592"/>
                <a:chOff x="645102" y="-2902712"/>
                <a:chExt cx="8247377" cy="5006592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645102" y="-2902712"/>
                  <a:ext cx="8247377" cy="500659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28"/>
                <p:cNvSpPr txBox="1"/>
                <p:nvPr/>
              </p:nvSpPr>
              <p:spPr>
                <a:xfrm>
                  <a:off x="8371094" y="-284643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860242" y="-673333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通过分析漫画中的语言文字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首先要判断正误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其次要利用教材有关知识点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并结合漫画内容进行说明。答案要有层次性、条理性。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68427" y="1916832"/>
            <a:ext cx="8247378" cy="4608512"/>
            <a:chOff x="645102" y="1296164"/>
            <a:chExt cx="8247378" cy="4608512"/>
          </a:xfrm>
        </p:grpSpPr>
        <p:grpSp>
          <p:nvGrpSpPr>
            <p:cNvPr id="37" name="组合 36"/>
            <p:cNvGrpSpPr/>
            <p:nvPr/>
          </p:nvGrpSpPr>
          <p:grpSpPr>
            <a:xfrm>
              <a:off x="645102" y="1296164"/>
              <a:ext cx="8247378" cy="4608512"/>
              <a:chOff x="645102" y="299085"/>
              <a:chExt cx="8247378" cy="4608512"/>
            </a:xfrm>
          </p:grpSpPr>
          <p:sp>
            <p:nvSpPr>
              <p:cNvPr id="39" name="五边形 3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0" name="五边形 3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645102" y="299085"/>
                <a:ext cx="8247378" cy="42930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48"/>
              <p:cNvSpPr txBox="1"/>
              <p:nvPr/>
            </p:nvSpPr>
            <p:spPr>
              <a:xfrm>
                <a:off x="8388424" y="426583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8" name="矩形 37"/>
            <p:cNvSpPr>
              <a:spLocks noChangeAspect="1"/>
            </p:cNvSpPr>
            <p:nvPr/>
          </p:nvSpPr>
          <p:spPr>
            <a:xfrm>
              <a:off x="860240" y="1625854"/>
              <a:ext cx="7744207" cy="3785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漫画中父亲对儿子的教育是错误的。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父亲教育儿子时只认识到钱财的重要性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没有真正认识到受教育的重要性。一个人如果不接受教育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没有知识和技能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就不能为经济和社会发展做出贡献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甚至很难在社会上立足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只有接受良好的教育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才会发现自己原来没有意识到的潜能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才能更加清楚地了解自己的个性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找到并且发展自己的优势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提高将来回报社会、奉献国家的能力。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父亲在教育儿子方面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没有尽到家庭教育的职责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在思想上对儿子进行了误导。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214678" y="1214422"/>
            <a:ext cx="8229600" cy="432048"/>
          </a:xfrm>
        </p:spPr>
        <p:txBody>
          <a:bodyPr/>
          <a:lstStyle/>
          <a:p>
            <a:r>
              <a:rPr lang="zh-CN" altLang="zh-CN" dirty="0"/>
              <a:t>学习的理由</a:t>
            </a:r>
          </a:p>
        </p:txBody>
      </p:sp>
    </p:spTree>
    <p:extLst>
      <p:ext uri="{BB962C8B-B14F-4D97-AF65-F5344CB8AC3E}">
        <p14:creationId xmlns:p14="http://schemas.microsoft.com/office/powerpoint/2010/main" xmlns="" val="23675059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在学校里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我们学习人类长期实践积累的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使自己成长为一名合格的劳动者。一般的动物都是简单地遗传或模仿上一代的行为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而人类会在学习前人经验的基础上不断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、不断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站在前人的肩膀上前行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后代也因此比前代人有更多的知识。人类的每一次进步都离不开对前人经验的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学校为我们学习前人经验提供了优越条件。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84084030"/>
              </p:ext>
            </p:extLst>
          </p:nvPr>
        </p:nvGraphicFramePr>
        <p:xfrm>
          <a:off x="508000" y="4581128"/>
          <a:ext cx="8128000" cy="1398366"/>
        </p:xfrm>
        <a:graphic>
          <a:graphicData uri="http://schemas.openxmlformats.org/presentationml/2006/ole">
            <p:oleObj spid="_x0000_s1035" name="文档" r:id="rId5" imgW="3839157" imgH="660358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040624" y="1238217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52320" y="1238217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26030" y="243555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总结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009596" y="243606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382512" y="243877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397749" y="324402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850823" y="324402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反思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032512" y="447796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268840" y="500120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877866" y="552714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个性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接受义务教育是每个公民法定的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。在现代社会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只有具备了必要的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才能为民族、国家多做贡献。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学习是一种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的体验。学习可以为我们打开一扇通向未知世界的窗户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让我们了解无限精彩的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。学习可以让我们对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的常识有更深刻的认识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从而解开许多生活之谜。学习可以纠正我们的一些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帮助我们从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中解放出来。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148064" y="185985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权利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567549" y="185985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义务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784662" y="2257037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知识和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599320" y="306916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幸福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571792" y="3474533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外部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830905" y="387039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719346" y="427551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认知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688696" y="427551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迷信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09920" y="466402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无知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839030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8" grpId="0"/>
      <p:bldP spid="9" grpId="0"/>
      <p:bldP spid="10" grpId="0"/>
      <p:bldP spid="11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知识整理</a:t>
            </a: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知识概览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03476716"/>
              </p:ext>
            </p:extLst>
          </p:nvPr>
        </p:nvGraphicFramePr>
        <p:xfrm>
          <a:off x="508000" y="2668575"/>
          <a:ext cx="8128000" cy="1774849"/>
        </p:xfrm>
        <a:graphic>
          <a:graphicData uri="http://schemas.openxmlformats.org/presentationml/2006/ole">
            <p:oleObj spid="_x0000_s2058" name="文档" r:id="rId5" imgW="3839157" imgH="83895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3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4698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手握铅笔头、蓬乱着头发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的贫困的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大眼睛女孩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苏明娟大学毕业后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现已成为中国工商银行安徽省分行的一名城市白领丽人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是什么改变了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大眼睛女孩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苏明娟的命运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0926831"/>
              </p:ext>
            </p:extLst>
          </p:nvPr>
        </p:nvGraphicFramePr>
        <p:xfrm>
          <a:off x="508000" y="2562926"/>
          <a:ext cx="8128000" cy="2151332"/>
        </p:xfrm>
        <a:graphic>
          <a:graphicData uri="http://schemas.openxmlformats.org/presentationml/2006/ole">
            <p:oleObj spid="_x0000_s3081" name="文档" r:id="rId5" imgW="3839157" imgH="1015381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540197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知识改变命运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而知识的获取主要依靠学习。通过学习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可以增长智慧和才干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发现自身潜力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培养自己的能力。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我们为什么要进入学校学习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此问题主要考查学校学习的优势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要阐述出学习对个人发展的意义。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在学校里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我们学习人类长期实践积累的经验和知识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使自己成长为一名合格的劳动者。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在学校学习中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我们可以发现自身潜力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培养自己的能力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了解自己的个性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找到并且发展自己的优势。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接受义务教育是每个公民法定的权利和义务。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学习是一种幸福的体验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29138" y="862897"/>
            <a:ext cx="1046336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情景导入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717597" y="862897"/>
            <a:ext cx="1046336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重难突破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9103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如何理解接受义务教育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是每个中国公民法定的权利和义务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要明确接受义务教育既是公民的权利也是公民的义务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要树立正确的权利义务观念。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青少年到学校学习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既是在享受受教育的神圣权利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同时也是在履行作为中国公民的光荣义务。在现代社会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只有具备了必要的知识和技能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才能为民族、国家多做贡献。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463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0" name="组合 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把学校变得更加美丽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给孩子更好的学习条件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让他们学习更快乐。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某实验学校校长如是说。对此理解正确的有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学习是一种幸福的体验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良好的学校环境有助于学习活动的顺利进行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要主动结交新朋友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集体活动可增进我们的友谊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流程图: 可选过程 16">
            <a:hlinkClick r:id="rId4" action="ppaction://hlinksldjump"/>
          </p:cNvPr>
          <p:cNvSpPr/>
          <p:nvPr/>
        </p:nvSpPr>
        <p:spPr>
          <a:xfrm>
            <a:off x="6733882" y="862897"/>
            <a:ext cx="482020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5" action="ppaction://hlinksldjump"/>
          </p:cNvPr>
          <p:cNvSpPr/>
          <p:nvPr/>
        </p:nvSpPr>
        <p:spPr>
          <a:xfrm>
            <a:off x="725272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98</TotalTime>
  <Words>1049</Words>
  <Application>Microsoft Office PowerPoint</Application>
  <PresentationFormat>全屏显示(4:3)</PresentationFormat>
  <Paragraphs>116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主题3</vt:lpstr>
      <vt:lpstr>文档</vt:lpstr>
      <vt:lpstr>第2课　开始新学习</vt:lpstr>
      <vt:lpstr>学习的理由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2019-01-09T08:47:44Z</dcterms:modified>
</cp:coreProperties>
</file>