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66" r:id="rId3"/>
    <p:sldId id="258" r:id="rId4"/>
    <p:sldId id="257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48FC81-5474-4FF8-910E-7255202E92B6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9A91E4-5397-45D8-9313-9E3CD6C1561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BEC8B9-8069-4712-9923-435B86CA63D3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021F7-E2AF-48B8-80EB-34CD87AFB1D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57DFCD-7D4D-4486-A238-937E1876DB95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3FB387-1D76-44E4-B6F3-8ADAFA105C9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49144E-4EC5-47ED-9FB9-287042264522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3E8ED-A6AE-4AB6-97B7-914D1218367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D84366-0165-48A4-BD80-64DBDB86B2AA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68C29-CB61-42AE-9CD3-08B50F560B6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D1A37D-E18E-4889-8C18-D923512B78F8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849DAB-C8CA-494B-BFD8-90B68ED8F30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B35A4C-50FA-49C6-9357-A6F496BD73B9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A6EE7-A0A9-48C2-8F85-8C71D93A0F0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CEBA5D-76AC-4E8F-8D56-328CF7365FAD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88C03-7D21-41F9-A593-47D30BEE33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3F1853-EBA3-44BC-AC8A-D9C5351540D4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776558-1C24-4BF3-BFA1-44B402CF99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2DBC33-06CD-448F-A25C-BCDA436A844E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3FE75-15CA-4815-80CF-FC2C51F447F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252FAF-103B-4F5B-B81E-00C1152072EF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55AEF-DC30-4EF7-B326-1531E62488A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1600E98D-5658-4C91-8DEE-C45CC000AE46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DF01C8F-56ED-4E5F-BDC3-FA5A1C7C1993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27655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684213" y="1196975"/>
            <a:ext cx="7772400" cy="1470025"/>
          </a:xfrm>
        </p:spPr>
        <p:txBody>
          <a:bodyPr/>
          <a:lstStyle/>
          <a:p>
            <a:r>
              <a:rPr lang="zh-CN" altLang="zh-CN" b="1"/>
              <a:t>第一课  温馨家庭  成长园地</a:t>
            </a:r>
            <a:endParaRPr lang="zh-CN" altLang="en-US"/>
          </a:p>
        </p:txBody>
      </p:sp>
      <p:sp>
        <p:nvSpPr>
          <p:cNvPr id="13314" name="副标题 2"/>
          <p:cNvSpPr>
            <a:spLocks noGrp="1"/>
          </p:cNvSpPr>
          <p:nvPr>
            <p:ph type="subTitle" idx="4294967295"/>
          </p:nvPr>
        </p:nvSpPr>
        <p:spPr>
          <a:xfrm>
            <a:off x="1382713" y="3913188"/>
            <a:ext cx="6400800" cy="1754187"/>
          </a:xfrm>
        </p:spPr>
        <p:txBody>
          <a:bodyPr/>
          <a:lstStyle/>
          <a:p>
            <a:pPr marL="0" indent="266700" algn="ctr">
              <a:lnSpc>
                <a:spcPts val="2200"/>
              </a:lnSpc>
              <a:buFontTx/>
              <a:buNone/>
            </a:pPr>
            <a:r>
              <a:rPr lang="zh-CN" altLang="zh-CN" b="0">
                <a:latin typeface="Times New Roman" pitchFamily="18" charset="0"/>
              </a:rPr>
              <a:t>第一框  我们都有一个家</a:t>
            </a:r>
            <a:endParaRPr lang="zh-CN" altLang="zh-CN">
              <a:latin typeface="Times New Roman" pitchFamily="18" charset="0"/>
            </a:endParaRPr>
          </a:p>
          <a:p>
            <a:pPr marL="0" indent="26670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468313" y="-171450"/>
            <a:ext cx="8229600" cy="1143000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特殊的老师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179388" y="549275"/>
            <a:ext cx="4537075" cy="624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我们</a:t>
            </a:r>
          </a:p>
          <a:p>
            <a:r>
              <a:rPr lang="zh-CN" altLang="en-US" sz="2000">
                <a:latin typeface="Calibri" pitchFamily="34" charset="0"/>
              </a:rPr>
              <a:t>最初的语言是从父母那里学会的，</a:t>
            </a:r>
          </a:p>
          <a:p>
            <a:r>
              <a:rPr lang="zh-CN" altLang="en-US" sz="2000">
                <a:latin typeface="Calibri" pitchFamily="34" charset="0"/>
              </a:rPr>
              <a:t>最初的生活技能是父母教会的，</a:t>
            </a:r>
          </a:p>
          <a:p>
            <a:r>
              <a:rPr lang="zh-CN" altLang="en-US" sz="2000">
                <a:latin typeface="Calibri" pitchFamily="34" charset="0"/>
              </a:rPr>
              <a:t>最初的情感体验是受父母感染的。</a:t>
            </a:r>
          </a:p>
          <a:p>
            <a:r>
              <a:rPr lang="zh-CN" altLang="en-US" sz="2000">
                <a:latin typeface="Calibri" pitchFamily="34" charset="0"/>
              </a:rPr>
              <a:t>父母是我们特殊的老师。</a:t>
            </a:r>
          </a:p>
          <a:p>
            <a:endParaRPr lang="zh-CN" altLang="en-US" sz="2000">
              <a:latin typeface="Calibri" pitchFamily="34" charset="0"/>
            </a:endParaRPr>
          </a:p>
          <a:p>
            <a:r>
              <a:rPr lang="zh-CN" altLang="en-US" sz="2000">
                <a:latin typeface="Calibri" pitchFamily="34" charset="0"/>
              </a:rPr>
              <a:t>是父母</a:t>
            </a:r>
          </a:p>
          <a:p>
            <a:r>
              <a:rPr lang="zh-CN" altLang="en-US" sz="2000">
                <a:latin typeface="Calibri" pitchFamily="34" charset="0"/>
              </a:rPr>
              <a:t>教我们迈出了人生的第一步，</a:t>
            </a:r>
          </a:p>
          <a:p>
            <a:r>
              <a:rPr lang="zh-CN" altLang="en-US" sz="2000">
                <a:latin typeface="Calibri" pitchFamily="34" charset="0"/>
              </a:rPr>
              <a:t>教我们认识自然，了解社会，</a:t>
            </a:r>
          </a:p>
          <a:p>
            <a:r>
              <a:rPr lang="zh-CN" altLang="en-US" sz="2000">
                <a:latin typeface="Calibri" pitchFamily="34" charset="0"/>
              </a:rPr>
              <a:t>教我们放飞最初的理想和志趣。</a:t>
            </a:r>
          </a:p>
          <a:p>
            <a:endParaRPr lang="zh-CN" altLang="en-US" sz="2000">
              <a:latin typeface="Calibri" pitchFamily="34" charset="0"/>
            </a:endParaRPr>
          </a:p>
          <a:p>
            <a:r>
              <a:rPr lang="zh-CN" altLang="en-US" sz="2000">
                <a:latin typeface="Calibri" pitchFamily="34" charset="0"/>
              </a:rPr>
              <a:t>我们生病，</a:t>
            </a:r>
          </a:p>
          <a:p>
            <a:r>
              <a:rPr lang="zh-CN" altLang="en-US" sz="2000">
                <a:latin typeface="Calibri" pitchFamily="34" charset="0"/>
              </a:rPr>
              <a:t>陪在身边照顾我们的</a:t>
            </a:r>
          </a:p>
          <a:p>
            <a:r>
              <a:rPr lang="zh-CN" altLang="en-US" sz="2000">
                <a:latin typeface="Calibri" pitchFamily="34" charset="0"/>
              </a:rPr>
              <a:t>是父母；</a:t>
            </a:r>
          </a:p>
          <a:p>
            <a:r>
              <a:rPr lang="zh-CN" altLang="en-US" sz="2000">
                <a:latin typeface="Calibri" pitchFamily="34" charset="0"/>
              </a:rPr>
              <a:t>我们跌倒，</a:t>
            </a:r>
          </a:p>
          <a:p>
            <a:r>
              <a:rPr lang="zh-CN" altLang="en-US" sz="2000">
                <a:latin typeface="Calibri" pitchFamily="34" charset="0"/>
              </a:rPr>
              <a:t>守在一旁鼓励我们的</a:t>
            </a:r>
          </a:p>
          <a:p>
            <a:r>
              <a:rPr lang="zh-CN" altLang="en-US" sz="2000">
                <a:latin typeface="Calibri" pitchFamily="34" charset="0"/>
              </a:rPr>
              <a:t>是父母；</a:t>
            </a:r>
          </a:p>
          <a:p>
            <a:r>
              <a:rPr lang="zh-CN" altLang="en-US" sz="2000">
                <a:latin typeface="Calibri" pitchFamily="34" charset="0"/>
              </a:rPr>
              <a:t>我们迷茫，</a:t>
            </a:r>
          </a:p>
          <a:p>
            <a:r>
              <a:rPr lang="zh-CN" altLang="en-US" sz="2000">
                <a:latin typeface="Calibri" pitchFamily="34" charset="0"/>
              </a:rPr>
              <a:t>近在咫尺指引我们的</a:t>
            </a:r>
          </a:p>
          <a:p>
            <a:r>
              <a:rPr lang="zh-CN" altLang="en-US" sz="2000">
                <a:latin typeface="Calibri" pitchFamily="34" charset="0"/>
              </a:rPr>
              <a:t>还是父母。</a:t>
            </a:r>
          </a:p>
        </p:txBody>
      </p:sp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5076825" y="1052513"/>
            <a:ext cx="3455988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没有一片宽松的土地，</a:t>
            </a:r>
          </a:p>
          <a:p>
            <a:r>
              <a:rPr lang="zh-CN" altLang="en-US" sz="2000">
                <a:latin typeface="Calibri" pitchFamily="34" charset="0"/>
              </a:rPr>
              <a:t>种子就不会发芽；</a:t>
            </a:r>
          </a:p>
          <a:p>
            <a:r>
              <a:rPr lang="zh-CN" altLang="en-US" sz="2000">
                <a:latin typeface="Calibri" pitchFamily="34" charset="0"/>
              </a:rPr>
              <a:t>没有一场畅快的雨水，</a:t>
            </a:r>
          </a:p>
          <a:p>
            <a:r>
              <a:rPr lang="zh-CN" altLang="en-US" sz="2000">
                <a:latin typeface="Calibri" pitchFamily="34" charset="0"/>
              </a:rPr>
              <a:t>小树就不会长大；</a:t>
            </a:r>
          </a:p>
          <a:p>
            <a:r>
              <a:rPr lang="zh-CN" altLang="en-US" sz="2000">
                <a:latin typeface="Calibri" pitchFamily="34" charset="0"/>
              </a:rPr>
              <a:t>没有一个欢乐的童年，</a:t>
            </a:r>
          </a:p>
          <a:p>
            <a:r>
              <a:rPr lang="zh-CN" altLang="en-US" sz="2000">
                <a:latin typeface="Calibri" pitchFamily="34" charset="0"/>
              </a:rPr>
              <a:t>梦想就不会起飞。</a:t>
            </a:r>
          </a:p>
          <a:p>
            <a:endParaRPr lang="zh-CN" altLang="en-US" sz="2000">
              <a:latin typeface="Calibri" pitchFamily="34" charset="0"/>
            </a:endParaRPr>
          </a:p>
          <a:p>
            <a:r>
              <a:rPr lang="zh-CN" altLang="en-US" sz="2000">
                <a:latin typeface="Calibri" pitchFamily="34" charset="0"/>
              </a:rPr>
              <a:t>此刻，</a:t>
            </a:r>
          </a:p>
          <a:p>
            <a:r>
              <a:rPr lang="zh-CN" altLang="en-US" sz="2000">
                <a:latin typeface="Calibri" pitchFamily="34" charset="0"/>
              </a:rPr>
              <a:t>千言万语汇成一句话：</a:t>
            </a:r>
          </a:p>
          <a:p>
            <a:r>
              <a:rPr lang="zh-CN" altLang="en-US" sz="2000">
                <a:latin typeface="Calibri" pitchFamily="34" charset="0"/>
              </a:rPr>
              <a:t>“爸爸妈妈，感谢你们！”</a:t>
            </a:r>
          </a:p>
          <a:p>
            <a:r>
              <a:rPr lang="zh-CN" altLang="en-US" sz="2000">
                <a:latin typeface="Calibri" pitchFamily="34" charset="0"/>
              </a:rPr>
              <a:t>感谢你，</a:t>
            </a:r>
          </a:p>
          <a:p>
            <a:r>
              <a:rPr lang="zh-CN" altLang="en-US" sz="2000">
                <a:latin typeface="Calibri" pitchFamily="34" charset="0"/>
              </a:rPr>
              <a:t>父爱</a:t>
            </a:r>
            <a:r>
              <a:rPr lang="en-US" altLang="zh-CN" sz="2000">
                <a:latin typeface="Calibri" pitchFamily="34" charset="0"/>
              </a:rPr>
              <a:t>——</a:t>
            </a:r>
            <a:r>
              <a:rPr lang="zh-CN" altLang="en-US" sz="2000">
                <a:latin typeface="Calibri" pitchFamily="34" charset="0"/>
              </a:rPr>
              <a:t>赐我力量的天空，</a:t>
            </a:r>
          </a:p>
          <a:p>
            <a:r>
              <a:rPr lang="zh-CN" altLang="en-US" sz="2000">
                <a:latin typeface="Calibri" pitchFamily="34" charset="0"/>
              </a:rPr>
              <a:t>感谢你，</a:t>
            </a:r>
          </a:p>
          <a:p>
            <a:r>
              <a:rPr lang="zh-CN" altLang="en-US" sz="2000">
                <a:latin typeface="Calibri" pitchFamily="34" charset="0"/>
              </a:rPr>
              <a:t>母爱</a:t>
            </a:r>
            <a:r>
              <a:rPr lang="en-US" altLang="zh-CN" sz="2000">
                <a:latin typeface="Calibri" pitchFamily="34" charset="0"/>
              </a:rPr>
              <a:t>——</a:t>
            </a:r>
            <a:r>
              <a:rPr lang="zh-CN" altLang="en-US" sz="2000">
                <a:latin typeface="Calibri" pitchFamily="34" charset="0"/>
              </a:rPr>
              <a:t>给我温暖的大地！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en-US" sz="4800"/>
              <a:t>家庭是一种共同生活的社会组织，她以婚姻为基础，以血缘关系为纽带。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692150"/>
            <a:ext cx="6515100" cy="54737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363" y="3860800"/>
            <a:ext cx="4103687" cy="2736850"/>
          </a:xfrm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24413" cy="47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家是什么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>
          <a:xfrm>
            <a:off x="468313" y="1530350"/>
            <a:ext cx="8229600" cy="4525963"/>
          </a:xfrm>
        </p:spPr>
        <p:txBody>
          <a:bodyPr/>
          <a:lstStyle/>
          <a:p>
            <a:r>
              <a:rPr lang="zh-CN" altLang="en-US" sz="3600"/>
              <a:t>在美国洛杉矶，有一个醉汉躺在街头，警察把他扶起来，一看是当地的一位富翁。警察要送他回家时，富翁说：“家？我没有家。”警察指着远处的别墅说：“那是什么？”“那是我的房子。”富翁说</a:t>
            </a:r>
            <a:r>
              <a:rPr lang="zh-CN" altLang="en-US"/>
              <a:t>。</a:t>
            </a: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755650" y="5516563"/>
            <a:ext cx="77771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3366FF"/>
                </a:solidFill>
                <a:latin typeface="Calibri" pitchFamily="34" charset="0"/>
              </a:rPr>
              <a:t>1</a:t>
            </a:r>
            <a:r>
              <a:rPr lang="zh-CN" altLang="en-US" sz="3200" b="1">
                <a:solidFill>
                  <a:srgbClr val="3366FF"/>
                </a:solidFill>
                <a:latin typeface="Calibri" pitchFamily="34" charset="0"/>
              </a:rPr>
              <a:t>）富翁为什么指着自己的别墅说这是我的房子不是家？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en-US" sz="3600"/>
              <a:t>在我们这个世界，许多人都认为，家是一间房子或一个庭院。然而，当你或你的亲人一旦从那里搬走，一旦那里失去了温馨和亲情，你还认为那儿是家吗？对名人来说，那儿是故居；对一般百姓来讲，只能说曾在那儿住过，那儿已不再是家了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458" name="内容占位符 2"/>
          <p:cNvSpPr>
            <a:spLocks noGrp="1"/>
          </p:cNvSpPr>
          <p:nvPr>
            <p:ph idx="4294967295"/>
          </p:nvPr>
        </p:nvSpPr>
        <p:spPr>
          <a:xfrm>
            <a:off x="468313" y="333375"/>
            <a:ext cx="8229600" cy="4525963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US" altLang="zh-CN" sz="3300"/>
              <a:t>1983</a:t>
            </a:r>
            <a:r>
              <a:rPr lang="zh-CN" altLang="en-US" sz="3300"/>
              <a:t>年在卢旺达的一个真实故事，也许能给家做一个贴切的注解。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sz="3300"/>
              <a:t>卢旺达内战期间，有一个叫热拉尔的人，</a:t>
            </a:r>
            <a:r>
              <a:rPr lang="en-US" altLang="zh-CN" sz="3300"/>
              <a:t>37</a:t>
            </a:r>
            <a:r>
              <a:rPr lang="zh-CN" altLang="en-US" sz="3300"/>
              <a:t>岁，他的一家有</a:t>
            </a:r>
            <a:r>
              <a:rPr lang="en-US" altLang="zh-CN" sz="3300"/>
              <a:t>40</a:t>
            </a:r>
            <a:r>
              <a:rPr lang="zh-CN" altLang="en-US" sz="3300"/>
              <a:t>口人，父母、兄弟、姐妹、妻儿几乎全部离散丧生。最后，绝望的热拉尔打听到</a:t>
            </a:r>
            <a:r>
              <a:rPr lang="en-US" altLang="zh-CN" sz="3300"/>
              <a:t>5</a:t>
            </a:r>
            <a:r>
              <a:rPr lang="zh-CN" altLang="en-US" sz="3300"/>
              <a:t>岁的小女儿还活着，辗转数地，冒着生命危险找到了自己的亲生骨肉。他悲喜交集，将女儿紧紧搂在怀里，第一句话就是：“我又有家了。”</a:t>
            </a:r>
          </a:p>
          <a:p>
            <a:pPr marL="0" indent="0">
              <a:lnSpc>
                <a:spcPct val="90000"/>
              </a:lnSpc>
            </a:pPr>
            <a:endParaRPr lang="zh-CN" altLang="en-US" sz="3000"/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468313" y="4868863"/>
            <a:ext cx="83518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3366FF"/>
                </a:solidFill>
                <a:latin typeface="Calibri" pitchFamily="34" charset="0"/>
              </a:rPr>
              <a:t>2</a:t>
            </a:r>
            <a:r>
              <a:rPr lang="zh-CN" altLang="en-US" sz="3200" b="1">
                <a:solidFill>
                  <a:srgbClr val="3366FF"/>
                </a:solidFill>
                <a:latin typeface="Calibri" pitchFamily="34" charset="0"/>
              </a:rPr>
              <a:t>）为什么热拉尔找到女儿后的第一句话是我又有了家？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en-US" sz="4000"/>
              <a:t>我的外貌像谁？我的性格像谁？</a:t>
            </a:r>
          </a:p>
          <a:p>
            <a:r>
              <a:rPr lang="zh-CN" altLang="en-US" sz="4000"/>
              <a:t>家人给我印象最深刻的一句话是什么？</a:t>
            </a:r>
          </a:p>
          <a:p>
            <a:r>
              <a:rPr lang="zh-CN" altLang="en-US" sz="4000"/>
              <a:t>在家里，我最钦佩谁？原因是什么？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>
          <a:xfrm>
            <a:off x="684213" y="2420938"/>
            <a:ext cx="8229600" cy="16129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800"/>
              <a:t>家是我们成长的园地</a:t>
            </a:r>
            <a:endParaRPr lang="en-US" altLang="zh-CN" sz="4800"/>
          </a:p>
          <a:p>
            <a:pPr>
              <a:lnSpc>
                <a:spcPct val="90000"/>
              </a:lnSpc>
            </a:pPr>
            <a:r>
              <a:rPr lang="zh-CN" altLang="en-US" sz="4800"/>
              <a:t>家是我们温馨的港湾</a:t>
            </a:r>
          </a:p>
          <a:p>
            <a:pPr>
              <a:lnSpc>
                <a:spcPct val="90000"/>
              </a:lnSpc>
            </a:pPr>
            <a:endParaRPr lang="zh-CN" altLang="en-US" sz="4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242</TotalTime>
  <Words>785</Words>
  <Application>Microsoft Office PowerPoint</Application>
  <Paragraphs>50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2012版中考一轮复习化学精品课件（含2011中考真题）第15课时粒子构成物质（19ppt)</vt:lpstr>
      <vt:lpstr>第一课  温馨家庭  成长园地</vt:lpstr>
      <vt:lpstr>Slide 2</vt:lpstr>
      <vt:lpstr>Slide 3</vt:lpstr>
      <vt:lpstr>Slide 4</vt:lpstr>
      <vt:lpstr>《家是什么》</vt:lpstr>
      <vt:lpstr>Slide 6</vt:lpstr>
      <vt:lpstr>Slide 7</vt:lpstr>
      <vt:lpstr>Slide 8</vt:lpstr>
      <vt:lpstr>Slide 9</vt:lpstr>
      <vt:lpstr>《特殊的老师》</vt:lpstr>
    </vt:vector>
  </TitlesOfParts>
  <Company>TongJiSJHS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xbany</cp:lastModifiedBy>
  <dcterms:created xsi:type="dcterms:W3CDTF">2014-09-02T01:00:35Z</dcterms:created>
  <dcterms:modified xsi:type="dcterms:W3CDTF">2018-11-23T04:28:15Z</dcterms:modified>
</cp:coreProperties>
</file>