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58" r:id="rId4"/>
    <p:sldId id="331" r:id="rId5"/>
    <p:sldId id="332" r:id="rId6"/>
    <p:sldId id="333" r:id="rId8"/>
    <p:sldId id="334" r:id="rId9"/>
    <p:sldId id="335" r:id="rId10"/>
    <p:sldId id="337" r:id="rId11"/>
    <p:sldId id="338" r:id="rId12"/>
    <p:sldId id="339" r:id="rId13"/>
    <p:sldId id="340" r:id="rId14"/>
    <p:sldId id="341" r:id="rId15"/>
    <p:sldId id="343" r:id="rId16"/>
    <p:sldId id="344" r:id="rId17"/>
    <p:sldId id="345" r:id="rId18"/>
    <p:sldId id="346" r:id="rId19"/>
    <p:sldId id="347" r:id="rId20"/>
    <p:sldId id="348" r:id="rId21"/>
    <p:sldId id="358" r:id="rId22"/>
    <p:sldId id="359" r:id="rId23"/>
    <p:sldId id="360" r:id="rId24"/>
    <p:sldId id="361" r:id="rId25"/>
    <p:sldId id="279" r:id="rId26"/>
    <p:sldId id="280" r:id="rId27"/>
    <p:sldId id="327" r:id="rId28"/>
    <p:sldId id="301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086"/>
        <p:guide pos="30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146" name="文本占位符 2"/>
          <p:cNvSpPr/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-12700" y="80963"/>
            <a:ext cx="9123363" cy="439738"/>
          </a:xfrm>
          <a:prstGeom prst="flowChartAlternateProcess">
            <a:avLst/>
          </a:prstGeom>
          <a:solidFill>
            <a:srgbClr val="D1E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图片 4" descr="优翼logo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 descr="优翼logo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-12700" y="6496050"/>
            <a:ext cx="9150350" cy="360363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869" y="6504300"/>
            <a:ext cx="3852546" cy="3657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www.youyi100.com</a:t>
            </a: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984250" y="313372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第二章 地球的面貌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2906872" y="4247674"/>
            <a:ext cx="3627120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第一节 认识地球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 Box 33"/>
          <p:cNvSpPr txBox="1"/>
          <p:nvPr/>
        </p:nvSpPr>
        <p:spPr>
          <a:xfrm>
            <a:off x="5919788" y="836613"/>
            <a:ext cx="2971800" cy="969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七年级地理上册（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XJ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教学课件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3" name="Picture 12" descr="纬线与纬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1341438"/>
            <a:ext cx="4572000" cy="456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 Box 13"/>
          <p:cNvSpPr txBox="1"/>
          <p:nvPr/>
        </p:nvSpPr>
        <p:spPr>
          <a:xfrm>
            <a:off x="231140" y="1432878"/>
            <a:ext cx="3240088" cy="43662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、纬线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在地球仪表面，与地轴垂直并环绕地球一周的圆圈。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、纬线的特征：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圆；相互平行；长度从赤道向两极逐渐缩短，到两极缩为一点；指示东西方向。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4"/>
          <p:cNvSpPr txBox="1"/>
          <p:nvPr/>
        </p:nvSpPr>
        <p:spPr>
          <a:xfrm>
            <a:off x="203200" y="680720"/>
            <a:ext cx="2401570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纬线与纬度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4">
                                            <p:txEl>
                                              <p:charRg st="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>
                                            <p:txEl>
                                              <p:charRg st="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charRg st="4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>
                                            <p:txEl>
                                              <p:charRg st="4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>
                                            <p:txEl>
                                              <p:charRg st="4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3" descr="C:\Users\Administrator\Desktop\c5ddc13e096c1115be4460b15479807b.jpgc5ddc13e096c1115be4460b15479807b"/>
          <p:cNvPicPr>
            <a:picLocks noGrp="1"/>
          </p:cNvPicPr>
          <p:nvPr>
            <p:ph type="body"/>
          </p:nvPr>
        </p:nvPicPr>
        <p:blipFill>
          <a:blip r:embed="rId1"/>
          <a:stretch>
            <a:fillRect/>
          </a:stretch>
        </p:blipFill>
        <p:spPr>
          <a:xfrm>
            <a:off x="529590" y="2074863"/>
            <a:ext cx="2919413" cy="3571875"/>
          </a:xfrm>
        </p:spPr>
      </p:pic>
      <p:sp>
        <p:nvSpPr>
          <p:cNvPr id="8195" name="Rectangle 5"/>
          <p:cNvSpPr/>
          <p:nvPr/>
        </p:nvSpPr>
        <p:spPr>
          <a:xfrm>
            <a:off x="611188" y="5818188"/>
            <a:ext cx="26212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楷体_GB2312" panose="02010609030101010101" pitchFamily="49" charset="-122"/>
              </a:rPr>
              <a:t>基多的赤道纪念碑</a:t>
            </a:r>
            <a:endParaRPr lang="zh-CN" altLang="en-US" sz="2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196" name="Rectangle 6"/>
          <p:cNvSpPr/>
          <p:nvPr/>
        </p:nvSpPr>
        <p:spPr>
          <a:xfrm>
            <a:off x="525780" y="634048"/>
            <a:ext cx="8135938" cy="13716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t">
            <a:spAutoFit/>
          </a:bodyPr>
          <a:p>
            <a:pPr lvl="0" indent="0" algn="l">
              <a:lnSpc>
                <a:spcPct val="150000"/>
              </a:lnSpc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赤道是最大的纬线圈，它把地球平分为南、北两个半球。</a:t>
            </a:r>
            <a:endParaRPr lang="zh-CN" altLang="en-US" sz="28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8" descr="2-9 aa2012-北半球和南半球 [转换]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7238" y="2028508"/>
            <a:ext cx="3810000" cy="4405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2"/>
          <p:cNvSpPr/>
          <p:nvPr/>
        </p:nvSpPr>
        <p:spPr>
          <a:xfrm>
            <a:off x="312738" y="599440"/>
            <a:ext cx="3900487" cy="5721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、纬度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（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）概念：人们为了区别各条纬线，分别为它们标度的度数。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（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）纬度的标定：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赤道的纬度为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，赤道以北称北纬，赤道以南称南纬，北纬和南纬各有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。北极和南极分别是北纬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（写作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90°N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）和南纬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（写作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90°S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9" name="Picture 23" descr="纬线与纬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4033" y="822643"/>
            <a:ext cx="4572000" cy="456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charRg st="5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charRg st="5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88"/>
          <p:cNvSpPr txBox="1"/>
          <p:nvPr/>
        </p:nvSpPr>
        <p:spPr>
          <a:xfrm>
            <a:off x="4130675" y="6092190"/>
            <a:ext cx="7286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Line 31"/>
          <p:cNvSpPr/>
          <p:nvPr/>
        </p:nvSpPr>
        <p:spPr>
          <a:xfrm>
            <a:off x="2771775" y="5519103"/>
            <a:ext cx="352901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Line 32"/>
          <p:cNvSpPr/>
          <p:nvPr/>
        </p:nvSpPr>
        <p:spPr>
          <a:xfrm>
            <a:off x="2771775" y="1413828"/>
            <a:ext cx="3530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Line 33"/>
          <p:cNvSpPr/>
          <p:nvPr/>
        </p:nvSpPr>
        <p:spPr>
          <a:xfrm>
            <a:off x="1763713" y="3502978"/>
            <a:ext cx="5545137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Line 34"/>
          <p:cNvSpPr/>
          <p:nvPr/>
        </p:nvSpPr>
        <p:spPr>
          <a:xfrm>
            <a:off x="1979613" y="4511040"/>
            <a:ext cx="51133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Line 35"/>
          <p:cNvSpPr/>
          <p:nvPr/>
        </p:nvSpPr>
        <p:spPr>
          <a:xfrm>
            <a:off x="1979613" y="2421890"/>
            <a:ext cx="51133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Line 36"/>
          <p:cNvSpPr/>
          <p:nvPr/>
        </p:nvSpPr>
        <p:spPr>
          <a:xfrm flipH="1">
            <a:off x="1979613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Line 37"/>
          <p:cNvSpPr/>
          <p:nvPr/>
        </p:nvSpPr>
        <p:spPr>
          <a:xfrm flipH="1">
            <a:off x="2411413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Line 38"/>
          <p:cNvSpPr/>
          <p:nvPr/>
        </p:nvSpPr>
        <p:spPr>
          <a:xfrm flipH="1">
            <a:off x="2843213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Line 39"/>
          <p:cNvSpPr/>
          <p:nvPr/>
        </p:nvSpPr>
        <p:spPr>
          <a:xfrm flipH="1">
            <a:off x="3348038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Line 40"/>
          <p:cNvSpPr/>
          <p:nvPr/>
        </p:nvSpPr>
        <p:spPr>
          <a:xfrm flipH="1">
            <a:off x="3851275" y="2421890"/>
            <a:ext cx="792163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Line 41"/>
          <p:cNvSpPr/>
          <p:nvPr/>
        </p:nvSpPr>
        <p:spPr>
          <a:xfrm flipH="1">
            <a:off x="4787900" y="2421890"/>
            <a:ext cx="792163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Line 42"/>
          <p:cNvSpPr/>
          <p:nvPr/>
        </p:nvSpPr>
        <p:spPr>
          <a:xfrm flipH="1">
            <a:off x="5292725" y="2421890"/>
            <a:ext cx="792163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Line 43"/>
          <p:cNvSpPr/>
          <p:nvPr/>
        </p:nvSpPr>
        <p:spPr>
          <a:xfrm flipH="1">
            <a:off x="5795963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Line 44"/>
          <p:cNvSpPr/>
          <p:nvPr/>
        </p:nvSpPr>
        <p:spPr>
          <a:xfrm flipH="1">
            <a:off x="6300788" y="2421890"/>
            <a:ext cx="792162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Line 45"/>
          <p:cNvSpPr/>
          <p:nvPr/>
        </p:nvSpPr>
        <p:spPr>
          <a:xfrm flipH="1">
            <a:off x="1835150" y="2421890"/>
            <a:ext cx="504825" cy="1368425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Line 46"/>
          <p:cNvSpPr/>
          <p:nvPr/>
        </p:nvSpPr>
        <p:spPr>
          <a:xfrm flipH="1">
            <a:off x="6804025" y="3214053"/>
            <a:ext cx="504825" cy="1296987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1" name="Line 47"/>
          <p:cNvSpPr/>
          <p:nvPr/>
        </p:nvSpPr>
        <p:spPr>
          <a:xfrm flipH="1">
            <a:off x="4356100" y="2421890"/>
            <a:ext cx="792163" cy="2089150"/>
          </a:xfrm>
          <a:prstGeom prst="line">
            <a:avLst/>
          </a:prstGeom>
          <a:ln w="127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2" name="Text Box 48"/>
          <p:cNvSpPr txBox="1"/>
          <p:nvPr/>
        </p:nvSpPr>
        <p:spPr>
          <a:xfrm>
            <a:off x="3248025" y="3214053"/>
            <a:ext cx="2332038" cy="5191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低纬度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33" name="Line 50"/>
          <p:cNvSpPr/>
          <p:nvPr/>
        </p:nvSpPr>
        <p:spPr>
          <a:xfrm flipH="1">
            <a:off x="2987675" y="4511040"/>
            <a:ext cx="1008063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4" name="Line 51"/>
          <p:cNvSpPr/>
          <p:nvPr/>
        </p:nvSpPr>
        <p:spPr>
          <a:xfrm flipH="1">
            <a:off x="3492500" y="4511040"/>
            <a:ext cx="1008063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Line 52"/>
          <p:cNvSpPr/>
          <p:nvPr/>
        </p:nvSpPr>
        <p:spPr>
          <a:xfrm flipH="1">
            <a:off x="3995738" y="4511040"/>
            <a:ext cx="1008062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Line 53"/>
          <p:cNvSpPr/>
          <p:nvPr/>
        </p:nvSpPr>
        <p:spPr>
          <a:xfrm flipH="1">
            <a:off x="4500563" y="4511040"/>
            <a:ext cx="1008062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Line 54"/>
          <p:cNvSpPr/>
          <p:nvPr/>
        </p:nvSpPr>
        <p:spPr>
          <a:xfrm flipH="1">
            <a:off x="5003800" y="4511040"/>
            <a:ext cx="1008063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8" name="Line 55"/>
          <p:cNvSpPr/>
          <p:nvPr/>
        </p:nvSpPr>
        <p:spPr>
          <a:xfrm flipH="1">
            <a:off x="2627313" y="4511040"/>
            <a:ext cx="865187" cy="863600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9" name="Line 56"/>
          <p:cNvSpPr/>
          <p:nvPr/>
        </p:nvSpPr>
        <p:spPr>
          <a:xfrm flipH="1">
            <a:off x="6084888" y="4511040"/>
            <a:ext cx="1008062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0" name="Line 57"/>
          <p:cNvSpPr/>
          <p:nvPr/>
        </p:nvSpPr>
        <p:spPr>
          <a:xfrm flipH="1">
            <a:off x="5580063" y="4511040"/>
            <a:ext cx="1008062" cy="10080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1" name="Line 58"/>
          <p:cNvSpPr/>
          <p:nvPr/>
        </p:nvSpPr>
        <p:spPr>
          <a:xfrm flipH="1">
            <a:off x="2484438" y="1413828"/>
            <a:ext cx="1008062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2" name="Line 59"/>
          <p:cNvSpPr/>
          <p:nvPr/>
        </p:nvSpPr>
        <p:spPr>
          <a:xfrm flipH="1">
            <a:off x="2987675" y="1413828"/>
            <a:ext cx="1008063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3" name="Line 60"/>
          <p:cNvSpPr/>
          <p:nvPr/>
        </p:nvSpPr>
        <p:spPr>
          <a:xfrm flipH="1">
            <a:off x="3492500" y="1413828"/>
            <a:ext cx="1008063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4" name="Line 61"/>
          <p:cNvSpPr/>
          <p:nvPr/>
        </p:nvSpPr>
        <p:spPr>
          <a:xfrm flipH="1">
            <a:off x="1979613" y="1413828"/>
            <a:ext cx="1008062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5" name="Line 62"/>
          <p:cNvSpPr/>
          <p:nvPr/>
        </p:nvSpPr>
        <p:spPr>
          <a:xfrm flipH="1">
            <a:off x="4067175" y="1413828"/>
            <a:ext cx="1008063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6" name="Line 63"/>
          <p:cNvSpPr/>
          <p:nvPr/>
        </p:nvSpPr>
        <p:spPr>
          <a:xfrm flipH="1">
            <a:off x="4643438" y="1413828"/>
            <a:ext cx="1008062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7" name="Line 64"/>
          <p:cNvSpPr/>
          <p:nvPr/>
        </p:nvSpPr>
        <p:spPr>
          <a:xfrm flipH="1">
            <a:off x="5219700" y="1413828"/>
            <a:ext cx="1008063" cy="1008062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8" name="Line 65"/>
          <p:cNvSpPr/>
          <p:nvPr/>
        </p:nvSpPr>
        <p:spPr>
          <a:xfrm flipH="1">
            <a:off x="5868988" y="1702753"/>
            <a:ext cx="719137" cy="719137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9" name="Line 66"/>
          <p:cNvSpPr/>
          <p:nvPr/>
        </p:nvSpPr>
        <p:spPr>
          <a:xfrm flipH="1">
            <a:off x="6516688" y="2063115"/>
            <a:ext cx="360362" cy="358775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0" name="Line 67"/>
          <p:cNvSpPr/>
          <p:nvPr/>
        </p:nvSpPr>
        <p:spPr>
          <a:xfrm flipH="1">
            <a:off x="2339975" y="4511040"/>
            <a:ext cx="576263" cy="576263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1" name="Line 68"/>
          <p:cNvSpPr/>
          <p:nvPr/>
        </p:nvSpPr>
        <p:spPr>
          <a:xfrm flipH="1">
            <a:off x="2124075" y="4511040"/>
            <a:ext cx="287338" cy="287338"/>
          </a:xfrm>
          <a:prstGeom prst="line">
            <a:avLst/>
          </a:prstGeom>
          <a:ln w="28575" cap="flat" cmpd="sng">
            <a:solidFill>
              <a:srgbClr val="CC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2" name="Text Box 69"/>
          <p:cNvSpPr txBox="1"/>
          <p:nvPr/>
        </p:nvSpPr>
        <p:spPr>
          <a:xfrm>
            <a:off x="3563938" y="4798378"/>
            <a:ext cx="1655762" cy="528637"/>
          </a:xfrm>
          <a:prstGeom prst="rect">
            <a:avLst/>
          </a:prstGeom>
          <a:solidFill>
            <a:srgbClr val="CC66FF"/>
          </a:solidFill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中纬度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3" name="Text Box 70"/>
          <p:cNvSpPr txBox="1"/>
          <p:nvPr/>
        </p:nvSpPr>
        <p:spPr>
          <a:xfrm>
            <a:off x="3563938" y="1629728"/>
            <a:ext cx="1655762" cy="519112"/>
          </a:xfrm>
          <a:prstGeom prst="rect">
            <a:avLst/>
          </a:prstGeom>
          <a:solidFill>
            <a:srgbClr val="CC66FF"/>
          </a:solidFill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中纬度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4" name="Text Box 71"/>
          <p:cNvSpPr txBox="1"/>
          <p:nvPr/>
        </p:nvSpPr>
        <p:spPr>
          <a:xfrm>
            <a:off x="3635375" y="835978"/>
            <a:ext cx="17287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高纬度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5" name="Rectangle 73"/>
          <p:cNvSpPr/>
          <p:nvPr/>
        </p:nvSpPr>
        <p:spPr>
          <a:xfrm>
            <a:off x="3889375" y="5519103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高纬度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6" name="Text Box 74"/>
          <p:cNvSpPr txBox="1"/>
          <p:nvPr/>
        </p:nvSpPr>
        <p:spPr>
          <a:xfrm>
            <a:off x="1116013" y="314102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7" name="Rectangle 76"/>
          <p:cNvSpPr/>
          <p:nvPr/>
        </p:nvSpPr>
        <p:spPr>
          <a:xfrm>
            <a:off x="7308850" y="3214053"/>
            <a:ext cx="5238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8" name="Text Box 77"/>
          <p:cNvSpPr txBox="1"/>
          <p:nvPr/>
        </p:nvSpPr>
        <p:spPr>
          <a:xfrm>
            <a:off x="1203325" y="2134553"/>
            <a:ext cx="920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59" name="Text Box 78"/>
          <p:cNvSpPr txBox="1"/>
          <p:nvPr/>
        </p:nvSpPr>
        <p:spPr>
          <a:xfrm>
            <a:off x="1274763" y="4222115"/>
            <a:ext cx="920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0" name="Text Box 79"/>
          <p:cNvSpPr txBox="1"/>
          <p:nvPr/>
        </p:nvSpPr>
        <p:spPr>
          <a:xfrm>
            <a:off x="7092950" y="2059940"/>
            <a:ext cx="920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1" name="Text Box 80"/>
          <p:cNvSpPr txBox="1"/>
          <p:nvPr/>
        </p:nvSpPr>
        <p:spPr>
          <a:xfrm>
            <a:off x="7092950" y="4218940"/>
            <a:ext cx="920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2" name="Text Box 81"/>
          <p:cNvSpPr txBox="1"/>
          <p:nvPr/>
        </p:nvSpPr>
        <p:spPr>
          <a:xfrm>
            <a:off x="1851025" y="5230178"/>
            <a:ext cx="920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3" name="Rectangle 83"/>
          <p:cNvSpPr/>
          <p:nvPr/>
        </p:nvSpPr>
        <p:spPr>
          <a:xfrm>
            <a:off x="6300788" y="5300028"/>
            <a:ext cx="7286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4" name="Rectangle 85"/>
          <p:cNvSpPr/>
          <p:nvPr/>
        </p:nvSpPr>
        <p:spPr>
          <a:xfrm>
            <a:off x="2051050" y="1051878"/>
            <a:ext cx="7286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5" name="Rectangle 87"/>
          <p:cNvSpPr/>
          <p:nvPr/>
        </p:nvSpPr>
        <p:spPr>
          <a:xfrm>
            <a:off x="6364288" y="1055053"/>
            <a:ext cx="7286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6" name="Rectangle 90"/>
          <p:cNvSpPr/>
          <p:nvPr/>
        </p:nvSpPr>
        <p:spPr>
          <a:xfrm>
            <a:off x="4208463" y="259715"/>
            <a:ext cx="7286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x-none" sz="320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en-US" altLang="x-none" sz="3200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en-US" altLang="x-none" sz="3200" baseline="30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7" name="Line 92"/>
          <p:cNvSpPr/>
          <p:nvPr/>
        </p:nvSpPr>
        <p:spPr>
          <a:xfrm flipV="1">
            <a:off x="4210050" y="2420303"/>
            <a:ext cx="0" cy="2087562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5" name="Text Box 94"/>
          <p:cNvSpPr txBox="1"/>
          <p:nvPr/>
        </p:nvSpPr>
        <p:spPr>
          <a:xfrm>
            <a:off x="344488" y="1142365"/>
            <a:ext cx="731837" cy="4222750"/>
          </a:xfrm>
          <a:prstGeom prst="rect">
            <a:avLst/>
          </a:prstGeom>
          <a:noFill/>
          <a:ln w="57150" cap="rnd" cmpd="sng">
            <a:solidFill>
              <a:srgbClr val="FF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高中低纬度区的划分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3369" name="Group 127"/>
          <p:cNvGrpSpPr/>
          <p:nvPr/>
        </p:nvGrpSpPr>
        <p:grpSpPr>
          <a:xfrm>
            <a:off x="1908175" y="907415"/>
            <a:ext cx="6983413" cy="5257800"/>
            <a:chOff x="0" y="0"/>
            <a:chExt cx="4399" cy="3312"/>
          </a:xfrm>
        </p:grpSpPr>
        <p:grpSp>
          <p:nvGrpSpPr>
            <p:cNvPr id="10297" name="Group 113"/>
            <p:cNvGrpSpPr/>
            <p:nvPr/>
          </p:nvGrpSpPr>
          <p:grpSpPr>
            <a:xfrm>
              <a:off x="589" y="0"/>
              <a:ext cx="3130" cy="3312"/>
              <a:chOff x="0" y="0"/>
              <a:chExt cx="3130" cy="3312"/>
            </a:xfrm>
          </p:grpSpPr>
          <p:sp>
            <p:nvSpPr>
              <p:cNvPr id="10298" name="Line 98"/>
              <p:cNvSpPr/>
              <p:nvPr/>
            </p:nvSpPr>
            <p:spPr>
              <a:xfrm>
                <a:off x="0" y="2949"/>
                <a:ext cx="2126" cy="1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99" name="Line 99"/>
              <p:cNvSpPr/>
              <p:nvPr/>
            </p:nvSpPr>
            <p:spPr>
              <a:xfrm>
                <a:off x="52" y="271"/>
                <a:ext cx="2126" cy="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0" name="Rectangle 110"/>
              <p:cNvSpPr/>
              <p:nvPr/>
            </p:nvSpPr>
            <p:spPr>
              <a:xfrm>
                <a:off x="2042" y="0"/>
                <a:ext cx="108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北极圈</a:t>
                </a:r>
                <a:r>
                  <a:rPr lang="en-US" altLang="x-none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66.5</a:t>
                </a:r>
                <a:r>
                  <a:rPr lang="en-US" altLang="x-none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o</a:t>
                </a:r>
                <a:endPara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301" name="Rectangle 112"/>
              <p:cNvSpPr/>
              <p:nvPr/>
            </p:nvSpPr>
            <p:spPr>
              <a:xfrm>
                <a:off x="1905" y="3081"/>
                <a:ext cx="108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南极圈</a:t>
                </a:r>
                <a:r>
                  <a:rPr lang="en-US" altLang="x-none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66.5</a:t>
                </a:r>
                <a:r>
                  <a:rPr lang="en-US" altLang="x-none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o</a:t>
                </a:r>
                <a:endPara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302" name="Group 126"/>
            <p:cNvGrpSpPr/>
            <p:nvPr/>
          </p:nvGrpSpPr>
          <p:grpSpPr>
            <a:xfrm>
              <a:off x="0" y="1044"/>
              <a:ext cx="4399" cy="1138"/>
              <a:chOff x="0" y="0"/>
              <a:chExt cx="4399" cy="1138"/>
            </a:xfrm>
          </p:grpSpPr>
          <p:sp>
            <p:nvSpPr>
              <p:cNvPr id="10303" name="Line 102"/>
              <p:cNvSpPr/>
              <p:nvPr/>
            </p:nvSpPr>
            <p:spPr>
              <a:xfrm>
                <a:off x="0" y="1043"/>
                <a:ext cx="331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04" name="Rectangle 117"/>
              <p:cNvSpPr/>
              <p:nvPr/>
            </p:nvSpPr>
            <p:spPr>
              <a:xfrm>
                <a:off x="3311" y="907"/>
                <a:ext cx="108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南回归线</a:t>
                </a:r>
                <a:r>
                  <a:rPr lang="en-US" altLang="x-none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23.5</a:t>
                </a:r>
                <a:r>
                  <a:rPr lang="en-US" altLang="x-none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o</a:t>
                </a:r>
                <a:endPara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305" name="Rectangle 124"/>
              <p:cNvSpPr/>
              <p:nvPr/>
            </p:nvSpPr>
            <p:spPr>
              <a:xfrm>
                <a:off x="3311" y="0"/>
                <a:ext cx="108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 indent="0" algn="ctr"/>
                <a:r>
                  <a:rPr lang="zh-CN" altLang="en-US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北回归线</a:t>
                </a:r>
                <a:r>
                  <a:rPr lang="en-US" altLang="x-none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23.5</a:t>
                </a:r>
                <a:r>
                  <a:rPr lang="en-US" altLang="x-none" baseline="300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o</a:t>
                </a:r>
                <a:endPara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306" name="Line 125"/>
              <p:cNvSpPr/>
              <p:nvPr/>
            </p:nvSpPr>
            <p:spPr>
              <a:xfrm>
                <a:off x="0" y="90"/>
                <a:ext cx="331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3380" name="Oval 4"/>
          <p:cNvSpPr/>
          <p:nvPr/>
        </p:nvSpPr>
        <p:spPr>
          <a:xfrm>
            <a:off x="1763713" y="766128"/>
            <a:ext cx="5545137" cy="54006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0" dur="5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5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00"/>
                            </p:stCondLst>
                            <p:childTnLst>
                              <p:par>
                                <p:cTn id="1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6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000"/>
                            </p:stCondLst>
                            <p:childTnLst>
                              <p:par>
                                <p:cTn id="15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8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500"/>
                            </p:stCondLst>
                            <p:childTnLst>
                              <p:par>
                                <p:cTn id="16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000"/>
                            </p:stCondLst>
                            <p:childTnLst>
                              <p:par>
                                <p:cTn id="16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500"/>
                            </p:stCondLst>
                            <p:childTnLst>
                              <p:par>
                                <p:cTn id="16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000"/>
                            </p:stCondLst>
                            <p:childTnLst>
                              <p:par>
                                <p:cTn id="17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00"/>
                            </p:stCondLst>
                            <p:childTnLst>
                              <p:par>
                                <p:cTn id="17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000"/>
                            </p:stCondLst>
                            <p:childTnLst>
                              <p:par>
                                <p:cTn id="18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2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9500"/>
                            </p:stCondLst>
                            <p:childTnLst>
                              <p:par>
                                <p:cTn id="18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6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0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5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9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5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00"/>
                            </p:stCondLst>
                            <p:childTnLst>
                              <p:par>
                                <p:cTn id="2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9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4" dur="500"/>
                                        <p:tgtEl>
                                          <p:spTgt spid="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32" grpId="0" bldLvl="0" animBg="1"/>
      <p:bldP spid="13352" grpId="0" bldLvl="0" animBg="1"/>
      <p:bldP spid="13353" grpId="0" bldLvl="0" animBg="1"/>
      <p:bldP spid="13354" grpId="0"/>
      <p:bldP spid="13355" grpId="0"/>
      <p:bldP spid="13356" grpId="0"/>
      <p:bldP spid="13357" grpId="0"/>
      <p:bldP spid="13358" grpId="0"/>
      <p:bldP spid="13359" grpId="0"/>
      <p:bldP spid="13360" grpId="0"/>
      <p:bldP spid="13361" grpId="0"/>
      <p:bldP spid="13362" grpId="0"/>
      <p:bldP spid="13363" grpId="0"/>
      <p:bldP spid="13364" grpId="0"/>
      <p:bldP spid="13365" grpId="0"/>
      <p:bldP spid="13366" grpId="0"/>
      <p:bldP spid="1338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Picture 7" descr="经线与经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1484313"/>
            <a:ext cx="4851400" cy="4608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 Box 8"/>
          <p:cNvSpPr txBox="1"/>
          <p:nvPr/>
        </p:nvSpPr>
        <p:spPr>
          <a:xfrm>
            <a:off x="302578" y="1483678"/>
            <a:ext cx="3240087" cy="3891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、经线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在地球仪表面，连接南、北极并垂直于纬线的弧线。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、经线的特征：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半圆；相交于极点；长度都相等；指示南北方向。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4"/>
          <p:cNvSpPr txBox="1"/>
          <p:nvPr/>
        </p:nvSpPr>
        <p:spPr>
          <a:xfrm>
            <a:off x="269240" y="654685"/>
            <a:ext cx="2401570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经线与经度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>
                                            <p:txEl>
                                              <p:charRg st="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>
                                            <p:txEl>
                                              <p:charRg st="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charRg st="4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>
                                            <p:txEl>
                                              <p:charRg st="4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>
                                            <p:txEl>
                                              <p:charRg st="4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2"/>
          <p:cNvSpPr/>
          <p:nvPr/>
        </p:nvSpPr>
        <p:spPr>
          <a:xfrm>
            <a:off x="468313" y="838200"/>
            <a:ext cx="3382962" cy="52095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40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、经度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（</a:t>
            </a:r>
            <a:r>
              <a:rPr lang="en-US" altLang="x-none" sz="2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）概念：人们为了区别各条经线，分别为它们标度的度数。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（</a:t>
            </a:r>
            <a:r>
              <a:rPr lang="en-US" altLang="x-none" sz="2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）经度的标定：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本初子午线的经度为</a:t>
            </a:r>
            <a:r>
              <a:rPr lang="en-US" altLang="x-none" sz="2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，从这条经线向东为东经，向西为西经，东经和西经最大度数为</a:t>
            </a:r>
            <a:r>
              <a:rPr lang="en-US" altLang="x-none" sz="24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Picture 33" descr="经线与经度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0510" y="681673"/>
            <a:ext cx="4851400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charRg st="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2">
                                            <p:txEl>
                                              <p:charRg st="5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charRg st="5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1772" t="1416" r="13329" b="2957"/>
          <a:stretch>
            <a:fillRect/>
          </a:stretch>
        </p:blipFill>
        <p:spPr>
          <a:xfrm>
            <a:off x="3921125" y="1416050"/>
            <a:ext cx="5110163" cy="489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Rectangle 18"/>
          <p:cNvSpPr/>
          <p:nvPr/>
        </p:nvSpPr>
        <p:spPr>
          <a:xfrm>
            <a:off x="538163" y="1403350"/>
            <a:ext cx="3382962" cy="511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5000"/>
              </a:lnSpc>
              <a:spcBef>
                <a:spcPct val="15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）认识本初子午线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19"/>
          <p:cNvSpPr txBox="1"/>
          <p:nvPr/>
        </p:nvSpPr>
        <p:spPr>
          <a:xfrm>
            <a:off x="469900" y="2225675"/>
            <a:ext cx="3289300" cy="316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1884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年国际经度会议决定，以通过英国格林尼治天文台旧址的经线，作为经度的起始线，即</a:t>
            </a: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0°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经线，或称本初子午线。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Line 20"/>
          <p:cNvSpPr/>
          <p:nvPr/>
        </p:nvSpPr>
        <p:spPr>
          <a:xfrm>
            <a:off x="6516688" y="1557338"/>
            <a:ext cx="0" cy="47513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0" name="Group 23"/>
          <p:cNvGrpSpPr/>
          <p:nvPr/>
        </p:nvGrpSpPr>
        <p:grpSpPr>
          <a:xfrm>
            <a:off x="6516688" y="698500"/>
            <a:ext cx="2395537" cy="1290638"/>
            <a:chOff x="0" y="-133"/>
            <a:chExt cx="1509" cy="813"/>
          </a:xfrm>
        </p:grpSpPr>
        <p:sp>
          <p:nvSpPr>
            <p:cNvPr id="13318" name="Line 21"/>
            <p:cNvSpPr/>
            <p:nvPr/>
          </p:nvSpPr>
          <p:spPr>
            <a:xfrm flipV="1">
              <a:off x="0" y="317"/>
              <a:ext cx="453" cy="363"/>
            </a:xfrm>
            <a:prstGeom prst="line">
              <a:avLst/>
            </a:prstGeom>
            <a:ln w="57150" cap="flat" cmpd="sng">
              <a:solidFill>
                <a:schemeClr val="folHlink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Text Box 22"/>
            <p:cNvSpPr txBox="1"/>
            <p:nvPr/>
          </p:nvSpPr>
          <p:spPr>
            <a:xfrm>
              <a:off x="404" y="-133"/>
              <a:ext cx="110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anose="02010609030101010101" pitchFamily="49" charset="-122"/>
                </a:rPr>
                <a:t>格林尼治天文台旧址</a:t>
              </a:r>
              <a:endParaRPr lang="zh-CN" altLang="en-US" sz="24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17409" name="Picture 4" descr="格林尼治天文台旧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895" y="1558608"/>
            <a:ext cx="1600200" cy="2182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36"/>
          <p:cNvSpPr/>
          <p:nvPr/>
        </p:nvSpPr>
        <p:spPr>
          <a:xfrm>
            <a:off x="381953" y="770573"/>
            <a:ext cx="3744912" cy="511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5000"/>
              </a:lnSpc>
              <a:spcBef>
                <a:spcPct val="15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）东、西半球的划分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Text Box 49"/>
          <p:cNvSpPr txBox="1"/>
          <p:nvPr/>
        </p:nvSpPr>
        <p:spPr>
          <a:xfrm>
            <a:off x="811213" y="4960620"/>
            <a:ext cx="7475537" cy="1516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国际上习惯用西经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（写作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20°W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）和东经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160°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（写作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160°E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）这两条经线组成的经线圈，作为划分东西半球的界线。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9" name="Picture 50" descr="2-13 aa2012-东半球和西半球 [转换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318" y="1275398"/>
            <a:ext cx="4103687" cy="371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5"/>
          <p:cNvSpPr txBox="1"/>
          <p:nvPr/>
        </p:nvSpPr>
        <p:spPr>
          <a:xfrm>
            <a:off x="1689100" y="9810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1" name="Group 42"/>
          <p:cNvGrpSpPr/>
          <p:nvPr/>
        </p:nvGrpSpPr>
        <p:grpSpPr>
          <a:xfrm>
            <a:off x="3419475" y="981075"/>
            <a:ext cx="4465638" cy="1916113"/>
            <a:chOff x="0" y="0"/>
            <a:chExt cx="2813" cy="1207"/>
          </a:xfrm>
        </p:grpSpPr>
        <p:sp>
          <p:nvSpPr>
            <p:cNvPr id="15363" name="Line 9"/>
            <p:cNvSpPr/>
            <p:nvPr/>
          </p:nvSpPr>
          <p:spPr>
            <a:xfrm>
              <a:off x="363" y="363"/>
              <a:ext cx="0" cy="798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Rectangle 21"/>
            <p:cNvSpPr/>
            <p:nvPr/>
          </p:nvSpPr>
          <p:spPr>
            <a:xfrm>
              <a:off x="0" y="0"/>
              <a:ext cx="998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20°W</a:t>
              </a:r>
              <a:endParaRPr lang="en-US" altLang="x-none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65" name="Line 27"/>
            <p:cNvSpPr/>
            <p:nvPr/>
          </p:nvSpPr>
          <p:spPr>
            <a:xfrm>
              <a:off x="2284" y="363"/>
              <a:ext cx="0" cy="844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Rectangle 28"/>
            <p:cNvSpPr/>
            <p:nvPr/>
          </p:nvSpPr>
          <p:spPr>
            <a:xfrm>
              <a:off x="1861" y="11"/>
              <a:ext cx="952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160°E</a:t>
              </a:r>
              <a:endParaRPr lang="en-US" altLang="x-none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6" name="Group 39"/>
          <p:cNvGrpSpPr/>
          <p:nvPr/>
        </p:nvGrpSpPr>
        <p:grpSpPr>
          <a:xfrm>
            <a:off x="4067175" y="2422525"/>
            <a:ext cx="2881313" cy="519113"/>
            <a:chOff x="0" y="0"/>
            <a:chExt cx="1815" cy="327"/>
          </a:xfrm>
        </p:grpSpPr>
        <p:sp>
          <p:nvSpPr>
            <p:cNvPr id="15368" name="AutoShape 30"/>
            <p:cNvSpPr/>
            <p:nvPr/>
          </p:nvSpPr>
          <p:spPr>
            <a:xfrm>
              <a:off x="0" y="135"/>
              <a:ext cx="428" cy="90"/>
            </a:xfrm>
            <a:prstGeom prst="rightArrow">
              <a:avLst>
                <a:gd name="adj1" fmla="val 50000"/>
                <a:gd name="adj2" fmla="val 118800"/>
              </a:avLst>
            </a:prstGeom>
            <a:solidFill>
              <a:srgbClr val="3333FF"/>
            </a:solidFill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AutoShape 31"/>
            <p:cNvSpPr/>
            <p:nvPr/>
          </p:nvSpPr>
          <p:spPr>
            <a:xfrm rot="10800000">
              <a:off x="1381" y="136"/>
              <a:ext cx="434" cy="90"/>
            </a:xfrm>
            <a:prstGeom prst="rightArrow">
              <a:avLst>
                <a:gd name="adj1" fmla="val 50000"/>
                <a:gd name="adj2" fmla="val 120466"/>
              </a:avLst>
            </a:prstGeom>
            <a:solidFill>
              <a:srgbClr val="3333FF"/>
            </a:solidFill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Text Box 32"/>
            <p:cNvSpPr txBox="1"/>
            <p:nvPr/>
          </p:nvSpPr>
          <p:spPr>
            <a:xfrm>
              <a:off x="454" y="0"/>
              <a:ext cx="8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accent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东半球</a:t>
              </a:r>
              <a:endPara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40" name="Group 40"/>
          <p:cNvGrpSpPr/>
          <p:nvPr/>
        </p:nvGrpSpPr>
        <p:grpSpPr>
          <a:xfrm>
            <a:off x="2051050" y="2422525"/>
            <a:ext cx="6770688" cy="519113"/>
            <a:chOff x="0" y="0"/>
            <a:chExt cx="4265" cy="327"/>
          </a:xfrm>
        </p:grpSpPr>
        <p:sp>
          <p:nvSpPr>
            <p:cNvPr id="15372" name="AutoShape 34"/>
            <p:cNvSpPr/>
            <p:nvPr/>
          </p:nvSpPr>
          <p:spPr>
            <a:xfrm>
              <a:off x="3221" y="135"/>
              <a:ext cx="273" cy="91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8000"/>
            </a:solidFill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AutoShape 35"/>
            <p:cNvSpPr/>
            <p:nvPr/>
          </p:nvSpPr>
          <p:spPr>
            <a:xfrm rot="10800000">
              <a:off x="907" y="136"/>
              <a:ext cx="273" cy="91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8000"/>
            </a:solidFill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Text Box 36"/>
            <p:cNvSpPr txBox="1"/>
            <p:nvPr/>
          </p:nvSpPr>
          <p:spPr>
            <a:xfrm>
              <a:off x="0" y="0"/>
              <a:ext cx="8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8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西半球</a:t>
              </a:r>
              <a:endParaRPr lang="zh-CN" altLang="en-US" sz="2800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5375" name="Text Box 37"/>
            <p:cNvSpPr txBox="1"/>
            <p:nvPr/>
          </p:nvSpPr>
          <p:spPr>
            <a:xfrm>
              <a:off x="3403" y="0"/>
              <a:ext cx="8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8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西半球</a:t>
              </a:r>
              <a:endParaRPr lang="zh-CN" altLang="en-US" sz="2800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5376" name="Group 41"/>
          <p:cNvGrpSpPr/>
          <p:nvPr/>
        </p:nvGrpSpPr>
        <p:grpSpPr>
          <a:xfrm>
            <a:off x="858838" y="1457325"/>
            <a:ext cx="7077075" cy="892175"/>
            <a:chOff x="0" y="0"/>
            <a:chExt cx="4458" cy="562"/>
          </a:xfrm>
        </p:grpSpPr>
        <p:sp>
          <p:nvSpPr>
            <p:cNvPr id="15377" name="Line 6"/>
            <p:cNvSpPr/>
            <p:nvPr/>
          </p:nvSpPr>
          <p:spPr>
            <a:xfrm>
              <a:off x="298" y="424"/>
              <a:ext cx="381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Line 8"/>
            <p:cNvSpPr/>
            <p:nvPr/>
          </p:nvSpPr>
          <p:spPr>
            <a:xfrm>
              <a:off x="1571" y="288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Line 10"/>
            <p:cNvSpPr/>
            <p:nvPr/>
          </p:nvSpPr>
          <p:spPr>
            <a:xfrm>
              <a:off x="3447" y="288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Line 11"/>
            <p:cNvSpPr/>
            <p:nvPr/>
          </p:nvSpPr>
          <p:spPr>
            <a:xfrm>
              <a:off x="2828" y="288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Line 13"/>
            <p:cNvSpPr/>
            <p:nvPr/>
          </p:nvSpPr>
          <p:spPr>
            <a:xfrm>
              <a:off x="2172" y="288"/>
              <a:ext cx="0" cy="27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Line 16"/>
            <p:cNvSpPr/>
            <p:nvPr/>
          </p:nvSpPr>
          <p:spPr>
            <a:xfrm>
              <a:off x="293" y="290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Line 17"/>
            <p:cNvSpPr/>
            <p:nvPr/>
          </p:nvSpPr>
          <p:spPr>
            <a:xfrm>
              <a:off x="4113" y="290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Rectangle 18"/>
            <p:cNvSpPr/>
            <p:nvPr/>
          </p:nvSpPr>
          <p:spPr>
            <a:xfrm>
              <a:off x="1982" y="0"/>
              <a:ext cx="40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5" name="Rectangle 19"/>
            <p:cNvSpPr/>
            <p:nvPr/>
          </p:nvSpPr>
          <p:spPr>
            <a:xfrm>
              <a:off x="2564" y="2"/>
              <a:ext cx="54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60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6" name="Rectangle 20"/>
            <p:cNvSpPr/>
            <p:nvPr/>
          </p:nvSpPr>
          <p:spPr>
            <a:xfrm>
              <a:off x="1322" y="0"/>
              <a:ext cx="50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60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7" name="Rectangle 22"/>
            <p:cNvSpPr/>
            <p:nvPr/>
          </p:nvSpPr>
          <p:spPr>
            <a:xfrm>
              <a:off x="3198" y="2"/>
              <a:ext cx="50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120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8" name="Rectangle 23"/>
            <p:cNvSpPr/>
            <p:nvPr/>
          </p:nvSpPr>
          <p:spPr>
            <a:xfrm>
              <a:off x="615" y="2"/>
              <a:ext cx="68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120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89" name="Rectangle 25"/>
            <p:cNvSpPr/>
            <p:nvPr/>
          </p:nvSpPr>
          <p:spPr>
            <a:xfrm>
              <a:off x="0" y="2"/>
              <a:ext cx="68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180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0" name="Rectangle 26"/>
            <p:cNvSpPr/>
            <p:nvPr/>
          </p:nvSpPr>
          <p:spPr>
            <a:xfrm>
              <a:off x="3775" y="0"/>
              <a:ext cx="683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p>
              <a:pPr lvl="0" indent="0" algn="ctr"/>
              <a:r>
                <a:rPr lang="en-US" altLang="x-none" dirty="0">
                  <a:latin typeface="黑体" panose="02010609060101010101" pitchFamily="49" charset="-122"/>
                  <a:ea typeface="黑体" panose="02010609060101010101" pitchFamily="49" charset="-122"/>
                </a:rPr>
                <a:t>180</a:t>
              </a:r>
              <a:r>
                <a:rPr lang="en-US" altLang="x-none" baseline="30000" dirty="0">
                  <a:latin typeface="黑体" panose="02010609060101010101" pitchFamily="49" charset="-122"/>
                  <a:ea typeface="黑体" panose="02010609060101010101" pitchFamily="49" charset="-122"/>
                </a:rPr>
                <a:t>o</a:t>
              </a:r>
              <a:endParaRPr lang="en-US" altLang="x-none" baseline="30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1" name="Line 38"/>
            <p:cNvSpPr/>
            <p:nvPr/>
          </p:nvSpPr>
          <p:spPr>
            <a:xfrm>
              <a:off x="933" y="289"/>
              <a:ext cx="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61" name="WordArt 43"/>
          <p:cNvSpPr>
            <a:spLocks noTextEdit="1"/>
          </p:cNvSpPr>
          <p:nvPr/>
        </p:nvSpPr>
        <p:spPr>
          <a:xfrm>
            <a:off x="265748" y="3060065"/>
            <a:ext cx="1257300" cy="471488"/>
          </a:xfrm>
          <a:prstGeom prst="rect">
            <a:avLst/>
          </a:prstGeom>
        </p:spPr>
        <p:txBody>
          <a:bodyPr wrap="none" fromWordArt="1">
            <a:prstTxWarp prst="textChevronInverted">
              <a:avLst/>
            </a:prstTxWarp>
            <a:normAutofit/>
          </a:bodyPr>
          <a:p>
            <a:pPr algn="ctr" eaLnBrk="0" fontAlgn="base" hangingPunct="0"/>
            <a:r>
              <a:rPr lang="zh-CN" altLang="en-US" sz="3200" b="1" strike="noStrike" spc="-32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练一练</a:t>
            </a:r>
            <a:endParaRPr lang="zh-CN" altLang="en-US" sz="3200" b="1" strike="noStrike" spc="-32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62" name="Text Box 44"/>
          <p:cNvSpPr txBox="1"/>
          <p:nvPr/>
        </p:nvSpPr>
        <p:spPr>
          <a:xfrm>
            <a:off x="236855" y="3855085"/>
            <a:ext cx="8807450" cy="1005840"/>
          </a:xfrm>
          <a:prstGeom prst="rect">
            <a:avLst/>
          </a:prstGeom>
          <a:solidFill>
            <a:srgbClr val="FFFF00">
              <a:alpha val="53000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把下列经度和所属的东、西半球连接起来。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x-none" sz="2400" dirty="0">
                <a:latin typeface="Arial" panose="020B0604020202020204" pitchFamily="34" charset="0"/>
                <a:ea typeface="宋体" panose="02010600030101010101" pitchFamily="2" charset="-122"/>
              </a:rPr>
              <a:t>15°W         17°E      34°W        150°E     170°E    175°W</a:t>
            </a:r>
            <a:endParaRPr lang="en-US" altLang="x-none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3" name="Text Box 45"/>
          <p:cNvSpPr txBox="1"/>
          <p:nvPr/>
        </p:nvSpPr>
        <p:spPr>
          <a:xfrm>
            <a:off x="2032000" y="5734050"/>
            <a:ext cx="1368425" cy="457200"/>
          </a:xfrm>
          <a:prstGeom prst="rect">
            <a:avLst/>
          </a:prstGeom>
          <a:solidFill>
            <a:srgbClr val="00CCFF">
              <a:alpha val="4800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东半球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4" name="Text Box 46"/>
          <p:cNvSpPr txBox="1"/>
          <p:nvPr/>
        </p:nvSpPr>
        <p:spPr>
          <a:xfrm>
            <a:off x="5724525" y="5734050"/>
            <a:ext cx="1368425" cy="457200"/>
          </a:xfrm>
          <a:prstGeom prst="rect">
            <a:avLst/>
          </a:prstGeom>
          <a:solidFill>
            <a:srgbClr val="00CCFF">
              <a:alpha val="4800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西半球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5" name="Line 48"/>
          <p:cNvSpPr/>
          <p:nvPr/>
        </p:nvSpPr>
        <p:spPr>
          <a:xfrm>
            <a:off x="1116013" y="5014913"/>
            <a:ext cx="1223962" cy="7191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6" name="Freeform 51"/>
          <p:cNvSpPr/>
          <p:nvPr/>
        </p:nvSpPr>
        <p:spPr>
          <a:xfrm>
            <a:off x="2425700" y="5000625"/>
            <a:ext cx="292100" cy="76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184" h="480">
                <a:moveTo>
                  <a:pt x="0" y="0"/>
                </a:moveTo>
                <a:lnTo>
                  <a:pt x="184" y="48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67" name="Freeform 52"/>
          <p:cNvSpPr/>
          <p:nvPr/>
        </p:nvSpPr>
        <p:spPr>
          <a:xfrm>
            <a:off x="3848100" y="4962525"/>
            <a:ext cx="2286000" cy="812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pathLst>
              <a:path w="1440" h="512">
                <a:moveTo>
                  <a:pt x="0" y="0"/>
                </a:moveTo>
                <a:lnTo>
                  <a:pt x="1440" y="512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68" name="Freeform 53"/>
          <p:cNvSpPr/>
          <p:nvPr/>
        </p:nvSpPr>
        <p:spPr>
          <a:xfrm>
            <a:off x="3073400" y="5014913"/>
            <a:ext cx="1579563" cy="76041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1320" h="464">
                <a:moveTo>
                  <a:pt x="1320" y="0"/>
                </a:moveTo>
                <a:lnTo>
                  <a:pt x="0" y="464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69" name="Freeform 54"/>
          <p:cNvSpPr/>
          <p:nvPr/>
        </p:nvSpPr>
        <p:spPr>
          <a:xfrm flipH="1">
            <a:off x="5935663" y="4962525"/>
            <a:ext cx="395287" cy="7715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104" h="456">
                <a:moveTo>
                  <a:pt x="104" y="0"/>
                </a:moveTo>
                <a:lnTo>
                  <a:pt x="0" y="456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70" name="Freeform 55"/>
          <p:cNvSpPr/>
          <p:nvPr/>
        </p:nvSpPr>
        <p:spPr>
          <a:xfrm>
            <a:off x="6731000" y="5014913"/>
            <a:ext cx="314325" cy="74771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pathLst>
              <a:path w="872" h="480">
                <a:moveTo>
                  <a:pt x="872" y="0"/>
                </a:moveTo>
                <a:lnTo>
                  <a:pt x="0" y="480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2" grpId="0" bldLvl="0" animBg="1"/>
      <p:bldP spid="22563" grpId="0" bldLvl="0" animBg="1"/>
      <p:bldP spid="22564" grpId="0" bldLvl="0" animBg="1"/>
      <p:bldP spid="22566" grpId="0" bldLvl="0" animBg="1"/>
      <p:bldP spid="22567" grpId="0" bldLvl="0" animBg="1"/>
      <p:bldP spid="22568" grpId="0" bldLvl="0" animBg="1"/>
      <p:bldP spid="22569" grpId="0" bldLvl="0" animBg="1"/>
      <p:bldP spid="2257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4"/>
          <p:cNvSpPr txBox="1"/>
          <p:nvPr/>
        </p:nvSpPr>
        <p:spPr>
          <a:xfrm>
            <a:off x="226060" y="2576195"/>
            <a:ext cx="347853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、利用经纬网确定位置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1" name="Group 10"/>
          <p:cNvGrpSpPr/>
          <p:nvPr/>
        </p:nvGrpSpPr>
        <p:grpSpPr>
          <a:xfrm>
            <a:off x="3924300" y="1412875"/>
            <a:ext cx="4895850" cy="4851400"/>
            <a:chOff x="0" y="0"/>
            <a:chExt cx="3084" cy="3056"/>
          </a:xfrm>
        </p:grpSpPr>
        <p:pic>
          <p:nvPicPr>
            <p:cNvPr id="25603" name="Picture 5" descr="地球仪上的经纬网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084" cy="30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Text Box 6"/>
            <p:cNvSpPr txBox="1"/>
            <p:nvPr/>
          </p:nvSpPr>
          <p:spPr>
            <a:xfrm>
              <a:off x="523" y="2335"/>
              <a:ext cx="226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x-none" sz="1000" dirty="0">
                  <a:latin typeface="Arial" panose="020B0604020202020204" pitchFamily="34" charset="0"/>
                  <a:ea typeface="宋体" panose="02010600030101010101" pitchFamily="2" charset="-122"/>
                </a:rPr>
                <a:t>●</a:t>
              </a:r>
              <a:endParaRPr lang="en-US" altLang="x-none" sz="1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5" name="Text Box 7"/>
            <p:cNvSpPr txBox="1"/>
            <p:nvPr/>
          </p:nvSpPr>
          <p:spPr>
            <a:xfrm>
              <a:off x="2465" y="825"/>
              <a:ext cx="226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x-none" sz="1000" dirty="0">
                  <a:latin typeface="Arial" panose="020B0604020202020204" pitchFamily="34" charset="0"/>
                  <a:ea typeface="宋体" panose="02010600030101010101" pitchFamily="2" charset="-122"/>
                </a:rPr>
                <a:t>●</a:t>
              </a:r>
              <a:endParaRPr lang="en-US" altLang="x-none" sz="1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6" name="Text Box 8"/>
            <p:cNvSpPr txBox="1"/>
            <p:nvPr/>
          </p:nvSpPr>
          <p:spPr>
            <a:xfrm>
              <a:off x="645" y="2191"/>
              <a:ext cx="3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x-none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x-none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07" name="Text Box 9"/>
            <p:cNvSpPr txBox="1"/>
            <p:nvPr/>
          </p:nvSpPr>
          <p:spPr>
            <a:xfrm>
              <a:off x="2436" y="627"/>
              <a:ext cx="3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en-US" altLang="x-none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x-none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77" name="Text Box 11"/>
          <p:cNvSpPr txBox="1"/>
          <p:nvPr/>
        </p:nvSpPr>
        <p:spPr>
          <a:xfrm>
            <a:off x="203200" y="3131185"/>
            <a:ext cx="328168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00000"/>
              </a:lnSpc>
            </a:pP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利用标注的度数，读出经度和纬度的度数。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0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 利用经度和纬度的变化规律，判断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是东经还是西经，南纬还是北纬。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Text Box 12"/>
          <p:cNvSpPr txBox="1"/>
          <p:nvPr/>
        </p:nvSpPr>
        <p:spPr>
          <a:xfrm>
            <a:off x="256540" y="5423853"/>
            <a:ext cx="2951163" cy="1005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20°S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40°W</a:t>
            </a:r>
            <a:endParaRPr lang="en-US" altLang="x-none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40°N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60°E</a:t>
            </a:r>
            <a:endParaRPr lang="en-US" altLang="x-none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4"/>
          <p:cNvSpPr txBox="1"/>
          <p:nvPr/>
        </p:nvSpPr>
        <p:spPr>
          <a:xfrm>
            <a:off x="269240" y="654685"/>
            <a:ext cx="1428115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经纬网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7" name="Text Box 4"/>
          <p:cNvSpPr txBox="1"/>
          <p:nvPr/>
        </p:nvSpPr>
        <p:spPr>
          <a:xfrm>
            <a:off x="216218" y="1352233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、地球仪上的经纬网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Text Box 6"/>
          <p:cNvSpPr txBox="1"/>
          <p:nvPr/>
        </p:nvSpPr>
        <p:spPr>
          <a:xfrm>
            <a:off x="342265" y="1758950"/>
            <a:ext cx="3186113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00000"/>
              </a:lnSpc>
            </a:pPr>
            <a:r>
              <a:rPr lang="en-US" altLang="x-none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en-US" altLang="x-none" sz="2400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由经线和纬线相互交织所构成的网络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7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7">
                                            <p:txEl>
                                              <p:charRg st="2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  <p:bldP spid="23557" grpId="0"/>
      <p:bldP spid="23559" grpId="0"/>
      <p:bldP spid="256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1"/>
          <p:cNvGrpSpPr/>
          <p:nvPr/>
        </p:nvGrpSpPr>
        <p:grpSpPr>
          <a:xfrm>
            <a:off x="155575" y="33338"/>
            <a:ext cx="1989138" cy="519112"/>
            <a:chOff x="246" y="53"/>
            <a:chExt cx="3132" cy="818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246" y="53"/>
              <a:ext cx="2700" cy="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 descr="timg (23)"/>
          <p:cNvPicPr>
            <a:picLocks noChangeAspect="1"/>
          </p:cNvPicPr>
          <p:nvPr/>
        </p:nvPicPr>
        <p:blipFill>
          <a:blip r:embed="rId2">
            <a:lum bright="36000" contrast="-48000"/>
          </a:blip>
          <a:srcRect l="2438" t="4245" r="3076" b="6299"/>
          <a:stretch>
            <a:fillRect/>
          </a:stretch>
        </p:blipFill>
        <p:spPr>
          <a:xfrm>
            <a:off x="126365" y="552450"/>
            <a:ext cx="8898890" cy="5781675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5" name="文本框 4"/>
          <p:cNvSpPr txBox="1"/>
          <p:nvPr/>
        </p:nvSpPr>
        <p:spPr>
          <a:xfrm>
            <a:off x="965200" y="1854835"/>
            <a:ext cx="7218680" cy="3078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</a:t>
            </a:r>
            <a:r>
              <a:rPr lang="zh-CN" altLang="en-US" sz="2800" b="1"/>
              <a:t>在我们赖以生存的地球上，有浩瀚的海洋，奔腾的河流，巍峨的群山，深邃的峡谷，广袤的平原，雄浑的高原，苍凉的大漠……地球经历了怎样的</a:t>
            </a:r>
            <a:r>
              <a:rPr lang="en-US" altLang="zh-CN" sz="2800" b="1"/>
              <a:t>“</a:t>
            </a:r>
            <a:r>
              <a:rPr lang="zh-CN" altLang="en-US" sz="2800" b="1"/>
              <a:t>沧海桑田</a:t>
            </a:r>
            <a:r>
              <a:rPr lang="en-US" altLang="zh-CN" sz="2800" b="1"/>
              <a:t>”</a:t>
            </a:r>
            <a:r>
              <a:rPr lang="zh-CN" altLang="en-US" sz="2800" b="1"/>
              <a:t>，才造就了如此绚丽多姿、生机盎然耳朵自然景观？</a:t>
            </a:r>
            <a:endParaRPr lang="zh-CN" altLang="en-US" sz="2800" b="1"/>
          </a:p>
          <a:p>
            <a:r>
              <a:rPr lang="zh-CN" altLang="en-US" sz="2800" b="1"/>
              <a:t>       地球是人类的家园，让我们来认识她的面貌吧！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9" name="Text Box 7"/>
          <p:cNvSpPr txBox="1"/>
          <p:nvPr/>
        </p:nvSpPr>
        <p:spPr>
          <a:xfrm>
            <a:off x="606425" y="2092325"/>
            <a:ext cx="298196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5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自转方向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自西向东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自转周期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一天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en-US" altLang="x-none" sz="24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产生的现象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昼夜更替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日月星辰东升西落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2" name="图片 1" descr="timg (24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9360" y="1577975"/>
            <a:ext cx="5095875" cy="395224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56845" y="596900"/>
            <a:ext cx="315849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四、地球的运动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4" name="文本框 5124"/>
          <p:cNvSpPr txBox="1"/>
          <p:nvPr/>
        </p:nvSpPr>
        <p:spPr>
          <a:xfrm>
            <a:off x="255905" y="1325880"/>
            <a:ext cx="1835150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地球自转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9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9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9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9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69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9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9">
                                            <p:txEl>
                                              <p:charRg st="3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2" name="Picture 5" descr="地球公转示意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300480"/>
            <a:ext cx="5953125" cy="4272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Text Box 6"/>
          <p:cNvSpPr txBox="1"/>
          <p:nvPr/>
        </p:nvSpPr>
        <p:spPr>
          <a:xfrm>
            <a:off x="451485" y="1804035"/>
            <a:ext cx="2578100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30000"/>
              </a:lnSpc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．公转方向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自西向东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．公转周期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一年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．产生的现象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四季变化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昼夜长短变化</a:t>
            </a:r>
            <a:endParaRPr lang="zh-CN" altLang="en-US" sz="2400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124" name="文本框 5124"/>
          <p:cNvSpPr txBox="1"/>
          <p:nvPr/>
        </p:nvSpPr>
        <p:spPr>
          <a:xfrm>
            <a:off x="374650" y="693420"/>
            <a:ext cx="1835150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地球公转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>
                                            <p:txEl>
                                              <p:charRg st="7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6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>
                                            <p:txEl>
                                              <p:charRg st="12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6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6">
                                            <p:txEl>
                                              <p:charRg st="22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6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6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6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6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4" name="Picture 6" descr="2-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1883410"/>
            <a:ext cx="8459788" cy="418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4"/>
          <p:cNvSpPr txBox="1"/>
          <p:nvPr/>
        </p:nvSpPr>
        <p:spPr>
          <a:xfrm>
            <a:off x="138430" y="760095"/>
            <a:ext cx="3387725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地心说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与日心说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左大括号 11"/>
          <p:cNvSpPr/>
          <p:nvPr/>
        </p:nvSpPr>
        <p:spPr>
          <a:xfrm>
            <a:off x="645795" y="844550"/>
            <a:ext cx="504825" cy="517906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5385" y="669290"/>
            <a:ext cx="76784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地球有多大：表面积</a:t>
            </a:r>
            <a:r>
              <a:rPr lang="en-US" altLang="zh-CN" sz="2400" b="1"/>
              <a:t>5.1</a:t>
            </a:r>
            <a:r>
              <a:rPr lang="zh-CN" altLang="en-US" sz="2400" b="1"/>
              <a:t>亿千米</a:t>
            </a:r>
            <a:r>
              <a:rPr lang="en-US" altLang="zh-CN" sz="2400" b="1" baseline="58000">
                <a:uFillTx/>
                <a:sym typeface="+mn-ea"/>
              </a:rPr>
              <a:t>2</a:t>
            </a:r>
            <a:r>
              <a:rPr lang="zh-CN" altLang="en-US" sz="2400" b="1"/>
              <a:t>，平均半径是6</a:t>
            </a:r>
            <a:r>
              <a:rPr lang="en-US" altLang="zh-CN" sz="2400" b="1"/>
              <a:t>371</a:t>
            </a:r>
            <a:r>
              <a:rPr lang="zh-CN" altLang="en-US" sz="2400" b="1"/>
              <a:t>千米。赤道周长约</a:t>
            </a:r>
            <a:r>
              <a:rPr lang="en-US" altLang="zh-CN" sz="2400" b="1"/>
              <a:t>4</a:t>
            </a:r>
            <a:r>
              <a:rPr lang="zh-CN" altLang="en-US" sz="2400" b="1"/>
              <a:t>万千米</a:t>
            </a:r>
            <a:endParaRPr lang="zh-CN" altLang="en-US" sz="2400" b="1" baseline="58000">
              <a:solidFill>
                <a:schemeClr val="tx1"/>
              </a:solidFill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6980" y="5759450"/>
            <a:ext cx="3690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思考地理问题</a:t>
            </a:r>
            <a:endParaRPr lang="zh-CN" altLang="en-US" sz="2800" b="1"/>
          </a:p>
        </p:txBody>
      </p:sp>
      <p:sp>
        <p:nvSpPr>
          <p:cNvPr id="17" name="左大括号 16"/>
          <p:cNvSpPr/>
          <p:nvPr/>
        </p:nvSpPr>
        <p:spPr>
          <a:xfrm>
            <a:off x="1524000" y="1509395"/>
            <a:ext cx="609600" cy="4126865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0" y="2644775"/>
            <a:ext cx="609600" cy="180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/>
              <a:t>认识地球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50595" y="3039745"/>
            <a:ext cx="548640" cy="1075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 b="1"/>
              <a:t>地球仪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2167255" y="1555750"/>
            <a:ext cx="36906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地球的模型</a:t>
            </a:r>
            <a:r>
              <a:rPr lang="en-US" altLang="zh-CN" sz="2400" b="1"/>
              <a:t>——</a:t>
            </a:r>
            <a:r>
              <a:rPr lang="zh-CN" altLang="en-US" sz="2400" b="1"/>
              <a:t>地球仪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2166620" y="2359025"/>
            <a:ext cx="17557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经线和纬线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2154555" y="3398520"/>
            <a:ext cx="17818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经度和纬度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2127885" y="4595495"/>
            <a:ext cx="19272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半球的划分</a:t>
            </a:r>
            <a:endParaRPr lang="zh-CN" altLang="en-US" sz="2400" b="1"/>
          </a:p>
        </p:txBody>
      </p:sp>
      <p:sp>
        <p:nvSpPr>
          <p:cNvPr id="10" name="文本框 9"/>
          <p:cNvSpPr txBox="1"/>
          <p:nvPr/>
        </p:nvSpPr>
        <p:spPr>
          <a:xfrm>
            <a:off x="2193290" y="5384800"/>
            <a:ext cx="69284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经纬网：经线与纬线相互交织所构成的网络</a:t>
            </a:r>
            <a:endParaRPr lang="zh-CN" altLang="en-US" sz="2400" b="1"/>
          </a:p>
        </p:txBody>
      </p:sp>
      <p:sp>
        <p:nvSpPr>
          <p:cNvPr id="11" name="左大括号 10"/>
          <p:cNvSpPr/>
          <p:nvPr/>
        </p:nvSpPr>
        <p:spPr>
          <a:xfrm>
            <a:off x="3901440" y="2069465"/>
            <a:ext cx="229235" cy="1022350"/>
          </a:xfrm>
          <a:prstGeom prst="leftBrace">
            <a:avLst>
              <a:gd name="adj1" fmla="val 39185"/>
              <a:gd name="adj2" fmla="val 51469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10355" y="1906270"/>
            <a:ext cx="480949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经线：在地球仪表面，连接南北极并垂直于纬线的弧线</a:t>
            </a:r>
            <a:endParaRPr lang="zh-CN" altLang="en-US" sz="2400" b="1"/>
          </a:p>
        </p:txBody>
      </p:sp>
      <p:sp>
        <p:nvSpPr>
          <p:cNvPr id="24" name="文本框 23"/>
          <p:cNvSpPr txBox="1"/>
          <p:nvPr/>
        </p:nvSpPr>
        <p:spPr>
          <a:xfrm>
            <a:off x="4131945" y="2611755"/>
            <a:ext cx="48888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纬线：地球仪表面，与地轴垂直并环绕地球一周的圆圈</a:t>
            </a:r>
            <a:endParaRPr lang="zh-CN" altLang="en-US" sz="2400" b="1"/>
          </a:p>
        </p:txBody>
      </p:sp>
      <p:sp>
        <p:nvSpPr>
          <p:cNvPr id="25" name="左大括号 24"/>
          <p:cNvSpPr/>
          <p:nvPr/>
        </p:nvSpPr>
        <p:spPr>
          <a:xfrm>
            <a:off x="3856990" y="4394200"/>
            <a:ext cx="137795" cy="876935"/>
          </a:xfrm>
          <a:prstGeom prst="leftBrace">
            <a:avLst>
              <a:gd name="adj1" fmla="val 39185"/>
              <a:gd name="adj2" fmla="val 51469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45585" y="4261485"/>
            <a:ext cx="35318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南北半球分界线：赤道</a:t>
            </a:r>
            <a:endParaRPr lang="zh-CN" altLang="en-US" sz="2400" b="1"/>
          </a:p>
        </p:txBody>
      </p:sp>
      <p:sp>
        <p:nvSpPr>
          <p:cNvPr id="28" name="文本框 27"/>
          <p:cNvSpPr txBox="1"/>
          <p:nvPr/>
        </p:nvSpPr>
        <p:spPr>
          <a:xfrm>
            <a:off x="4057650" y="4695825"/>
            <a:ext cx="48882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东西半球分界线：</a:t>
            </a:r>
            <a:r>
              <a:rPr lang="en-US" altLang="zh-CN" sz="2400" b="1"/>
              <a:t>20</a:t>
            </a:r>
            <a:r>
              <a:rPr lang="zh-CN" altLang="en-US" sz="2400" b="1"/>
              <a:t>°</a:t>
            </a:r>
            <a:r>
              <a:rPr lang="en-US" altLang="zh-CN" sz="2400" b="1"/>
              <a:t>W</a:t>
            </a:r>
            <a:r>
              <a:rPr lang="zh-CN" altLang="en-US" sz="2400" b="1"/>
              <a:t>和</a:t>
            </a:r>
            <a:r>
              <a:rPr lang="en-US" altLang="zh-CN" sz="2400" b="1"/>
              <a:t>160</a:t>
            </a:r>
            <a:r>
              <a:rPr lang="zh-CN" altLang="en-US" sz="2400" b="1"/>
              <a:t>°</a:t>
            </a:r>
            <a:r>
              <a:rPr lang="en-US" altLang="zh-CN" sz="2400" b="1"/>
              <a:t>E</a:t>
            </a:r>
            <a:r>
              <a:rPr lang="zh-CN" altLang="en-US" sz="2400" b="1"/>
              <a:t>组成的经线圈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78435" y="597535"/>
            <a:ext cx="8787765" cy="5869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9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1．人类对地球形状的认识，经历了漫长的探索过程。下列不能说明地球形状为球体的是（  ）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A．人造卫星拍摄的地球照片  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B．麦哲伦环球航行 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C．远航的船舶逐渐消失在地平线下   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D．流星现象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太阳大，地球小，地球围着太阳跑；星儿移，月儿转，地球自个儿也在转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”,“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地球自个儿也在转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产生的现象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  ）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A．四季冷暖差异           B．昼夜长短变化 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C．五带的划分           D．昼夜更替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0495" y="1445578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48550" y="4702493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05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560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204470" y="690245"/>
            <a:ext cx="8787765" cy="5541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．家住北极的咸蛋超人有一天想拜访住在南极的面包超人，并决定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遁地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前去，于是他从家中钻入地底，始终保持直线前进并穿越地心来到面包超人家，咸蛋超人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遁地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穿行的距离约为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  ）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9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万千米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 B．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万千米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  C．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6371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千米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  D．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12742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千米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．假设一列火车以每小时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千米的速度环绕赤道一圈，大约需要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  ）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小时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B．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C．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小时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D．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小时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6585" y="1682433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9480" y="3372803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05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560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61441" descr="图片1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691063"/>
            <a:ext cx="8281988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61442" descr="63e113a3t72d0e2d16bd1&amp;690"/>
          <p:cNvPicPr>
            <a:picLocks noChangeAspect="1"/>
          </p:cNvPicPr>
          <p:nvPr/>
        </p:nvPicPr>
        <p:blipFill>
          <a:blip r:embed="rId2"/>
          <a:srcRect l="13129" t="32607" r="10374"/>
          <a:stretch>
            <a:fillRect/>
          </a:stretch>
        </p:blipFill>
        <p:spPr>
          <a:xfrm>
            <a:off x="2946400" y="1268413"/>
            <a:ext cx="3570288" cy="314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Rectangle 4"/>
          <p:cNvSpPr>
            <a:spLocks noGrp="1"/>
          </p:cNvSpPr>
          <p:nvPr>
            <p:ph type="subTitle" idx="1"/>
          </p:nvPr>
        </p:nvSpPr>
        <p:spPr>
          <a:xfrm>
            <a:off x="453073" y="1199515"/>
            <a:ext cx="3603625" cy="666750"/>
          </a:xfrm>
        </p:spPr>
        <p:txBody>
          <a:bodyPr wrap="square" lIns="91440" tIns="45720" rIns="91440" bIns="45720" anchor="t"/>
          <a:p>
            <a:pPr eaLnBrk="1" hangingPunct="1"/>
            <a:r>
              <a:rPr lang="zh-CN" altLang="en-US" sz="3600" dirty="0">
                <a:solidFill>
                  <a:srgbClr val="FF0066"/>
                </a:solidFill>
                <a:latin typeface="+mn-lt"/>
                <a:ea typeface="楷体_GB2312" panose="02010609030101010101" pitchFamily="49" charset="-122"/>
                <a:cs typeface="+mn-cs"/>
              </a:rPr>
              <a:t>地球是个球体</a:t>
            </a:r>
            <a:endParaRPr lang="zh-CN" altLang="en-US" sz="3600" dirty="0">
              <a:solidFill>
                <a:srgbClr val="FF0066"/>
              </a:solidFill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4101" name="Picture 5" descr="281_24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5055" y="1943100"/>
            <a:ext cx="3875405" cy="36449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574675" y="1917700"/>
          <a:ext cx="3886200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9004300" imgH="9004300" progId="">
                  <p:embed/>
                </p:oleObj>
              </mc:Choice>
              <mc:Fallback>
                <p:oleObj name="" r:id="rId2" imgW="9004300" imgH="900430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4675" y="1917700"/>
                        <a:ext cx="3886200" cy="3657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ctangle 3"/>
          <p:cNvSpPr/>
          <p:nvPr/>
        </p:nvSpPr>
        <p:spPr>
          <a:xfrm>
            <a:off x="1035368" y="5797233"/>
            <a:ext cx="7273925" cy="60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>
              <a:spcBef>
                <a:spcPct val="2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人类对地球形状的探索延续了几千年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Rectangle 3"/>
          <p:cNvSpPr/>
          <p:nvPr/>
        </p:nvSpPr>
        <p:spPr>
          <a:xfrm>
            <a:off x="156845" y="596900"/>
            <a:ext cx="402653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一、地球的形状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3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  <p:bldP spid="410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5" name="Text Box 5"/>
          <p:cNvSpPr txBox="1"/>
          <p:nvPr/>
        </p:nvSpPr>
        <p:spPr>
          <a:xfrm>
            <a:off x="320675" y="660400"/>
            <a:ext cx="57689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99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“盖天说”与</a:t>
            </a:r>
            <a:r>
              <a:rPr lang="en-US" altLang="zh-CN" sz="3200" dirty="0">
                <a:solidFill>
                  <a:srgbClr val="99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200" dirty="0">
                <a:solidFill>
                  <a:srgbClr val="99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浑天说</a:t>
            </a:r>
            <a:r>
              <a:rPr lang="en-US" altLang="zh-CN" sz="3200" dirty="0">
                <a:solidFill>
                  <a:srgbClr val="99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endParaRPr lang="en-US" altLang="zh-CN" sz="3200" dirty="0">
              <a:solidFill>
                <a:srgbClr val="99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6388100" y="2085975"/>
            <a:ext cx="26384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dirty="0">
                <a:solidFill>
                  <a:srgbClr val="003366"/>
                </a:solidFill>
                <a:latin typeface="幼圆" panose="02010509060101010101" charset="-122"/>
                <a:ea typeface="幼圆" panose="02010509060101010101" charset="-122"/>
              </a:rPr>
              <a:t>  </a:t>
            </a:r>
            <a:r>
              <a:rPr lang="zh-CN" altLang="zh-CN" sz="2400" dirty="0">
                <a:solidFill>
                  <a:srgbClr val="003366"/>
                </a:solidFill>
                <a:latin typeface="幼圆" panose="02010509060101010101" charset="-122"/>
                <a:ea typeface="幼圆" panose="02010509060101010101" charset="-122"/>
              </a:rPr>
              <a:t>“</a:t>
            </a:r>
            <a:r>
              <a:rPr lang="zh-CN" altLang="en-US" sz="2400" dirty="0">
                <a:solidFill>
                  <a:srgbClr val="003366"/>
                </a:solidFill>
                <a:latin typeface="幼圆" panose="02010509060101010101" charset="-122"/>
                <a:ea typeface="幼圆" panose="02010509060101010101" charset="-122"/>
              </a:rPr>
              <a:t>天圆如张盖，                                                                                                                地方如棋局”</a:t>
            </a:r>
            <a:endParaRPr lang="zh-CN" altLang="en-US" sz="2400" dirty="0">
              <a:solidFill>
                <a:srgbClr val="003366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 descr="C:\Users\Administrator\Desktop\图片1.png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3" y="1557338"/>
            <a:ext cx="2273300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天如斗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588" y="1627188"/>
            <a:ext cx="2603500" cy="204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右箭头 4"/>
          <p:cNvSpPr/>
          <p:nvPr/>
        </p:nvSpPr>
        <p:spPr>
          <a:xfrm>
            <a:off x="2173288" y="2400300"/>
            <a:ext cx="1511300" cy="360363"/>
          </a:xfrm>
          <a:prstGeom prst="rightArrow">
            <a:avLst>
              <a:gd name="adj1" fmla="val 50000"/>
              <a:gd name="adj2" fmla="val 49821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1" name="Picture 7" descr="浑天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413" y="3956050"/>
            <a:ext cx="3067050" cy="244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 Box 6"/>
          <p:cNvSpPr txBox="1"/>
          <p:nvPr/>
        </p:nvSpPr>
        <p:spPr>
          <a:xfrm>
            <a:off x="5164138" y="5078413"/>
            <a:ext cx="376078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zh-CN" sz="2400" dirty="0">
                <a:solidFill>
                  <a:srgbClr val="003366"/>
                </a:solidFill>
                <a:latin typeface="幼圆" panose="02010509060101010101" charset="-122"/>
                <a:ea typeface="幼圆" panose="02010509060101010101" charset="-122"/>
              </a:rPr>
              <a:t>“</a:t>
            </a:r>
            <a:r>
              <a:rPr lang="zh-CN" altLang="en-US" sz="2400" dirty="0">
                <a:solidFill>
                  <a:srgbClr val="003366"/>
                </a:solidFill>
                <a:latin typeface="幼圆" panose="02010509060101010101" charset="-122"/>
                <a:ea typeface="幼圆" panose="02010509060101010101" charset="-122"/>
              </a:rPr>
              <a:t>天之包地，犹壳之裹黄”</a:t>
            </a:r>
            <a:endParaRPr lang="zh-CN" altLang="en-US" sz="2400" dirty="0">
              <a:solidFill>
                <a:srgbClr val="003366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7" grpId="0"/>
      <p:bldP spid="5" grpId="0" bldLvl="0" animBg="1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3"/>
          <p:cNvSpPr txBox="1"/>
          <p:nvPr/>
        </p:nvSpPr>
        <p:spPr>
          <a:xfrm>
            <a:off x="417513" y="744538"/>
            <a:ext cx="8331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1522</a:t>
            </a:r>
            <a:r>
              <a:rPr lang="zh-CN" altLang="en-US" sz="3200" dirty="0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年</a:t>
            </a:r>
            <a:r>
              <a:rPr lang="en-US" altLang="zh-CN" sz="3200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月，麦哲伦船队环球航行成功</a:t>
            </a:r>
            <a:endParaRPr lang="zh-CN" altLang="en-US" sz="3200" dirty="0">
              <a:solidFill>
                <a:srgbClr val="99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7172" name="Picture 4" descr="magellan-l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1420813"/>
            <a:ext cx="4114800" cy="408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exp10602b_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3213"/>
            <a:ext cx="4648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 Box 6"/>
          <p:cNvSpPr txBox="1"/>
          <p:nvPr/>
        </p:nvSpPr>
        <p:spPr>
          <a:xfrm>
            <a:off x="6629400" y="5535613"/>
            <a:ext cx="13271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麦哲伦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1241425" y="5535613"/>
            <a:ext cx="31019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麦哲伦的船队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Picture 5" descr="1.1 人类对地球形状的认识过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65" y="1196975"/>
            <a:ext cx="75438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300990" y="525463"/>
            <a:ext cx="8229600" cy="579437"/>
          </a:xfrm>
        </p:spPr>
        <p:txBody>
          <a:bodyPr wrap="square" lIns="91440" tIns="45720" rIns="91440" bIns="45720" anchor="ctr"/>
          <a:p>
            <a:pPr lvl="0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地球形状的认识过程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AutoShape 6"/>
          <p:cNvSpPr/>
          <p:nvPr/>
        </p:nvSpPr>
        <p:spPr>
          <a:xfrm rot="10800000">
            <a:off x="3419475" y="2116138"/>
            <a:ext cx="1828800" cy="457200"/>
          </a:xfrm>
          <a:prstGeom prst="rightArrow">
            <a:avLst>
              <a:gd name="adj1" fmla="val 50000"/>
              <a:gd name="adj2" fmla="val 1165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AutoShape 7"/>
          <p:cNvSpPr/>
          <p:nvPr/>
        </p:nvSpPr>
        <p:spPr>
          <a:xfrm rot="-2422053">
            <a:off x="3222625" y="2860675"/>
            <a:ext cx="457200" cy="1203325"/>
          </a:xfrm>
          <a:prstGeom prst="downArrow">
            <a:avLst>
              <a:gd name="adj1" fmla="val 50000"/>
              <a:gd name="adj2" fmla="val 790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/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AutoShape 8"/>
          <p:cNvSpPr/>
          <p:nvPr/>
        </p:nvSpPr>
        <p:spPr>
          <a:xfrm>
            <a:off x="3030538" y="4692650"/>
            <a:ext cx="692150" cy="430213"/>
          </a:xfrm>
          <a:prstGeom prst="leftArrow">
            <a:avLst>
              <a:gd name="adj1" fmla="val 50000"/>
              <a:gd name="adj2" fmla="val 463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323205" y="1193800"/>
            <a:ext cx="266255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天圆地方（直觉）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1082675" y="1193165"/>
            <a:ext cx="263144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天圆地圆（臆想）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4580890" y="6028373"/>
            <a:ext cx="35496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麦哲伦环海航行（证实）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2" name="Text Box 12"/>
          <p:cNvSpPr txBox="1"/>
          <p:nvPr/>
        </p:nvSpPr>
        <p:spPr>
          <a:xfrm>
            <a:off x="488315" y="59817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地球卫星照片（确证）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4" grpId="1" animBg="1"/>
      <p:bldP spid="13319" grpId="0" bldLvl="0" animBg="1"/>
      <p:bldP spid="13319" grpId="1" animBg="1"/>
      <p:bldP spid="13320" grpId="0" bldLvl="0" animBg="1"/>
      <p:bldP spid="13320" grpId="1" animBg="1"/>
      <p:bldP spid="10249" grpId="0"/>
      <p:bldP spid="10249" grpId="1"/>
      <p:bldP spid="10250" grpId="0"/>
      <p:bldP spid="10250" grpId="1"/>
      <p:bldP spid="10251" grpId="0"/>
      <p:bldP spid="10251" grpId="1"/>
      <p:bldP spid="10252" grpId="0"/>
      <p:bldP spid="1025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Text Box 4"/>
          <p:cNvSpPr txBox="1"/>
          <p:nvPr/>
        </p:nvSpPr>
        <p:spPr>
          <a:xfrm>
            <a:off x="908050" y="4697730"/>
            <a:ext cx="3381375" cy="457200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Tahoma" panose="020B0604030504040204" pitchFamily="34" charset="0"/>
                <a:ea typeface="宋体" panose="02010600030101010101" pitchFamily="2" charset="-122"/>
              </a:rPr>
              <a:t>地球是一个正球体吗？</a:t>
            </a:r>
            <a:endParaRPr lang="zh-CN" altLang="en-US" sz="24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9220" name="Picture 5" descr="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2770" y="601663"/>
            <a:ext cx="4419600" cy="5278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3"/>
          <p:cNvSpPr/>
          <p:nvPr/>
        </p:nvSpPr>
        <p:spPr>
          <a:xfrm>
            <a:off x="156845" y="596900"/>
            <a:ext cx="368490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二、地球有多大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" y="1713865"/>
            <a:ext cx="3940810" cy="2628265"/>
          </a:xfrm>
          <a:prstGeom prst="rect">
            <a:avLst/>
          </a:prstGeom>
        </p:spPr>
      </p:pic>
      <p:sp>
        <p:nvSpPr>
          <p:cNvPr id="20500" name="Text Box 20"/>
          <p:cNvSpPr txBox="1"/>
          <p:nvPr/>
        </p:nvSpPr>
        <p:spPr>
          <a:xfrm>
            <a:off x="524510" y="5413058"/>
            <a:ext cx="39401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400" b="1" strike="noStrike" noProof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地球是一个赤道略鼓,两极稍扁的不规则的球体。</a:t>
            </a:r>
            <a:endParaRPr lang="zh-CN" altLang="en-US" sz="2400" b="1" strike="noStrike" noProof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  <p:bldP spid="205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8810" y="746760"/>
            <a:ext cx="5915660" cy="5536565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56845" y="596900"/>
            <a:ext cx="247459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三、地球仪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27660" y="1440180"/>
            <a:ext cx="3786505" cy="4480560"/>
          </a:xfrm>
          <a:prstGeom prst="rect">
            <a:avLst/>
          </a:prstGeom>
          <a:gradFill rotWithShape="1">
            <a:gsLst>
              <a:gs pos="0">
                <a:srgbClr val="A7F7E2">
                  <a:alpha val="59000"/>
                </a:srgbClr>
              </a:gs>
              <a:gs pos="50000">
                <a:schemeClr val="bg1"/>
              </a:gs>
              <a:gs pos="100000">
                <a:srgbClr val="A7F7E2">
                  <a:alpha val="5900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人们根据地球的形状并按一定的比例缩小后，制作成地球模型，这就是地球仪。</a:t>
            </a:r>
            <a:endParaRPr kumimoji="0" 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地球仪是学习地理的重要工具之一。借助地球仪，可以知道地球的基本面貌，了解地球表面各种地理事物的分布，能直观演示地球的自自转与公转、昼短夜长变化、四季形成等自然现象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6" descr="地球仪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3445" y="631825"/>
            <a:ext cx="4295775" cy="580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4"/>
          <p:cNvSpPr txBox="1"/>
          <p:nvPr/>
        </p:nvSpPr>
        <p:spPr>
          <a:xfrm>
            <a:off x="466725" y="732790"/>
            <a:ext cx="2401570" cy="5791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地轴和两极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6" name="Text Box 8"/>
          <p:cNvSpPr txBox="1"/>
          <p:nvPr/>
        </p:nvSpPr>
        <p:spPr>
          <a:xfrm>
            <a:off x="537528" y="1788795"/>
            <a:ext cx="3097212" cy="457200"/>
          </a:xfrm>
          <a:prstGeom prst="rect">
            <a:avLst/>
          </a:prstGeom>
          <a:solidFill>
            <a:srgbClr val="00FFFF">
              <a:alpha val="54999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地轴：地球的自转轴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Line 10"/>
          <p:cNvSpPr/>
          <p:nvPr/>
        </p:nvSpPr>
        <p:spPr>
          <a:xfrm flipV="1">
            <a:off x="5703253" y="554355"/>
            <a:ext cx="1944687" cy="4824413"/>
          </a:xfrm>
          <a:prstGeom prst="line">
            <a:avLst/>
          </a:prstGeom>
          <a:ln w="762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Text Box 11"/>
          <p:cNvSpPr txBox="1"/>
          <p:nvPr/>
        </p:nvSpPr>
        <p:spPr>
          <a:xfrm>
            <a:off x="550863" y="2705418"/>
            <a:ext cx="3097212" cy="2286000"/>
          </a:xfrm>
          <a:prstGeom prst="rect">
            <a:avLst/>
          </a:prstGeom>
          <a:solidFill>
            <a:srgbClr val="99CC00">
              <a:alpha val="48999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两极：地轴与地球表面的两个交点。北极是地球的最北端，南极是地球的最南端。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9" name="Group 16"/>
          <p:cNvGrpSpPr/>
          <p:nvPr/>
        </p:nvGrpSpPr>
        <p:grpSpPr>
          <a:xfrm>
            <a:off x="4159251" y="652463"/>
            <a:ext cx="4903787" cy="4581525"/>
            <a:chOff x="-33" y="-25"/>
            <a:chExt cx="3089" cy="2886"/>
          </a:xfrm>
        </p:grpSpPr>
        <p:sp>
          <p:nvSpPr>
            <p:cNvPr id="2" name="Text Box 12"/>
            <p:cNvSpPr txBox="1"/>
            <p:nvPr/>
          </p:nvSpPr>
          <p:spPr>
            <a:xfrm>
              <a:off x="-33" y="2573"/>
              <a:ext cx="54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南极</a:t>
              </a:r>
              <a:endParaRPr lang="zh-CN" altLang="en-US" sz="24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5130" name="Line 13"/>
            <p:cNvSpPr/>
            <p:nvPr/>
          </p:nvSpPr>
          <p:spPr>
            <a:xfrm flipV="1">
              <a:off x="454" y="2556"/>
              <a:ext cx="544" cy="1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Text Box 14"/>
            <p:cNvSpPr txBox="1"/>
            <p:nvPr/>
          </p:nvSpPr>
          <p:spPr>
            <a:xfrm>
              <a:off x="2511" y="-25"/>
              <a:ext cx="54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anose="02010609030101010101" pitchFamily="49" charset="-122"/>
                </a:rPr>
                <a:t>北极</a:t>
              </a:r>
              <a:endParaRPr lang="zh-CN" altLang="en-US" sz="24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5132" name="Line 15"/>
            <p:cNvSpPr/>
            <p:nvPr/>
          </p:nvSpPr>
          <p:spPr>
            <a:xfrm rot="8340000">
              <a:off x="2045" y="-14"/>
              <a:ext cx="545" cy="22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  <p:bldP spid="512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2293</Words>
  <Application>WPS 演示</Application>
  <PresentationFormat>全屏显示(4:3)</PresentationFormat>
  <Paragraphs>281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楷体</vt:lpstr>
      <vt:lpstr>黑体</vt:lpstr>
      <vt:lpstr>楷体_GB2312</vt:lpstr>
      <vt:lpstr>Times New Roman</vt:lpstr>
      <vt:lpstr>幼圆</vt:lpstr>
      <vt:lpstr>Tahoma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地球形状的认识过程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91</cp:revision>
  <dcterms:created xsi:type="dcterms:W3CDTF">2016-12-12T05:51:00Z</dcterms:created>
  <dcterms:modified xsi:type="dcterms:W3CDTF">2017-05-04T07:55:34Z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