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7" r:id="rId3"/>
    <p:sldId id="258" r:id="rId4"/>
    <p:sldId id="374" r:id="rId5"/>
    <p:sldId id="375" r:id="rId6"/>
    <p:sldId id="376" r:id="rId7"/>
    <p:sldId id="377" r:id="rId8"/>
    <p:sldId id="378" r:id="rId9"/>
    <p:sldId id="383" r:id="rId10"/>
    <p:sldId id="385" r:id="rId11"/>
    <p:sldId id="386" r:id="rId12"/>
    <p:sldId id="387" r:id="rId13"/>
    <p:sldId id="388" r:id="rId14"/>
    <p:sldId id="389" r:id="rId15"/>
    <p:sldId id="390" r:id="rId16"/>
    <p:sldId id="279" r:id="rId17"/>
    <p:sldId id="391" r:id="rId18"/>
    <p:sldId id="392" r:id="rId19"/>
    <p:sldId id="301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EA4B14"/>
    <a:srgbClr val="EB8813"/>
    <a:srgbClr val="F7074B"/>
    <a:srgbClr val="0000CC"/>
    <a:srgbClr val="FF00FF"/>
    <a:srgbClr val="D1E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50"/>
        <p:guide pos="30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6019800"/>
            <a:ext cx="2289175" cy="476250"/>
          </a:xfrm>
        </p:spPr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019800"/>
            <a:ext cx="2895600" cy="476250"/>
          </a:xfrm>
        </p:spPr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019800"/>
            <a:ext cx="2289175" cy="476250"/>
          </a:xfrm>
        </p:spPr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流程图: 可选过程 1"/>
          <p:cNvSpPr/>
          <p:nvPr/>
        </p:nvSpPr>
        <p:spPr>
          <a:xfrm>
            <a:off x="-12700" y="80963"/>
            <a:ext cx="9123363" cy="439738"/>
          </a:xfrm>
          <a:prstGeom prst="flowChartAlternateProcess">
            <a:avLst/>
          </a:prstGeom>
          <a:solidFill>
            <a:srgbClr val="D1EB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" name="图片 4" descr="优翼logo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551738" y="92075"/>
            <a:ext cx="131127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2" descr="优翼logo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083550" y="11113"/>
            <a:ext cx="1027113" cy="37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-12700" y="6496050"/>
            <a:ext cx="9150350" cy="360363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31869" y="6504300"/>
            <a:ext cx="3852546" cy="3657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www.youyi100.com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jpeg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Text Box 4"/>
          <p:cNvSpPr txBox="1"/>
          <p:nvPr/>
        </p:nvSpPr>
        <p:spPr>
          <a:xfrm>
            <a:off x="1076325" y="3160395"/>
            <a:ext cx="7175500" cy="89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70000"/>
              </a:lnSpc>
            </a:pPr>
            <a:r>
              <a:rPr lang="zh-CN" altLang="en-US" sz="48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第二章 地球的面貌 </a:t>
            </a:r>
            <a:r>
              <a:rPr lang="zh-CN" altLang="en-US" sz="60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6000" b="1" dirty="0">
              <a:solidFill>
                <a:srgbClr val="0707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" name="Rectangle 5"/>
          <p:cNvSpPr/>
          <p:nvPr/>
        </p:nvSpPr>
        <p:spPr>
          <a:xfrm>
            <a:off x="2677319" y="4247674"/>
            <a:ext cx="4086225" cy="69469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ctr" eaLnBrk="1" hangingPunct="1"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第三节 世界的地形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" name="Text Box 33"/>
          <p:cNvSpPr txBox="1"/>
          <p:nvPr/>
        </p:nvSpPr>
        <p:spPr>
          <a:xfrm>
            <a:off x="5919788" y="836613"/>
            <a:ext cx="2971800" cy="9690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七年级地理上册（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XJ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教学课件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AutoShape 2"/>
          <p:cNvSpPr/>
          <p:nvPr/>
        </p:nvSpPr>
        <p:spPr>
          <a:xfrm>
            <a:off x="325438" y="3352800"/>
            <a:ext cx="7924800" cy="914400"/>
          </a:xfrm>
          <a:prstGeom prst="parallelogram">
            <a:avLst>
              <a:gd name="adj" fmla="val 155558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" name="AutoShape 3"/>
          <p:cNvSpPr/>
          <p:nvPr/>
        </p:nvSpPr>
        <p:spPr>
          <a:xfrm>
            <a:off x="401638" y="5486400"/>
            <a:ext cx="7924800" cy="914400"/>
          </a:xfrm>
          <a:prstGeom prst="parallelogram">
            <a:avLst>
              <a:gd name="adj" fmla="val 155558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Freeform 4"/>
          <p:cNvSpPr/>
          <p:nvPr/>
        </p:nvSpPr>
        <p:spPr>
          <a:xfrm>
            <a:off x="1335088" y="5532438"/>
            <a:ext cx="5927725" cy="850900"/>
          </a:xfrm>
          <a:custGeom>
            <a:avLst/>
            <a:gdLst/>
            <a:ahLst/>
            <a:cxnLst>
              <a:cxn ang="0">
                <a:pos x="20638" y="401637"/>
              </a:cxn>
              <a:cxn ang="0">
                <a:pos x="246063" y="271462"/>
              </a:cxn>
              <a:cxn ang="0">
                <a:pos x="282575" y="215900"/>
              </a:cxn>
              <a:cxn ang="0">
                <a:pos x="338138" y="196850"/>
              </a:cxn>
              <a:cxn ang="0">
                <a:pos x="506413" y="122237"/>
              </a:cxn>
              <a:cxn ang="0">
                <a:pos x="619125" y="84137"/>
              </a:cxn>
              <a:cxn ang="0">
                <a:pos x="674688" y="66675"/>
              </a:cxn>
              <a:cxn ang="0">
                <a:pos x="954088" y="9525"/>
              </a:cxn>
              <a:cxn ang="0">
                <a:pos x="1309688" y="9525"/>
              </a:cxn>
              <a:cxn ang="0">
                <a:pos x="1495425" y="28575"/>
              </a:cxn>
              <a:cxn ang="0">
                <a:pos x="1812925" y="28575"/>
              </a:cxn>
              <a:cxn ang="0">
                <a:pos x="2149475" y="84137"/>
              </a:cxn>
              <a:cxn ang="0">
                <a:pos x="2279650" y="66675"/>
              </a:cxn>
              <a:cxn ang="0">
                <a:pos x="2428875" y="103188"/>
              </a:cxn>
              <a:cxn ang="0">
                <a:pos x="2559050" y="215900"/>
              </a:cxn>
              <a:cxn ang="0">
                <a:pos x="2820988" y="177800"/>
              </a:cxn>
              <a:cxn ang="0">
                <a:pos x="3138487" y="307975"/>
              </a:cxn>
              <a:cxn ang="0">
                <a:pos x="3492501" y="290512"/>
              </a:cxn>
              <a:cxn ang="0">
                <a:pos x="3959226" y="141287"/>
              </a:cxn>
              <a:cxn ang="0">
                <a:pos x="4127500" y="103188"/>
              </a:cxn>
              <a:cxn ang="0">
                <a:pos x="4686300" y="84137"/>
              </a:cxn>
              <a:cxn ang="0">
                <a:pos x="5713413" y="177800"/>
              </a:cxn>
              <a:cxn ang="0">
                <a:pos x="5788025" y="233362"/>
              </a:cxn>
              <a:cxn ang="0">
                <a:pos x="5918200" y="365125"/>
              </a:cxn>
              <a:cxn ang="0">
                <a:pos x="5899150" y="514350"/>
              </a:cxn>
              <a:cxn ang="0">
                <a:pos x="5788025" y="550862"/>
              </a:cxn>
              <a:cxn ang="0">
                <a:pos x="5376863" y="738187"/>
              </a:cxn>
              <a:cxn ang="0">
                <a:pos x="4854575" y="793750"/>
              </a:cxn>
              <a:cxn ang="0">
                <a:pos x="4351338" y="738187"/>
              </a:cxn>
              <a:cxn ang="0">
                <a:pos x="3829051" y="755650"/>
              </a:cxn>
              <a:cxn ang="0">
                <a:pos x="3771901" y="719137"/>
              </a:cxn>
              <a:cxn ang="0">
                <a:pos x="3660776" y="681037"/>
              </a:cxn>
              <a:cxn ang="0">
                <a:pos x="3454401" y="700087"/>
              </a:cxn>
              <a:cxn ang="0">
                <a:pos x="3287713" y="774700"/>
              </a:cxn>
              <a:cxn ang="0">
                <a:pos x="3044825" y="793750"/>
              </a:cxn>
              <a:cxn ang="0">
                <a:pos x="2746375" y="793750"/>
              </a:cxn>
              <a:cxn ang="0">
                <a:pos x="2633663" y="755650"/>
              </a:cxn>
              <a:cxn ang="0">
                <a:pos x="2578100" y="738187"/>
              </a:cxn>
              <a:cxn ang="0">
                <a:pos x="2354263" y="700087"/>
              </a:cxn>
              <a:cxn ang="0">
                <a:pos x="2205038" y="755650"/>
              </a:cxn>
              <a:cxn ang="0">
                <a:pos x="2036763" y="793750"/>
              </a:cxn>
              <a:cxn ang="0">
                <a:pos x="1924050" y="755650"/>
              </a:cxn>
              <a:cxn ang="0">
                <a:pos x="1663700" y="774700"/>
              </a:cxn>
              <a:cxn ang="0">
                <a:pos x="1495425" y="738187"/>
              </a:cxn>
              <a:cxn ang="0">
                <a:pos x="1141413" y="738187"/>
              </a:cxn>
              <a:cxn ang="0">
                <a:pos x="842963" y="738187"/>
              </a:cxn>
              <a:cxn ang="0">
                <a:pos x="544513" y="663575"/>
              </a:cxn>
              <a:cxn ang="0">
                <a:pos x="246063" y="569912"/>
              </a:cxn>
              <a:cxn ang="0">
                <a:pos x="133350" y="531812"/>
              </a:cxn>
              <a:cxn ang="0">
                <a:pos x="77788" y="514350"/>
              </a:cxn>
              <a:cxn ang="0">
                <a:pos x="20638" y="401637"/>
              </a:cxn>
            </a:cxnLst>
            <a:pathLst>
              <a:path w="3734" h="536">
                <a:moveTo>
                  <a:pt x="13" y="253"/>
                </a:moveTo>
                <a:cubicBezTo>
                  <a:pt x="62" y="220"/>
                  <a:pt x="100" y="189"/>
                  <a:pt x="155" y="171"/>
                </a:cubicBezTo>
                <a:cubicBezTo>
                  <a:pt x="163" y="159"/>
                  <a:pt x="167" y="145"/>
                  <a:pt x="178" y="136"/>
                </a:cubicBezTo>
                <a:cubicBezTo>
                  <a:pt x="188" y="128"/>
                  <a:pt x="202" y="130"/>
                  <a:pt x="213" y="124"/>
                </a:cubicBezTo>
                <a:cubicBezTo>
                  <a:pt x="323" y="68"/>
                  <a:pt x="145" y="135"/>
                  <a:pt x="319" y="77"/>
                </a:cubicBezTo>
                <a:cubicBezTo>
                  <a:pt x="367" y="61"/>
                  <a:pt x="341" y="69"/>
                  <a:pt x="390" y="53"/>
                </a:cubicBezTo>
                <a:cubicBezTo>
                  <a:pt x="402" y="49"/>
                  <a:pt x="425" y="42"/>
                  <a:pt x="425" y="42"/>
                </a:cubicBezTo>
                <a:cubicBezTo>
                  <a:pt x="460" y="39"/>
                  <a:pt x="515" y="10"/>
                  <a:pt x="601" y="6"/>
                </a:cubicBezTo>
                <a:cubicBezTo>
                  <a:pt x="668" y="0"/>
                  <a:pt x="768" y="4"/>
                  <a:pt x="825" y="6"/>
                </a:cubicBezTo>
                <a:cubicBezTo>
                  <a:pt x="882" y="8"/>
                  <a:pt x="889" y="16"/>
                  <a:pt x="942" y="18"/>
                </a:cubicBezTo>
                <a:cubicBezTo>
                  <a:pt x="995" y="20"/>
                  <a:pt x="1073" y="12"/>
                  <a:pt x="1142" y="18"/>
                </a:cubicBezTo>
                <a:cubicBezTo>
                  <a:pt x="1211" y="24"/>
                  <a:pt x="1305" y="49"/>
                  <a:pt x="1354" y="53"/>
                </a:cubicBezTo>
                <a:cubicBezTo>
                  <a:pt x="1443" y="64"/>
                  <a:pt x="1407" y="40"/>
                  <a:pt x="1436" y="42"/>
                </a:cubicBezTo>
                <a:cubicBezTo>
                  <a:pt x="1465" y="44"/>
                  <a:pt x="1501" y="49"/>
                  <a:pt x="1530" y="65"/>
                </a:cubicBezTo>
                <a:cubicBezTo>
                  <a:pt x="1559" y="81"/>
                  <a:pt x="1571" y="128"/>
                  <a:pt x="1612" y="136"/>
                </a:cubicBezTo>
                <a:cubicBezTo>
                  <a:pt x="1664" y="154"/>
                  <a:pt x="1722" y="108"/>
                  <a:pt x="1777" y="112"/>
                </a:cubicBezTo>
                <a:cubicBezTo>
                  <a:pt x="1844" y="115"/>
                  <a:pt x="1907" y="182"/>
                  <a:pt x="1977" y="194"/>
                </a:cubicBezTo>
                <a:cubicBezTo>
                  <a:pt x="2047" y="206"/>
                  <a:pt x="2114" y="200"/>
                  <a:pt x="2200" y="183"/>
                </a:cubicBezTo>
                <a:cubicBezTo>
                  <a:pt x="2286" y="166"/>
                  <a:pt x="2427" y="109"/>
                  <a:pt x="2494" y="89"/>
                </a:cubicBezTo>
                <a:cubicBezTo>
                  <a:pt x="2530" y="84"/>
                  <a:pt x="2564" y="67"/>
                  <a:pt x="2600" y="65"/>
                </a:cubicBezTo>
                <a:cubicBezTo>
                  <a:pt x="2717" y="58"/>
                  <a:pt x="2835" y="57"/>
                  <a:pt x="2952" y="53"/>
                </a:cubicBezTo>
                <a:cubicBezTo>
                  <a:pt x="3293" y="61"/>
                  <a:pt x="3358" y="34"/>
                  <a:pt x="3599" y="112"/>
                </a:cubicBezTo>
                <a:cubicBezTo>
                  <a:pt x="3615" y="124"/>
                  <a:pt x="3633" y="132"/>
                  <a:pt x="3646" y="147"/>
                </a:cubicBezTo>
                <a:cubicBezTo>
                  <a:pt x="3726" y="237"/>
                  <a:pt x="3655" y="205"/>
                  <a:pt x="3728" y="230"/>
                </a:cubicBezTo>
                <a:cubicBezTo>
                  <a:pt x="3724" y="261"/>
                  <a:pt x="3734" y="298"/>
                  <a:pt x="3716" y="324"/>
                </a:cubicBezTo>
                <a:cubicBezTo>
                  <a:pt x="3702" y="344"/>
                  <a:pt x="3666" y="333"/>
                  <a:pt x="3646" y="347"/>
                </a:cubicBezTo>
                <a:cubicBezTo>
                  <a:pt x="3537" y="419"/>
                  <a:pt x="3515" y="446"/>
                  <a:pt x="3387" y="465"/>
                </a:cubicBezTo>
                <a:cubicBezTo>
                  <a:pt x="3235" y="515"/>
                  <a:pt x="3342" y="487"/>
                  <a:pt x="3058" y="500"/>
                </a:cubicBezTo>
                <a:cubicBezTo>
                  <a:pt x="2953" y="536"/>
                  <a:pt x="2833" y="525"/>
                  <a:pt x="2741" y="465"/>
                </a:cubicBezTo>
                <a:cubicBezTo>
                  <a:pt x="2593" y="479"/>
                  <a:pt x="2575" y="487"/>
                  <a:pt x="2412" y="476"/>
                </a:cubicBezTo>
                <a:cubicBezTo>
                  <a:pt x="2400" y="468"/>
                  <a:pt x="2389" y="459"/>
                  <a:pt x="2376" y="453"/>
                </a:cubicBezTo>
                <a:cubicBezTo>
                  <a:pt x="2353" y="443"/>
                  <a:pt x="2306" y="429"/>
                  <a:pt x="2306" y="429"/>
                </a:cubicBezTo>
                <a:cubicBezTo>
                  <a:pt x="2263" y="433"/>
                  <a:pt x="2219" y="435"/>
                  <a:pt x="2176" y="441"/>
                </a:cubicBezTo>
                <a:cubicBezTo>
                  <a:pt x="2135" y="447"/>
                  <a:pt x="2112" y="483"/>
                  <a:pt x="2071" y="488"/>
                </a:cubicBezTo>
                <a:cubicBezTo>
                  <a:pt x="2020" y="494"/>
                  <a:pt x="1969" y="496"/>
                  <a:pt x="1918" y="500"/>
                </a:cubicBezTo>
                <a:cubicBezTo>
                  <a:pt x="1832" y="517"/>
                  <a:pt x="1845" y="521"/>
                  <a:pt x="1730" y="500"/>
                </a:cubicBezTo>
                <a:cubicBezTo>
                  <a:pt x="1705" y="496"/>
                  <a:pt x="1683" y="484"/>
                  <a:pt x="1659" y="476"/>
                </a:cubicBezTo>
                <a:cubicBezTo>
                  <a:pt x="1647" y="472"/>
                  <a:pt x="1624" y="465"/>
                  <a:pt x="1624" y="465"/>
                </a:cubicBezTo>
                <a:cubicBezTo>
                  <a:pt x="1558" y="477"/>
                  <a:pt x="1540" y="421"/>
                  <a:pt x="1483" y="441"/>
                </a:cubicBezTo>
                <a:cubicBezTo>
                  <a:pt x="1444" y="448"/>
                  <a:pt x="1422" y="466"/>
                  <a:pt x="1389" y="476"/>
                </a:cubicBezTo>
                <a:cubicBezTo>
                  <a:pt x="1356" y="486"/>
                  <a:pt x="1312" y="500"/>
                  <a:pt x="1283" y="500"/>
                </a:cubicBezTo>
                <a:cubicBezTo>
                  <a:pt x="1258" y="497"/>
                  <a:pt x="1212" y="476"/>
                  <a:pt x="1212" y="476"/>
                </a:cubicBezTo>
                <a:cubicBezTo>
                  <a:pt x="1157" y="480"/>
                  <a:pt x="1102" y="480"/>
                  <a:pt x="1048" y="488"/>
                </a:cubicBezTo>
                <a:cubicBezTo>
                  <a:pt x="1023" y="492"/>
                  <a:pt x="942" y="465"/>
                  <a:pt x="942" y="465"/>
                </a:cubicBezTo>
                <a:cubicBezTo>
                  <a:pt x="885" y="466"/>
                  <a:pt x="787" y="465"/>
                  <a:pt x="719" y="465"/>
                </a:cubicBezTo>
                <a:cubicBezTo>
                  <a:pt x="651" y="465"/>
                  <a:pt x="594" y="473"/>
                  <a:pt x="531" y="465"/>
                </a:cubicBezTo>
                <a:cubicBezTo>
                  <a:pt x="468" y="449"/>
                  <a:pt x="407" y="432"/>
                  <a:pt x="343" y="418"/>
                </a:cubicBezTo>
                <a:cubicBezTo>
                  <a:pt x="279" y="404"/>
                  <a:pt x="217" y="380"/>
                  <a:pt x="155" y="359"/>
                </a:cubicBezTo>
                <a:cubicBezTo>
                  <a:pt x="131" y="351"/>
                  <a:pt x="108" y="343"/>
                  <a:pt x="84" y="335"/>
                </a:cubicBezTo>
                <a:cubicBezTo>
                  <a:pt x="72" y="331"/>
                  <a:pt x="49" y="324"/>
                  <a:pt x="49" y="324"/>
                </a:cubicBezTo>
                <a:cubicBezTo>
                  <a:pt x="0" y="291"/>
                  <a:pt x="13" y="314"/>
                  <a:pt x="13" y="253"/>
                </a:cubicBezTo>
                <a:close/>
              </a:path>
            </a:pathLst>
          </a:custGeom>
          <a:solidFill>
            <a:schemeClr val="bg1"/>
          </a:solidFill>
          <a:ln w="222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7" name="Freeform 5"/>
          <p:cNvSpPr/>
          <p:nvPr/>
        </p:nvSpPr>
        <p:spPr>
          <a:xfrm>
            <a:off x="1804988" y="5624513"/>
            <a:ext cx="5121275" cy="608012"/>
          </a:xfrm>
          <a:custGeom>
            <a:avLst/>
            <a:gdLst/>
            <a:ahLst/>
            <a:cxnLst>
              <a:cxn ang="0">
                <a:pos x="0" y="309562"/>
              </a:cxn>
              <a:cxn ang="0">
                <a:pos x="223838" y="384175"/>
              </a:cxn>
              <a:cxn ang="0">
                <a:pos x="577850" y="496887"/>
              </a:cxn>
              <a:cxn ang="0">
                <a:pos x="820738" y="514350"/>
              </a:cxn>
              <a:cxn ang="0">
                <a:pos x="1063625" y="552450"/>
              </a:cxn>
              <a:cxn ang="0">
                <a:pos x="1287462" y="514350"/>
              </a:cxn>
              <a:cxn ang="0">
                <a:pos x="1622425" y="496887"/>
              </a:cxn>
              <a:cxn ang="0">
                <a:pos x="1903413" y="439737"/>
              </a:cxn>
              <a:cxn ang="0">
                <a:pos x="2070100" y="477837"/>
              </a:cxn>
              <a:cxn ang="0">
                <a:pos x="2312988" y="571500"/>
              </a:cxn>
              <a:cxn ang="0">
                <a:pos x="2519363" y="588962"/>
              </a:cxn>
              <a:cxn ang="0">
                <a:pos x="2743200" y="571500"/>
              </a:cxn>
              <a:cxn ang="0">
                <a:pos x="3133725" y="458787"/>
              </a:cxn>
              <a:cxn ang="0">
                <a:pos x="3508375" y="514350"/>
              </a:cxn>
              <a:cxn ang="0">
                <a:pos x="3973513" y="533400"/>
              </a:cxn>
              <a:cxn ang="0">
                <a:pos x="4422775" y="608012"/>
              </a:cxn>
              <a:cxn ang="0">
                <a:pos x="4851400" y="588962"/>
              </a:cxn>
              <a:cxn ang="0">
                <a:pos x="5075238" y="403225"/>
              </a:cxn>
              <a:cxn ang="0">
                <a:pos x="5075238" y="234950"/>
              </a:cxn>
              <a:cxn ang="0">
                <a:pos x="5000625" y="215900"/>
              </a:cxn>
              <a:cxn ang="0">
                <a:pos x="4887913" y="179387"/>
              </a:cxn>
              <a:cxn ang="0">
                <a:pos x="4627563" y="104775"/>
              </a:cxn>
              <a:cxn ang="0">
                <a:pos x="4459288" y="66675"/>
              </a:cxn>
              <a:cxn ang="0">
                <a:pos x="4254500" y="85725"/>
              </a:cxn>
              <a:cxn ang="0">
                <a:pos x="4122738" y="104775"/>
              </a:cxn>
              <a:cxn ang="0">
                <a:pos x="4011613" y="141287"/>
              </a:cxn>
              <a:cxn ang="0">
                <a:pos x="3321051" y="215900"/>
              </a:cxn>
              <a:cxn ang="0">
                <a:pos x="2892425" y="290512"/>
              </a:cxn>
              <a:cxn ang="0">
                <a:pos x="2201863" y="215900"/>
              </a:cxn>
              <a:cxn ang="0">
                <a:pos x="1903413" y="141287"/>
              </a:cxn>
              <a:cxn ang="0">
                <a:pos x="1547812" y="49212"/>
              </a:cxn>
              <a:cxn ang="0">
                <a:pos x="1006475" y="30162"/>
              </a:cxn>
              <a:cxn ang="0">
                <a:pos x="652462" y="30162"/>
              </a:cxn>
              <a:cxn ang="0">
                <a:pos x="539750" y="85725"/>
              </a:cxn>
              <a:cxn ang="0">
                <a:pos x="354012" y="104775"/>
              </a:cxn>
              <a:cxn ang="0">
                <a:pos x="111125" y="160337"/>
              </a:cxn>
              <a:cxn ang="0">
                <a:pos x="55563" y="179387"/>
              </a:cxn>
              <a:cxn ang="0">
                <a:pos x="0" y="309562"/>
              </a:cxn>
            </a:cxnLst>
            <a:pathLst>
              <a:path w="3226" h="383">
                <a:moveTo>
                  <a:pt x="0" y="195"/>
                </a:moveTo>
                <a:cubicBezTo>
                  <a:pt x="21" y="262"/>
                  <a:pt x="79" y="228"/>
                  <a:pt x="141" y="242"/>
                </a:cubicBezTo>
                <a:cubicBezTo>
                  <a:pt x="221" y="297"/>
                  <a:pt x="247" y="305"/>
                  <a:pt x="364" y="313"/>
                </a:cubicBezTo>
                <a:cubicBezTo>
                  <a:pt x="421" y="333"/>
                  <a:pt x="458" y="309"/>
                  <a:pt x="517" y="324"/>
                </a:cubicBezTo>
                <a:cubicBezTo>
                  <a:pt x="570" y="332"/>
                  <a:pt x="621" y="348"/>
                  <a:pt x="670" y="348"/>
                </a:cubicBezTo>
                <a:cubicBezTo>
                  <a:pt x="719" y="348"/>
                  <a:pt x="752" y="330"/>
                  <a:pt x="811" y="324"/>
                </a:cubicBezTo>
                <a:cubicBezTo>
                  <a:pt x="870" y="318"/>
                  <a:pt x="957" y="321"/>
                  <a:pt x="1022" y="313"/>
                </a:cubicBezTo>
                <a:cubicBezTo>
                  <a:pt x="1087" y="305"/>
                  <a:pt x="1152" y="279"/>
                  <a:pt x="1199" y="277"/>
                </a:cubicBezTo>
                <a:cubicBezTo>
                  <a:pt x="1328" y="270"/>
                  <a:pt x="1261" y="287"/>
                  <a:pt x="1304" y="301"/>
                </a:cubicBezTo>
                <a:cubicBezTo>
                  <a:pt x="1347" y="315"/>
                  <a:pt x="1410" y="348"/>
                  <a:pt x="1457" y="360"/>
                </a:cubicBezTo>
                <a:cubicBezTo>
                  <a:pt x="1500" y="364"/>
                  <a:pt x="1544" y="367"/>
                  <a:pt x="1587" y="371"/>
                </a:cubicBezTo>
                <a:cubicBezTo>
                  <a:pt x="1633" y="368"/>
                  <a:pt x="1664" y="374"/>
                  <a:pt x="1728" y="360"/>
                </a:cubicBezTo>
                <a:cubicBezTo>
                  <a:pt x="1792" y="346"/>
                  <a:pt x="1894" y="295"/>
                  <a:pt x="1974" y="289"/>
                </a:cubicBezTo>
                <a:cubicBezTo>
                  <a:pt x="2054" y="283"/>
                  <a:pt x="2122" y="316"/>
                  <a:pt x="2210" y="324"/>
                </a:cubicBezTo>
                <a:cubicBezTo>
                  <a:pt x="2308" y="328"/>
                  <a:pt x="2405" y="330"/>
                  <a:pt x="2503" y="336"/>
                </a:cubicBezTo>
                <a:cubicBezTo>
                  <a:pt x="2598" y="342"/>
                  <a:pt x="2692" y="371"/>
                  <a:pt x="2786" y="383"/>
                </a:cubicBezTo>
                <a:cubicBezTo>
                  <a:pt x="2876" y="379"/>
                  <a:pt x="2966" y="381"/>
                  <a:pt x="3056" y="371"/>
                </a:cubicBezTo>
                <a:cubicBezTo>
                  <a:pt x="3078" y="368"/>
                  <a:pt x="3178" y="273"/>
                  <a:pt x="3197" y="254"/>
                </a:cubicBezTo>
                <a:cubicBezTo>
                  <a:pt x="3209" y="218"/>
                  <a:pt x="3226" y="188"/>
                  <a:pt x="3197" y="148"/>
                </a:cubicBezTo>
                <a:cubicBezTo>
                  <a:pt x="3188" y="135"/>
                  <a:pt x="3166" y="141"/>
                  <a:pt x="3150" y="136"/>
                </a:cubicBezTo>
                <a:cubicBezTo>
                  <a:pt x="3126" y="129"/>
                  <a:pt x="3103" y="119"/>
                  <a:pt x="3079" y="113"/>
                </a:cubicBezTo>
                <a:cubicBezTo>
                  <a:pt x="3038" y="106"/>
                  <a:pt x="2958" y="70"/>
                  <a:pt x="2915" y="66"/>
                </a:cubicBezTo>
                <a:cubicBezTo>
                  <a:pt x="2870" y="54"/>
                  <a:pt x="2848" y="44"/>
                  <a:pt x="2809" y="42"/>
                </a:cubicBezTo>
                <a:cubicBezTo>
                  <a:pt x="2742" y="35"/>
                  <a:pt x="2715" y="50"/>
                  <a:pt x="2680" y="54"/>
                </a:cubicBezTo>
                <a:cubicBezTo>
                  <a:pt x="2645" y="58"/>
                  <a:pt x="2622" y="60"/>
                  <a:pt x="2597" y="66"/>
                </a:cubicBezTo>
                <a:cubicBezTo>
                  <a:pt x="2583" y="68"/>
                  <a:pt x="2541" y="88"/>
                  <a:pt x="2527" y="89"/>
                </a:cubicBezTo>
                <a:cubicBezTo>
                  <a:pt x="2371" y="100"/>
                  <a:pt x="2249" y="132"/>
                  <a:pt x="2092" y="136"/>
                </a:cubicBezTo>
                <a:cubicBezTo>
                  <a:pt x="2003" y="197"/>
                  <a:pt x="1953" y="176"/>
                  <a:pt x="1822" y="183"/>
                </a:cubicBezTo>
                <a:cubicBezTo>
                  <a:pt x="1668" y="173"/>
                  <a:pt x="1541" y="146"/>
                  <a:pt x="1387" y="136"/>
                </a:cubicBezTo>
                <a:cubicBezTo>
                  <a:pt x="1325" y="117"/>
                  <a:pt x="1261" y="105"/>
                  <a:pt x="1199" y="89"/>
                </a:cubicBezTo>
                <a:cubicBezTo>
                  <a:pt x="1123" y="69"/>
                  <a:pt x="1055" y="35"/>
                  <a:pt x="975" y="31"/>
                </a:cubicBezTo>
                <a:cubicBezTo>
                  <a:pt x="861" y="25"/>
                  <a:pt x="748" y="23"/>
                  <a:pt x="634" y="19"/>
                </a:cubicBezTo>
                <a:cubicBezTo>
                  <a:pt x="527" y="1"/>
                  <a:pt x="559" y="0"/>
                  <a:pt x="411" y="19"/>
                </a:cubicBezTo>
                <a:cubicBezTo>
                  <a:pt x="303" y="33"/>
                  <a:pt x="455" y="28"/>
                  <a:pt x="340" y="54"/>
                </a:cubicBezTo>
                <a:cubicBezTo>
                  <a:pt x="302" y="63"/>
                  <a:pt x="262" y="62"/>
                  <a:pt x="223" y="66"/>
                </a:cubicBezTo>
                <a:cubicBezTo>
                  <a:pt x="170" y="84"/>
                  <a:pt x="128" y="93"/>
                  <a:pt x="70" y="101"/>
                </a:cubicBezTo>
                <a:cubicBezTo>
                  <a:pt x="58" y="105"/>
                  <a:pt x="44" y="104"/>
                  <a:pt x="35" y="113"/>
                </a:cubicBezTo>
                <a:cubicBezTo>
                  <a:pt x="33" y="115"/>
                  <a:pt x="0" y="192"/>
                  <a:pt x="0" y="195"/>
                </a:cubicBezTo>
                <a:close/>
              </a:path>
            </a:pathLst>
          </a:custGeom>
          <a:solidFill>
            <a:schemeClr val="bg1"/>
          </a:solidFill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8" name="Freeform 6"/>
          <p:cNvSpPr/>
          <p:nvPr/>
        </p:nvSpPr>
        <p:spPr>
          <a:xfrm>
            <a:off x="2159000" y="5735638"/>
            <a:ext cx="2230438" cy="358775"/>
          </a:xfrm>
          <a:custGeom>
            <a:avLst/>
            <a:gdLst/>
            <a:ahLst/>
            <a:cxnLst>
              <a:cxn ang="0">
                <a:pos x="0" y="179388"/>
              </a:cxn>
              <a:cxn ang="0">
                <a:pos x="261938" y="87313"/>
              </a:cxn>
              <a:cxn ang="0">
                <a:pos x="503238" y="12700"/>
              </a:cxn>
              <a:cxn ang="0">
                <a:pos x="746125" y="12700"/>
              </a:cxn>
              <a:cxn ang="0">
                <a:pos x="1362075" y="68263"/>
              </a:cxn>
              <a:cxn ang="0">
                <a:pos x="2146301" y="217488"/>
              </a:cxn>
              <a:cxn ang="0">
                <a:pos x="2014538" y="347663"/>
              </a:cxn>
              <a:cxn ang="0">
                <a:pos x="1604963" y="254000"/>
              </a:cxn>
              <a:cxn ang="0">
                <a:pos x="1193800" y="273050"/>
              </a:cxn>
              <a:cxn ang="0">
                <a:pos x="1044575" y="311150"/>
              </a:cxn>
              <a:cxn ang="0">
                <a:pos x="709613" y="328613"/>
              </a:cxn>
              <a:cxn ang="0">
                <a:pos x="317500" y="292100"/>
              </a:cxn>
              <a:cxn ang="0">
                <a:pos x="111125" y="236538"/>
              </a:cxn>
              <a:cxn ang="0">
                <a:pos x="0" y="179388"/>
              </a:cxn>
            </a:cxnLst>
            <a:pathLst>
              <a:path w="1405" h="226">
                <a:moveTo>
                  <a:pt x="0" y="113"/>
                </a:moveTo>
                <a:cubicBezTo>
                  <a:pt x="91" y="52"/>
                  <a:pt x="49" y="65"/>
                  <a:pt x="165" y="55"/>
                </a:cubicBezTo>
                <a:cubicBezTo>
                  <a:pt x="218" y="43"/>
                  <a:pt x="264" y="12"/>
                  <a:pt x="317" y="8"/>
                </a:cubicBezTo>
                <a:cubicBezTo>
                  <a:pt x="368" y="0"/>
                  <a:pt x="380" y="2"/>
                  <a:pt x="470" y="8"/>
                </a:cubicBezTo>
                <a:cubicBezTo>
                  <a:pt x="595" y="12"/>
                  <a:pt x="733" y="28"/>
                  <a:pt x="858" y="43"/>
                </a:cubicBezTo>
                <a:cubicBezTo>
                  <a:pt x="898" y="48"/>
                  <a:pt x="1359" y="126"/>
                  <a:pt x="1352" y="137"/>
                </a:cubicBezTo>
                <a:cubicBezTo>
                  <a:pt x="1405" y="157"/>
                  <a:pt x="1326" y="215"/>
                  <a:pt x="1269" y="219"/>
                </a:cubicBezTo>
                <a:cubicBezTo>
                  <a:pt x="1212" y="223"/>
                  <a:pt x="1097" y="168"/>
                  <a:pt x="1011" y="160"/>
                </a:cubicBezTo>
                <a:cubicBezTo>
                  <a:pt x="925" y="152"/>
                  <a:pt x="811" y="166"/>
                  <a:pt x="752" y="172"/>
                </a:cubicBezTo>
                <a:cubicBezTo>
                  <a:pt x="671" y="226"/>
                  <a:pt x="721" y="175"/>
                  <a:pt x="658" y="196"/>
                </a:cubicBezTo>
                <a:cubicBezTo>
                  <a:pt x="609" y="198"/>
                  <a:pt x="523" y="209"/>
                  <a:pt x="447" y="207"/>
                </a:cubicBezTo>
                <a:cubicBezTo>
                  <a:pt x="371" y="205"/>
                  <a:pt x="263" y="194"/>
                  <a:pt x="200" y="184"/>
                </a:cubicBezTo>
                <a:cubicBezTo>
                  <a:pt x="94" y="157"/>
                  <a:pt x="137" y="169"/>
                  <a:pt x="70" y="149"/>
                </a:cubicBezTo>
                <a:cubicBezTo>
                  <a:pt x="25" y="118"/>
                  <a:pt x="48" y="130"/>
                  <a:pt x="0" y="113"/>
                </a:cubicBezTo>
                <a:close/>
              </a:path>
            </a:pathLst>
          </a:custGeom>
          <a:solidFill>
            <a:schemeClr val="bg1"/>
          </a:solidFill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9" name="Freeform 7"/>
          <p:cNvSpPr/>
          <p:nvPr/>
        </p:nvSpPr>
        <p:spPr>
          <a:xfrm>
            <a:off x="5583238" y="5791200"/>
            <a:ext cx="890587" cy="376238"/>
          </a:xfrm>
          <a:custGeom>
            <a:avLst/>
            <a:gdLst/>
            <a:ahLst/>
            <a:cxnLst>
              <a:cxn ang="0">
                <a:pos x="0" y="150813"/>
              </a:cxn>
              <a:cxn ang="0">
                <a:pos x="223837" y="76200"/>
              </a:cxn>
              <a:cxn ang="0">
                <a:pos x="280987" y="57150"/>
              </a:cxn>
              <a:cxn ang="0">
                <a:pos x="336550" y="38100"/>
              </a:cxn>
              <a:cxn ang="0">
                <a:pos x="877887" y="112713"/>
              </a:cxn>
              <a:cxn ang="0">
                <a:pos x="858837" y="225425"/>
              </a:cxn>
              <a:cxn ang="0">
                <a:pos x="690562" y="244475"/>
              </a:cxn>
              <a:cxn ang="0">
                <a:pos x="504825" y="261938"/>
              </a:cxn>
              <a:cxn ang="0">
                <a:pos x="0" y="150813"/>
              </a:cxn>
            </a:cxnLst>
            <a:pathLst>
              <a:path w="561" h="237">
                <a:moveTo>
                  <a:pt x="0" y="95"/>
                </a:moveTo>
                <a:cubicBezTo>
                  <a:pt x="47" y="79"/>
                  <a:pt x="94" y="64"/>
                  <a:pt x="141" y="48"/>
                </a:cubicBezTo>
                <a:cubicBezTo>
                  <a:pt x="153" y="44"/>
                  <a:pt x="165" y="40"/>
                  <a:pt x="177" y="36"/>
                </a:cubicBezTo>
                <a:cubicBezTo>
                  <a:pt x="189" y="32"/>
                  <a:pt x="212" y="24"/>
                  <a:pt x="212" y="24"/>
                </a:cubicBezTo>
                <a:cubicBezTo>
                  <a:pt x="372" y="31"/>
                  <a:pt x="444" y="0"/>
                  <a:pt x="553" y="71"/>
                </a:cubicBezTo>
                <a:cubicBezTo>
                  <a:pt x="549" y="95"/>
                  <a:pt x="561" y="128"/>
                  <a:pt x="541" y="142"/>
                </a:cubicBezTo>
                <a:cubicBezTo>
                  <a:pt x="512" y="162"/>
                  <a:pt x="470" y="150"/>
                  <a:pt x="435" y="154"/>
                </a:cubicBezTo>
                <a:cubicBezTo>
                  <a:pt x="396" y="158"/>
                  <a:pt x="357" y="161"/>
                  <a:pt x="318" y="165"/>
                </a:cubicBezTo>
                <a:cubicBezTo>
                  <a:pt x="261" y="163"/>
                  <a:pt x="0" y="237"/>
                  <a:pt x="0" y="95"/>
                </a:cubicBezTo>
                <a:close/>
              </a:path>
            </a:pathLst>
          </a:custGeom>
          <a:solidFill>
            <a:schemeClr val="bg1"/>
          </a:solidFill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200" name="Freeform 8"/>
          <p:cNvSpPr/>
          <p:nvPr/>
        </p:nvSpPr>
        <p:spPr>
          <a:xfrm>
            <a:off x="2622550" y="5818188"/>
            <a:ext cx="658813" cy="255587"/>
          </a:xfrm>
          <a:custGeom>
            <a:avLst/>
            <a:gdLst/>
            <a:ahLst/>
            <a:cxnLst>
              <a:cxn ang="0">
                <a:pos x="22225" y="96837"/>
              </a:cxn>
              <a:cxn ang="0">
                <a:pos x="133350" y="41275"/>
              </a:cxn>
              <a:cxn ang="0">
                <a:pos x="320675" y="4762"/>
              </a:cxn>
              <a:cxn ang="0">
                <a:pos x="619125" y="22225"/>
              </a:cxn>
              <a:cxn ang="0">
                <a:pos x="619125" y="153987"/>
              </a:cxn>
              <a:cxn ang="0">
                <a:pos x="338138" y="171450"/>
              </a:cxn>
              <a:cxn ang="0">
                <a:pos x="22225" y="96837"/>
              </a:cxn>
            </a:cxnLst>
            <a:pathLst>
              <a:path w="415" h="161">
                <a:moveTo>
                  <a:pt x="14" y="61"/>
                </a:moveTo>
                <a:cubicBezTo>
                  <a:pt x="96" y="35"/>
                  <a:pt x="0" y="69"/>
                  <a:pt x="84" y="26"/>
                </a:cubicBezTo>
                <a:cubicBezTo>
                  <a:pt x="118" y="9"/>
                  <a:pt x="169" y="7"/>
                  <a:pt x="202" y="3"/>
                </a:cubicBezTo>
                <a:cubicBezTo>
                  <a:pt x="265" y="7"/>
                  <a:pt x="329" y="0"/>
                  <a:pt x="390" y="14"/>
                </a:cubicBezTo>
                <a:cubicBezTo>
                  <a:pt x="415" y="20"/>
                  <a:pt x="392" y="96"/>
                  <a:pt x="390" y="97"/>
                </a:cubicBezTo>
                <a:cubicBezTo>
                  <a:pt x="334" y="114"/>
                  <a:pt x="272" y="104"/>
                  <a:pt x="213" y="108"/>
                </a:cubicBezTo>
                <a:cubicBezTo>
                  <a:pt x="142" y="132"/>
                  <a:pt x="14" y="161"/>
                  <a:pt x="14" y="61"/>
                </a:cubicBezTo>
                <a:close/>
              </a:path>
            </a:pathLst>
          </a:custGeom>
          <a:solidFill>
            <a:schemeClr val="bg1"/>
          </a:solidFill>
          <a:ln w="2857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8" name="Line 9"/>
          <p:cNvSpPr/>
          <p:nvPr/>
        </p:nvSpPr>
        <p:spPr>
          <a:xfrm>
            <a:off x="1163638" y="5943600"/>
            <a:ext cx="64770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02" name="AutoShape 10"/>
          <p:cNvSpPr/>
          <p:nvPr/>
        </p:nvSpPr>
        <p:spPr>
          <a:xfrm>
            <a:off x="325438" y="3352800"/>
            <a:ext cx="7924800" cy="914400"/>
          </a:xfrm>
          <a:prstGeom prst="parallelogram">
            <a:avLst>
              <a:gd name="adj" fmla="val 155558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0" name="Freeform 11" descr="绿色大理石"/>
          <p:cNvSpPr/>
          <p:nvPr/>
        </p:nvSpPr>
        <p:spPr>
          <a:xfrm>
            <a:off x="1316038" y="2514600"/>
            <a:ext cx="5932487" cy="1731963"/>
          </a:xfrm>
          <a:custGeom>
            <a:avLst/>
            <a:gdLst/>
            <a:ahLst/>
            <a:cxnLst>
              <a:cxn ang="0">
                <a:pos x="92075" y="1274763"/>
              </a:cxn>
              <a:cxn ang="0">
                <a:pos x="357187" y="1035050"/>
              </a:cxn>
              <a:cxn ang="0">
                <a:pos x="576262" y="776288"/>
              </a:cxn>
              <a:cxn ang="0">
                <a:pos x="714375" y="636588"/>
              </a:cxn>
              <a:cxn ang="0">
                <a:pos x="833438" y="557213"/>
              </a:cxn>
              <a:cxn ang="0">
                <a:pos x="1033463" y="398463"/>
              </a:cxn>
              <a:cxn ang="0">
                <a:pos x="1285875" y="187325"/>
              </a:cxn>
              <a:cxn ang="0">
                <a:pos x="1411287" y="80963"/>
              </a:cxn>
              <a:cxn ang="0">
                <a:pos x="1589087" y="20638"/>
              </a:cxn>
              <a:cxn ang="0">
                <a:pos x="1854200" y="85725"/>
              </a:cxn>
              <a:cxn ang="0">
                <a:pos x="2205038" y="319088"/>
              </a:cxn>
              <a:cxn ang="0">
                <a:pos x="2503487" y="457200"/>
              </a:cxn>
              <a:cxn ang="0">
                <a:pos x="3032125" y="593725"/>
              </a:cxn>
              <a:cxn ang="0">
                <a:pos x="3179762" y="657225"/>
              </a:cxn>
              <a:cxn ang="0">
                <a:pos x="3557588" y="795338"/>
              </a:cxn>
              <a:cxn ang="0">
                <a:pos x="3994150" y="776288"/>
              </a:cxn>
              <a:cxn ang="0">
                <a:pos x="4073525" y="696913"/>
              </a:cxn>
              <a:cxn ang="0">
                <a:pos x="4691062" y="319088"/>
              </a:cxn>
              <a:cxn ang="0">
                <a:pos x="4908550" y="398463"/>
              </a:cxn>
              <a:cxn ang="0">
                <a:pos x="5127625" y="538163"/>
              </a:cxn>
              <a:cxn ang="0">
                <a:pos x="5326062" y="715963"/>
              </a:cxn>
              <a:cxn ang="0">
                <a:pos x="5605462" y="914400"/>
              </a:cxn>
              <a:cxn ang="0">
                <a:pos x="5803900" y="1114425"/>
              </a:cxn>
              <a:cxn ang="0">
                <a:pos x="5922962" y="1352550"/>
              </a:cxn>
              <a:cxn ang="0">
                <a:pos x="5703887" y="1511300"/>
              </a:cxn>
              <a:cxn ang="0">
                <a:pos x="5286375" y="1670051"/>
              </a:cxn>
              <a:cxn ang="0">
                <a:pos x="4624387" y="1712913"/>
              </a:cxn>
              <a:cxn ang="0">
                <a:pos x="4087813" y="1652588"/>
              </a:cxn>
              <a:cxn ang="0">
                <a:pos x="3313113" y="1673226"/>
              </a:cxn>
              <a:cxn ang="0">
                <a:pos x="2736850" y="1673226"/>
              </a:cxn>
              <a:cxn ang="0">
                <a:pos x="2219325" y="1633538"/>
              </a:cxn>
              <a:cxn ang="0">
                <a:pos x="1901825" y="1652588"/>
              </a:cxn>
              <a:cxn ang="0">
                <a:pos x="1206500" y="1633538"/>
              </a:cxn>
              <a:cxn ang="0">
                <a:pos x="630237" y="1573213"/>
              </a:cxn>
              <a:cxn ang="0">
                <a:pos x="0" y="1352550"/>
              </a:cxn>
            </a:cxnLst>
            <a:pathLst>
              <a:path w="3737" h="1091">
                <a:moveTo>
                  <a:pt x="0" y="852"/>
                </a:moveTo>
                <a:cubicBezTo>
                  <a:pt x="25" y="843"/>
                  <a:pt x="39" y="822"/>
                  <a:pt x="58" y="803"/>
                </a:cubicBezTo>
                <a:cubicBezTo>
                  <a:pt x="71" y="778"/>
                  <a:pt x="104" y="741"/>
                  <a:pt x="121" y="716"/>
                </a:cubicBezTo>
                <a:cubicBezTo>
                  <a:pt x="150" y="673"/>
                  <a:pt x="180" y="681"/>
                  <a:pt x="225" y="652"/>
                </a:cubicBezTo>
                <a:cubicBezTo>
                  <a:pt x="283" y="563"/>
                  <a:pt x="250" y="593"/>
                  <a:pt x="313" y="551"/>
                </a:cubicBezTo>
                <a:cubicBezTo>
                  <a:pt x="343" y="457"/>
                  <a:pt x="298" y="571"/>
                  <a:pt x="363" y="489"/>
                </a:cubicBezTo>
                <a:cubicBezTo>
                  <a:pt x="371" y="479"/>
                  <a:pt x="366" y="460"/>
                  <a:pt x="375" y="451"/>
                </a:cubicBezTo>
                <a:cubicBezTo>
                  <a:pt x="396" y="430"/>
                  <a:pt x="425" y="418"/>
                  <a:pt x="450" y="401"/>
                </a:cubicBezTo>
                <a:cubicBezTo>
                  <a:pt x="463" y="393"/>
                  <a:pt x="475" y="384"/>
                  <a:pt x="488" y="376"/>
                </a:cubicBezTo>
                <a:cubicBezTo>
                  <a:pt x="500" y="368"/>
                  <a:pt x="525" y="351"/>
                  <a:pt x="525" y="351"/>
                </a:cubicBezTo>
                <a:cubicBezTo>
                  <a:pt x="597" y="242"/>
                  <a:pt x="501" y="370"/>
                  <a:pt x="588" y="301"/>
                </a:cubicBezTo>
                <a:cubicBezTo>
                  <a:pt x="669" y="236"/>
                  <a:pt x="556" y="281"/>
                  <a:pt x="651" y="251"/>
                </a:cubicBezTo>
                <a:cubicBezTo>
                  <a:pt x="688" y="226"/>
                  <a:pt x="726" y="201"/>
                  <a:pt x="763" y="176"/>
                </a:cubicBezTo>
                <a:cubicBezTo>
                  <a:pt x="776" y="168"/>
                  <a:pt x="810" y="118"/>
                  <a:pt x="810" y="118"/>
                </a:cubicBezTo>
                <a:cubicBezTo>
                  <a:pt x="886" y="54"/>
                  <a:pt x="782" y="168"/>
                  <a:pt x="864" y="88"/>
                </a:cubicBezTo>
                <a:cubicBezTo>
                  <a:pt x="875" y="78"/>
                  <a:pt x="876" y="59"/>
                  <a:pt x="889" y="51"/>
                </a:cubicBezTo>
                <a:cubicBezTo>
                  <a:pt x="911" y="37"/>
                  <a:pt x="977" y="63"/>
                  <a:pt x="1002" y="54"/>
                </a:cubicBezTo>
                <a:cubicBezTo>
                  <a:pt x="1014" y="50"/>
                  <a:pt x="989" y="17"/>
                  <a:pt x="1001" y="13"/>
                </a:cubicBezTo>
                <a:cubicBezTo>
                  <a:pt x="1014" y="9"/>
                  <a:pt x="1039" y="0"/>
                  <a:pt x="1039" y="0"/>
                </a:cubicBezTo>
                <a:cubicBezTo>
                  <a:pt x="1072" y="4"/>
                  <a:pt x="1137" y="41"/>
                  <a:pt x="1168" y="54"/>
                </a:cubicBezTo>
                <a:cubicBezTo>
                  <a:pt x="1182" y="60"/>
                  <a:pt x="1153" y="41"/>
                  <a:pt x="1164" y="51"/>
                </a:cubicBezTo>
                <a:cubicBezTo>
                  <a:pt x="1229" y="108"/>
                  <a:pt x="1317" y="153"/>
                  <a:pt x="1389" y="201"/>
                </a:cubicBezTo>
                <a:cubicBezTo>
                  <a:pt x="1445" y="238"/>
                  <a:pt x="1475" y="254"/>
                  <a:pt x="1540" y="276"/>
                </a:cubicBezTo>
                <a:cubicBezTo>
                  <a:pt x="1552" y="280"/>
                  <a:pt x="1577" y="288"/>
                  <a:pt x="1577" y="288"/>
                </a:cubicBezTo>
                <a:cubicBezTo>
                  <a:pt x="1640" y="330"/>
                  <a:pt x="1671" y="328"/>
                  <a:pt x="1753" y="339"/>
                </a:cubicBezTo>
                <a:cubicBezTo>
                  <a:pt x="1811" y="358"/>
                  <a:pt x="1852" y="356"/>
                  <a:pt x="1910" y="374"/>
                </a:cubicBezTo>
                <a:cubicBezTo>
                  <a:pt x="1948" y="400"/>
                  <a:pt x="1958" y="406"/>
                  <a:pt x="1974" y="413"/>
                </a:cubicBezTo>
                <a:cubicBezTo>
                  <a:pt x="1990" y="420"/>
                  <a:pt x="1992" y="412"/>
                  <a:pt x="2003" y="414"/>
                </a:cubicBezTo>
                <a:cubicBezTo>
                  <a:pt x="2016" y="418"/>
                  <a:pt x="2041" y="426"/>
                  <a:pt x="2041" y="426"/>
                </a:cubicBezTo>
                <a:cubicBezTo>
                  <a:pt x="2102" y="467"/>
                  <a:pt x="2172" y="479"/>
                  <a:pt x="2241" y="501"/>
                </a:cubicBezTo>
                <a:cubicBezTo>
                  <a:pt x="2294" y="513"/>
                  <a:pt x="2300" y="568"/>
                  <a:pt x="2346" y="566"/>
                </a:cubicBezTo>
                <a:cubicBezTo>
                  <a:pt x="2392" y="564"/>
                  <a:pt x="2486" y="508"/>
                  <a:pt x="2516" y="489"/>
                </a:cubicBezTo>
                <a:cubicBezTo>
                  <a:pt x="2529" y="487"/>
                  <a:pt x="2520" y="460"/>
                  <a:pt x="2529" y="451"/>
                </a:cubicBezTo>
                <a:cubicBezTo>
                  <a:pt x="2538" y="442"/>
                  <a:pt x="2554" y="443"/>
                  <a:pt x="2566" y="439"/>
                </a:cubicBezTo>
                <a:cubicBezTo>
                  <a:pt x="2654" y="381"/>
                  <a:pt x="2728" y="298"/>
                  <a:pt x="2829" y="263"/>
                </a:cubicBezTo>
                <a:cubicBezTo>
                  <a:pt x="2871" y="201"/>
                  <a:pt x="2889" y="222"/>
                  <a:pt x="2955" y="201"/>
                </a:cubicBezTo>
                <a:cubicBezTo>
                  <a:pt x="2992" y="205"/>
                  <a:pt x="3032" y="200"/>
                  <a:pt x="3067" y="213"/>
                </a:cubicBezTo>
                <a:cubicBezTo>
                  <a:pt x="3081" y="218"/>
                  <a:pt x="3080" y="242"/>
                  <a:pt x="3092" y="251"/>
                </a:cubicBezTo>
                <a:cubicBezTo>
                  <a:pt x="3102" y="259"/>
                  <a:pt x="3117" y="259"/>
                  <a:pt x="3130" y="263"/>
                </a:cubicBezTo>
                <a:cubicBezTo>
                  <a:pt x="3177" y="294"/>
                  <a:pt x="3178" y="321"/>
                  <a:pt x="3230" y="339"/>
                </a:cubicBezTo>
                <a:cubicBezTo>
                  <a:pt x="3301" y="443"/>
                  <a:pt x="3168" y="305"/>
                  <a:pt x="3254" y="374"/>
                </a:cubicBezTo>
                <a:cubicBezTo>
                  <a:pt x="3338" y="441"/>
                  <a:pt x="3255" y="400"/>
                  <a:pt x="3355" y="451"/>
                </a:cubicBezTo>
                <a:cubicBezTo>
                  <a:pt x="3408" y="478"/>
                  <a:pt x="3381" y="447"/>
                  <a:pt x="3430" y="489"/>
                </a:cubicBezTo>
                <a:cubicBezTo>
                  <a:pt x="3544" y="588"/>
                  <a:pt x="3448" y="521"/>
                  <a:pt x="3531" y="576"/>
                </a:cubicBezTo>
                <a:cubicBezTo>
                  <a:pt x="3598" y="678"/>
                  <a:pt x="3510" y="555"/>
                  <a:pt x="3593" y="639"/>
                </a:cubicBezTo>
                <a:cubicBezTo>
                  <a:pt x="3673" y="721"/>
                  <a:pt x="3558" y="638"/>
                  <a:pt x="3656" y="702"/>
                </a:cubicBezTo>
                <a:cubicBezTo>
                  <a:pt x="3673" y="727"/>
                  <a:pt x="3689" y="752"/>
                  <a:pt x="3706" y="777"/>
                </a:cubicBezTo>
                <a:cubicBezTo>
                  <a:pt x="3721" y="799"/>
                  <a:pt x="3731" y="852"/>
                  <a:pt x="3731" y="852"/>
                </a:cubicBezTo>
                <a:cubicBezTo>
                  <a:pt x="3707" y="919"/>
                  <a:pt x="3737" y="867"/>
                  <a:pt x="3668" y="902"/>
                </a:cubicBezTo>
                <a:cubicBezTo>
                  <a:pt x="3641" y="916"/>
                  <a:pt x="3618" y="935"/>
                  <a:pt x="3593" y="952"/>
                </a:cubicBezTo>
                <a:cubicBezTo>
                  <a:pt x="3554" y="978"/>
                  <a:pt x="3487" y="988"/>
                  <a:pt x="3443" y="1002"/>
                </a:cubicBezTo>
                <a:cubicBezTo>
                  <a:pt x="3405" y="1027"/>
                  <a:pt x="3373" y="1038"/>
                  <a:pt x="3330" y="1052"/>
                </a:cubicBezTo>
                <a:cubicBezTo>
                  <a:pt x="3277" y="1067"/>
                  <a:pt x="3196" y="1050"/>
                  <a:pt x="3126" y="1054"/>
                </a:cubicBezTo>
                <a:cubicBezTo>
                  <a:pt x="3056" y="1058"/>
                  <a:pt x="2973" y="1085"/>
                  <a:pt x="2913" y="1079"/>
                </a:cubicBezTo>
                <a:cubicBezTo>
                  <a:pt x="2817" y="1091"/>
                  <a:pt x="2819" y="1022"/>
                  <a:pt x="2763" y="1016"/>
                </a:cubicBezTo>
                <a:cubicBezTo>
                  <a:pt x="2707" y="1010"/>
                  <a:pt x="2656" y="1043"/>
                  <a:pt x="2575" y="1041"/>
                </a:cubicBezTo>
                <a:cubicBezTo>
                  <a:pt x="2494" y="1039"/>
                  <a:pt x="2356" y="1002"/>
                  <a:pt x="2275" y="1004"/>
                </a:cubicBezTo>
                <a:cubicBezTo>
                  <a:pt x="2194" y="1006"/>
                  <a:pt x="2156" y="1044"/>
                  <a:pt x="2087" y="1054"/>
                </a:cubicBezTo>
                <a:cubicBezTo>
                  <a:pt x="2018" y="1064"/>
                  <a:pt x="1922" y="1066"/>
                  <a:pt x="1862" y="1066"/>
                </a:cubicBezTo>
                <a:cubicBezTo>
                  <a:pt x="1804" y="1085"/>
                  <a:pt x="1763" y="1023"/>
                  <a:pt x="1724" y="1054"/>
                </a:cubicBezTo>
                <a:cubicBezTo>
                  <a:pt x="1676" y="1046"/>
                  <a:pt x="1628" y="1020"/>
                  <a:pt x="1574" y="1016"/>
                </a:cubicBezTo>
                <a:cubicBezTo>
                  <a:pt x="1519" y="1025"/>
                  <a:pt x="1464" y="992"/>
                  <a:pt x="1398" y="1029"/>
                </a:cubicBezTo>
                <a:cubicBezTo>
                  <a:pt x="1354" y="1035"/>
                  <a:pt x="1344" y="1052"/>
                  <a:pt x="1311" y="1054"/>
                </a:cubicBezTo>
                <a:cubicBezTo>
                  <a:pt x="1278" y="1056"/>
                  <a:pt x="1267" y="1045"/>
                  <a:pt x="1198" y="1041"/>
                </a:cubicBezTo>
                <a:cubicBezTo>
                  <a:pt x="1107" y="1036"/>
                  <a:pt x="988" y="1046"/>
                  <a:pt x="897" y="1029"/>
                </a:cubicBezTo>
                <a:cubicBezTo>
                  <a:pt x="824" y="1028"/>
                  <a:pt x="820" y="1031"/>
                  <a:pt x="760" y="1029"/>
                </a:cubicBezTo>
                <a:cubicBezTo>
                  <a:pt x="700" y="1027"/>
                  <a:pt x="594" y="1022"/>
                  <a:pt x="534" y="1016"/>
                </a:cubicBezTo>
                <a:cubicBezTo>
                  <a:pt x="497" y="1005"/>
                  <a:pt x="435" y="999"/>
                  <a:pt x="397" y="991"/>
                </a:cubicBezTo>
                <a:cubicBezTo>
                  <a:pt x="284" y="968"/>
                  <a:pt x="219" y="939"/>
                  <a:pt x="109" y="904"/>
                </a:cubicBezTo>
                <a:cubicBezTo>
                  <a:pt x="53" y="866"/>
                  <a:pt x="16" y="920"/>
                  <a:pt x="0" y="852"/>
                </a:cubicBezTo>
                <a:close/>
              </a:path>
            </a:pathLst>
          </a:custGeom>
          <a:blipFill rotWithShape="0">
            <a:blip r:embed="rId1"/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04" name="AutoShape 12"/>
          <p:cNvSpPr/>
          <p:nvPr/>
        </p:nvSpPr>
        <p:spPr>
          <a:xfrm>
            <a:off x="325438" y="2971800"/>
            <a:ext cx="7924800" cy="914400"/>
          </a:xfrm>
          <a:prstGeom prst="parallelogram">
            <a:avLst>
              <a:gd name="adj" fmla="val 155558"/>
            </a:avLst>
          </a:prstGeom>
          <a:solidFill>
            <a:srgbClr val="CCFFCC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Freeform 13" descr="绿色大理石"/>
          <p:cNvSpPr/>
          <p:nvPr/>
        </p:nvSpPr>
        <p:spPr>
          <a:xfrm>
            <a:off x="1773238" y="2522538"/>
            <a:ext cx="5121275" cy="1209675"/>
          </a:xfrm>
          <a:custGeom>
            <a:avLst/>
            <a:gdLst/>
            <a:ahLst/>
            <a:cxnLst>
              <a:cxn ang="0">
                <a:pos x="0" y="911225"/>
              </a:cxn>
              <a:cxn ang="0">
                <a:pos x="223838" y="985838"/>
              </a:cxn>
              <a:cxn ang="0">
                <a:pos x="577850" y="1098550"/>
              </a:cxn>
              <a:cxn ang="0">
                <a:pos x="820738" y="1116013"/>
              </a:cxn>
              <a:cxn ang="0">
                <a:pos x="1063625" y="1154113"/>
              </a:cxn>
              <a:cxn ang="0">
                <a:pos x="1287462" y="1116013"/>
              </a:cxn>
              <a:cxn ang="0">
                <a:pos x="1622425" y="1098550"/>
              </a:cxn>
              <a:cxn ang="0">
                <a:pos x="1903413" y="1041400"/>
              </a:cxn>
              <a:cxn ang="0">
                <a:pos x="2070100" y="1079500"/>
              </a:cxn>
              <a:cxn ang="0">
                <a:pos x="2312988" y="1173163"/>
              </a:cxn>
              <a:cxn ang="0">
                <a:pos x="2519363" y="1190625"/>
              </a:cxn>
              <a:cxn ang="0">
                <a:pos x="2743200" y="1173163"/>
              </a:cxn>
              <a:cxn ang="0">
                <a:pos x="3133725" y="1060450"/>
              </a:cxn>
              <a:cxn ang="0">
                <a:pos x="3508375" y="1116013"/>
              </a:cxn>
              <a:cxn ang="0">
                <a:pos x="3973513" y="1135063"/>
              </a:cxn>
              <a:cxn ang="0">
                <a:pos x="4422775" y="1209675"/>
              </a:cxn>
              <a:cxn ang="0">
                <a:pos x="4851400" y="1190625"/>
              </a:cxn>
              <a:cxn ang="0">
                <a:pos x="5075238" y="1004888"/>
              </a:cxn>
              <a:cxn ang="0">
                <a:pos x="5075238" y="836613"/>
              </a:cxn>
              <a:cxn ang="0">
                <a:pos x="5000625" y="817563"/>
              </a:cxn>
              <a:cxn ang="0">
                <a:pos x="4883150" y="698500"/>
              </a:cxn>
              <a:cxn ang="0">
                <a:pos x="4784725" y="617537"/>
              </a:cxn>
              <a:cxn ang="0">
                <a:pos x="4624388" y="479425"/>
              </a:cxn>
              <a:cxn ang="0">
                <a:pos x="4446588" y="379412"/>
              </a:cxn>
              <a:cxn ang="0">
                <a:pos x="4227513" y="320675"/>
              </a:cxn>
              <a:cxn ang="0">
                <a:pos x="4087813" y="379412"/>
              </a:cxn>
              <a:cxn ang="0">
                <a:pos x="3949700" y="498475"/>
              </a:cxn>
              <a:cxn ang="0">
                <a:pos x="3321051" y="817563"/>
              </a:cxn>
              <a:cxn ang="0">
                <a:pos x="2874962" y="717550"/>
              </a:cxn>
              <a:cxn ang="0">
                <a:pos x="2595562" y="606425"/>
              </a:cxn>
              <a:cxn ang="0">
                <a:pos x="2433638" y="606425"/>
              </a:cxn>
              <a:cxn ang="0">
                <a:pos x="2259013" y="519113"/>
              </a:cxn>
              <a:cxn ang="0">
                <a:pos x="2087563" y="484188"/>
              </a:cxn>
              <a:cxn ang="0">
                <a:pos x="1960563" y="439738"/>
              </a:cxn>
              <a:cxn ang="0">
                <a:pos x="1563687" y="200025"/>
              </a:cxn>
              <a:cxn ang="0">
                <a:pos x="1265238" y="22225"/>
              </a:cxn>
              <a:cxn ang="0">
                <a:pos x="1006475" y="61913"/>
              </a:cxn>
              <a:cxn ang="0">
                <a:pos x="787400" y="220663"/>
              </a:cxn>
              <a:cxn ang="0">
                <a:pos x="688975" y="300038"/>
              </a:cxn>
              <a:cxn ang="0">
                <a:pos x="530225" y="439738"/>
              </a:cxn>
              <a:cxn ang="0">
                <a:pos x="390525" y="558800"/>
              </a:cxn>
              <a:cxn ang="0">
                <a:pos x="231775" y="677862"/>
              </a:cxn>
              <a:cxn ang="0">
                <a:pos x="111125" y="762000"/>
              </a:cxn>
              <a:cxn ang="0">
                <a:pos x="55563" y="781050"/>
              </a:cxn>
              <a:cxn ang="0">
                <a:pos x="0" y="911225"/>
              </a:cxn>
            </a:cxnLst>
            <a:pathLst>
              <a:path w="3226" h="762">
                <a:moveTo>
                  <a:pt x="0" y="574"/>
                </a:moveTo>
                <a:cubicBezTo>
                  <a:pt x="21" y="641"/>
                  <a:pt x="79" y="607"/>
                  <a:pt x="141" y="621"/>
                </a:cubicBezTo>
                <a:cubicBezTo>
                  <a:pt x="221" y="676"/>
                  <a:pt x="247" y="684"/>
                  <a:pt x="364" y="692"/>
                </a:cubicBezTo>
                <a:cubicBezTo>
                  <a:pt x="421" y="712"/>
                  <a:pt x="458" y="688"/>
                  <a:pt x="517" y="703"/>
                </a:cubicBezTo>
                <a:cubicBezTo>
                  <a:pt x="570" y="711"/>
                  <a:pt x="621" y="727"/>
                  <a:pt x="670" y="727"/>
                </a:cubicBezTo>
                <a:cubicBezTo>
                  <a:pt x="719" y="727"/>
                  <a:pt x="752" y="709"/>
                  <a:pt x="811" y="703"/>
                </a:cubicBezTo>
                <a:cubicBezTo>
                  <a:pt x="870" y="697"/>
                  <a:pt x="957" y="700"/>
                  <a:pt x="1022" y="692"/>
                </a:cubicBezTo>
                <a:cubicBezTo>
                  <a:pt x="1087" y="684"/>
                  <a:pt x="1152" y="658"/>
                  <a:pt x="1199" y="656"/>
                </a:cubicBezTo>
                <a:cubicBezTo>
                  <a:pt x="1328" y="649"/>
                  <a:pt x="1261" y="666"/>
                  <a:pt x="1304" y="680"/>
                </a:cubicBezTo>
                <a:cubicBezTo>
                  <a:pt x="1347" y="694"/>
                  <a:pt x="1410" y="727"/>
                  <a:pt x="1457" y="739"/>
                </a:cubicBezTo>
                <a:cubicBezTo>
                  <a:pt x="1500" y="743"/>
                  <a:pt x="1544" y="746"/>
                  <a:pt x="1587" y="750"/>
                </a:cubicBezTo>
                <a:cubicBezTo>
                  <a:pt x="1633" y="747"/>
                  <a:pt x="1664" y="753"/>
                  <a:pt x="1728" y="739"/>
                </a:cubicBezTo>
                <a:cubicBezTo>
                  <a:pt x="1792" y="725"/>
                  <a:pt x="1894" y="674"/>
                  <a:pt x="1974" y="668"/>
                </a:cubicBezTo>
                <a:cubicBezTo>
                  <a:pt x="2054" y="662"/>
                  <a:pt x="2122" y="695"/>
                  <a:pt x="2210" y="703"/>
                </a:cubicBezTo>
                <a:cubicBezTo>
                  <a:pt x="2308" y="707"/>
                  <a:pt x="2405" y="709"/>
                  <a:pt x="2503" y="715"/>
                </a:cubicBezTo>
                <a:cubicBezTo>
                  <a:pt x="2598" y="721"/>
                  <a:pt x="2692" y="750"/>
                  <a:pt x="2786" y="762"/>
                </a:cubicBezTo>
                <a:cubicBezTo>
                  <a:pt x="2876" y="758"/>
                  <a:pt x="2966" y="760"/>
                  <a:pt x="3056" y="750"/>
                </a:cubicBezTo>
                <a:cubicBezTo>
                  <a:pt x="3078" y="747"/>
                  <a:pt x="3178" y="652"/>
                  <a:pt x="3197" y="633"/>
                </a:cubicBezTo>
                <a:cubicBezTo>
                  <a:pt x="3209" y="597"/>
                  <a:pt x="3226" y="567"/>
                  <a:pt x="3197" y="527"/>
                </a:cubicBezTo>
                <a:cubicBezTo>
                  <a:pt x="3188" y="514"/>
                  <a:pt x="3166" y="520"/>
                  <a:pt x="3150" y="515"/>
                </a:cubicBezTo>
                <a:cubicBezTo>
                  <a:pt x="3126" y="508"/>
                  <a:pt x="3100" y="446"/>
                  <a:pt x="3076" y="440"/>
                </a:cubicBezTo>
                <a:cubicBezTo>
                  <a:pt x="3051" y="423"/>
                  <a:pt x="3041" y="412"/>
                  <a:pt x="3014" y="389"/>
                </a:cubicBezTo>
                <a:cubicBezTo>
                  <a:pt x="2987" y="366"/>
                  <a:pt x="2948" y="327"/>
                  <a:pt x="2913" y="302"/>
                </a:cubicBezTo>
                <a:cubicBezTo>
                  <a:pt x="2878" y="277"/>
                  <a:pt x="2843" y="256"/>
                  <a:pt x="2801" y="239"/>
                </a:cubicBezTo>
                <a:cubicBezTo>
                  <a:pt x="2734" y="232"/>
                  <a:pt x="2697" y="168"/>
                  <a:pt x="2663" y="202"/>
                </a:cubicBezTo>
                <a:cubicBezTo>
                  <a:pt x="2625" y="202"/>
                  <a:pt x="2604" y="220"/>
                  <a:pt x="2575" y="239"/>
                </a:cubicBezTo>
                <a:cubicBezTo>
                  <a:pt x="2561" y="241"/>
                  <a:pt x="2502" y="313"/>
                  <a:pt x="2488" y="314"/>
                </a:cubicBezTo>
                <a:cubicBezTo>
                  <a:pt x="2332" y="325"/>
                  <a:pt x="2249" y="511"/>
                  <a:pt x="2092" y="515"/>
                </a:cubicBezTo>
                <a:cubicBezTo>
                  <a:pt x="2003" y="576"/>
                  <a:pt x="1942" y="445"/>
                  <a:pt x="1811" y="452"/>
                </a:cubicBezTo>
                <a:cubicBezTo>
                  <a:pt x="1736" y="431"/>
                  <a:pt x="1681" y="394"/>
                  <a:pt x="1635" y="382"/>
                </a:cubicBezTo>
                <a:cubicBezTo>
                  <a:pt x="1589" y="370"/>
                  <a:pt x="1568" y="391"/>
                  <a:pt x="1533" y="382"/>
                </a:cubicBezTo>
                <a:cubicBezTo>
                  <a:pt x="1498" y="373"/>
                  <a:pt x="1459" y="340"/>
                  <a:pt x="1423" y="327"/>
                </a:cubicBezTo>
                <a:cubicBezTo>
                  <a:pt x="1385" y="313"/>
                  <a:pt x="1346" y="313"/>
                  <a:pt x="1315" y="305"/>
                </a:cubicBezTo>
                <a:cubicBezTo>
                  <a:pt x="1284" y="297"/>
                  <a:pt x="1290" y="307"/>
                  <a:pt x="1235" y="277"/>
                </a:cubicBezTo>
                <a:cubicBezTo>
                  <a:pt x="1159" y="257"/>
                  <a:pt x="1065" y="130"/>
                  <a:pt x="985" y="126"/>
                </a:cubicBezTo>
                <a:cubicBezTo>
                  <a:pt x="918" y="61"/>
                  <a:pt x="855" y="28"/>
                  <a:pt x="797" y="14"/>
                </a:cubicBezTo>
                <a:cubicBezTo>
                  <a:pt x="739" y="0"/>
                  <a:pt x="684" y="18"/>
                  <a:pt x="634" y="39"/>
                </a:cubicBezTo>
                <a:cubicBezTo>
                  <a:pt x="586" y="57"/>
                  <a:pt x="529" y="114"/>
                  <a:pt x="496" y="139"/>
                </a:cubicBezTo>
                <a:cubicBezTo>
                  <a:pt x="463" y="164"/>
                  <a:pt x="461" y="166"/>
                  <a:pt x="434" y="189"/>
                </a:cubicBezTo>
                <a:cubicBezTo>
                  <a:pt x="407" y="212"/>
                  <a:pt x="365" y="250"/>
                  <a:pt x="334" y="277"/>
                </a:cubicBezTo>
                <a:cubicBezTo>
                  <a:pt x="226" y="291"/>
                  <a:pt x="361" y="326"/>
                  <a:pt x="246" y="352"/>
                </a:cubicBezTo>
                <a:cubicBezTo>
                  <a:pt x="208" y="361"/>
                  <a:pt x="185" y="423"/>
                  <a:pt x="146" y="427"/>
                </a:cubicBezTo>
                <a:cubicBezTo>
                  <a:pt x="93" y="445"/>
                  <a:pt x="128" y="472"/>
                  <a:pt x="70" y="480"/>
                </a:cubicBezTo>
                <a:cubicBezTo>
                  <a:pt x="58" y="484"/>
                  <a:pt x="44" y="483"/>
                  <a:pt x="35" y="492"/>
                </a:cubicBezTo>
                <a:cubicBezTo>
                  <a:pt x="33" y="494"/>
                  <a:pt x="0" y="571"/>
                  <a:pt x="0" y="574"/>
                </a:cubicBezTo>
                <a:close/>
              </a:path>
            </a:pathLst>
          </a:custGeom>
          <a:blipFill rotWithShape="0">
            <a:blip r:embed="rId1"/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06" name="AutoShape 14"/>
          <p:cNvSpPr/>
          <p:nvPr/>
        </p:nvSpPr>
        <p:spPr>
          <a:xfrm>
            <a:off x="325438" y="2590800"/>
            <a:ext cx="7924800" cy="914400"/>
          </a:xfrm>
          <a:prstGeom prst="parallelogram">
            <a:avLst>
              <a:gd name="adj" fmla="val 155558"/>
            </a:avLst>
          </a:prstGeom>
          <a:solidFill>
            <a:srgbClr val="CCFFCC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4" name="Freeform 15" descr="绿色大理石"/>
          <p:cNvSpPr/>
          <p:nvPr/>
        </p:nvSpPr>
        <p:spPr>
          <a:xfrm>
            <a:off x="2154238" y="2514600"/>
            <a:ext cx="2230437" cy="744538"/>
          </a:xfrm>
          <a:custGeom>
            <a:avLst/>
            <a:gdLst/>
            <a:ahLst/>
            <a:cxnLst>
              <a:cxn ang="0">
                <a:pos x="0" y="565150"/>
              </a:cxn>
              <a:cxn ang="0">
                <a:pos x="207962" y="412750"/>
              </a:cxn>
              <a:cxn ang="0">
                <a:pos x="347662" y="293688"/>
              </a:cxn>
              <a:cxn ang="0">
                <a:pos x="725487" y="34925"/>
              </a:cxn>
              <a:cxn ang="0">
                <a:pos x="1023937" y="93663"/>
              </a:cxn>
              <a:cxn ang="0">
                <a:pos x="1262062" y="254000"/>
              </a:cxn>
              <a:cxn ang="0">
                <a:pos x="1401762" y="352425"/>
              </a:cxn>
              <a:cxn ang="0">
                <a:pos x="1758950" y="471488"/>
              </a:cxn>
              <a:cxn ang="0">
                <a:pos x="1971675" y="554038"/>
              </a:cxn>
              <a:cxn ang="0">
                <a:pos x="2073275" y="554038"/>
              </a:cxn>
              <a:cxn ang="0">
                <a:pos x="2146300" y="603250"/>
              </a:cxn>
              <a:cxn ang="0">
                <a:pos x="2014537" y="733425"/>
              </a:cxn>
              <a:cxn ang="0">
                <a:pos x="1604962" y="639763"/>
              </a:cxn>
              <a:cxn ang="0">
                <a:pos x="1193800" y="658813"/>
              </a:cxn>
              <a:cxn ang="0">
                <a:pos x="1044575" y="696913"/>
              </a:cxn>
              <a:cxn ang="0">
                <a:pos x="709612" y="714375"/>
              </a:cxn>
              <a:cxn ang="0">
                <a:pos x="317500" y="677863"/>
              </a:cxn>
              <a:cxn ang="0">
                <a:pos x="111125" y="622300"/>
              </a:cxn>
              <a:cxn ang="0">
                <a:pos x="0" y="565150"/>
              </a:cxn>
            </a:cxnLst>
            <a:pathLst>
              <a:path w="1405" h="469">
                <a:moveTo>
                  <a:pt x="0" y="356"/>
                </a:moveTo>
                <a:cubicBezTo>
                  <a:pt x="91" y="295"/>
                  <a:pt x="15" y="270"/>
                  <a:pt x="131" y="260"/>
                </a:cubicBezTo>
                <a:cubicBezTo>
                  <a:pt x="194" y="222"/>
                  <a:pt x="165" y="225"/>
                  <a:pt x="219" y="185"/>
                </a:cubicBezTo>
                <a:cubicBezTo>
                  <a:pt x="273" y="145"/>
                  <a:pt x="386" y="43"/>
                  <a:pt x="457" y="22"/>
                </a:cubicBezTo>
                <a:cubicBezTo>
                  <a:pt x="508" y="0"/>
                  <a:pt x="578" y="15"/>
                  <a:pt x="645" y="59"/>
                </a:cubicBezTo>
                <a:cubicBezTo>
                  <a:pt x="701" y="82"/>
                  <a:pt x="755" y="133"/>
                  <a:pt x="795" y="160"/>
                </a:cubicBezTo>
                <a:cubicBezTo>
                  <a:pt x="835" y="187"/>
                  <a:pt x="831" y="199"/>
                  <a:pt x="883" y="222"/>
                </a:cubicBezTo>
                <a:cubicBezTo>
                  <a:pt x="936" y="244"/>
                  <a:pt x="1030" y="271"/>
                  <a:pt x="1108" y="297"/>
                </a:cubicBezTo>
                <a:cubicBezTo>
                  <a:pt x="1168" y="318"/>
                  <a:pt x="1209" y="340"/>
                  <a:pt x="1242" y="349"/>
                </a:cubicBezTo>
                <a:cubicBezTo>
                  <a:pt x="1275" y="358"/>
                  <a:pt x="1288" y="344"/>
                  <a:pt x="1306" y="349"/>
                </a:cubicBezTo>
                <a:cubicBezTo>
                  <a:pt x="1324" y="354"/>
                  <a:pt x="1358" y="361"/>
                  <a:pt x="1352" y="380"/>
                </a:cubicBezTo>
                <a:cubicBezTo>
                  <a:pt x="1405" y="400"/>
                  <a:pt x="1326" y="458"/>
                  <a:pt x="1269" y="462"/>
                </a:cubicBezTo>
                <a:cubicBezTo>
                  <a:pt x="1212" y="466"/>
                  <a:pt x="1097" y="411"/>
                  <a:pt x="1011" y="403"/>
                </a:cubicBezTo>
                <a:cubicBezTo>
                  <a:pt x="925" y="395"/>
                  <a:pt x="811" y="409"/>
                  <a:pt x="752" y="415"/>
                </a:cubicBezTo>
                <a:cubicBezTo>
                  <a:pt x="671" y="469"/>
                  <a:pt x="721" y="418"/>
                  <a:pt x="658" y="439"/>
                </a:cubicBezTo>
                <a:cubicBezTo>
                  <a:pt x="609" y="441"/>
                  <a:pt x="523" y="452"/>
                  <a:pt x="447" y="450"/>
                </a:cubicBezTo>
                <a:cubicBezTo>
                  <a:pt x="371" y="448"/>
                  <a:pt x="263" y="437"/>
                  <a:pt x="200" y="427"/>
                </a:cubicBezTo>
                <a:cubicBezTo>
                  <a:pt x="94" y="400"/>
                  <a:pt x="137" y="412"/>
                  <a:pt x="70" y="392"/>
                </a:cubicBezTo>
                <a:cubicBezTo>
                  <a:pt x="25" y="361"/>
                  <a:pt x="48" y="373"/>
                  <a:pt x="0" y="356"/>
                </a:cubicBezTo>
                <a:close/>
              </a:path>
            </a:pathLst>
          </a:custGeom>
          <a:blipFill rotWithShape="0">
            <a:blip r:embed="rId1"/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35" name="Freeform 16" descr="绿色大理石"/>
          <p:cNvSpPr/>
          <p:nvPr/>
        </p:nvSpPr>
        <p:spPr>
          <a:xfrm>
            <a:off x="5583238" y="2819400"/>
            <a:ext cx="890587" cy="533400"/>
          </a:xfrm>
          <a:custGeom>
            <a:avLst/>
            <a:gdLst/>
            <a:ahLst/>
            <a:cxnLst>
              <a:cxn ang="0">
                <a:pos x="0" y="307975"/>
              </a:cxn>
              <a:cxn ang="0">
                <a:pos x="119062" y="161925"/>
              </a:cxn>
              <a:cxn ang="0">
                <a:pos x="317500" y="42862"/>
              </a:cxn>
              <a:cxn ang="0">
                <a:pos x="238125" y="122238"/>
              </a:cxn>
              <a:cxn ang="0">
                <a:pos x="477837" y="23812"/>
              </a:cxn>
              <a:cxn ang="0">
                <a:pos x="877887" y="269875"/>
              </a:cxn>
              <a:cxn ang="0">
                <a:pos x="858837" y="382587"/>
              </a:cxn>
              <a:cxn ang="0">
                <a:pos x="690562" y="401637"/>
              </a:cxn>
              <a:cxn ang="0">
                <a:pos x="504825" y="419100"/>
              </a:cxn>
              <a:cxn ang="0">
                <a:pos x="0" y="307975"/>
              </a:cxn>
            </a:cxnLst>
            <a:pathLst>
              <a:path w="561" h="336">
                <a:moveTo>
                  <a:pt x="0" y="194"/>
                </a:moveTo>
                <a:cubicBezTo>
                  <a:pt x="47" y="178"/>
                  <a:pt x="28" y="118"/>
                  <a:pt x="75" y="102"/>
                </a:cubicBezTo>
                <a:cubicBezTo>
                  <a:pt x="87" y="98"/>
                  <a:pt x="188" y="31"/>
                  <a:pt x="200" y="27"/>
                </a:cubicBezTo>
                <a:cubicBezTo>
                  <a:pt x="212" y="23"/>
                  <a:pt x="150" y="77"/>
                  <a:pt x="150" y="77"/>
                </a:cubicBezTo>
                <a:cubicBezTo>
                  <a:pt x="170" y="75"/>
                  <a:pt x="234" y="0"/>
                  <a:pt x="301" y="15"/>
                </a:cubicBezTo>
                <a:cubicBezTo>
                  <a:pt x="368" y="30"/>
                  <a:pt x="513" y="132"/>
                  <a:pt x="553" y="170"/>
                </a:cubicBezTo>
                <a:cubicBezTo>
                  <a:pt x="549" y="194"/>
                  <a:pt x="561" y="227"/>
                  <a:pt x="541" y="241"/>
                </a:cubicBezTo>
                <a:cubicBezTo>
                  <a:pt x="512" y="261"/>
                  <a:pt x="470" y="249"/>
                  <a:pt x="435" y="253"/>
                </a:cubicBezTo>
                <a:cubicBezTo>
                  <a:pt x="396" y="257"/>
                  <a:pt x="357" y="260"/>
                  <a:pt x="318" y="264"/>
                </a:cubicBezTo>
                <a:cubicBezTo>
                  <a:pt x="261" y="262"/>
                  <a:pt x="0" y="336"/>
                  <a:pt x="0" y="194"/>
                </a:cubicBezTo>
                <a:close/>
              </a:path>
            </a:pathLst>
          </a:custGeom>
          <a:blipFill rotWithShape="0">
            <a:blip r:embed="rId1"/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09" name="AutoShape 17"/>
          <p:cNvSpPr/>
          <p:nvPr/>
        </p:nvSpPr>
        <p:spPr>
          <a:xfrm>
            <a:off x="325438" y="2209800"/>
            <a:ext cx="7924800" cy="914400"/>
          </a:xfrm>
          <a:prstGeom prst="parallelogram">
            <a:avLst>
              <a:gd name="adj" fmla="val 155558"/>
            </a:avLst>
          </a:prstGeom>
          <a:solidFill>
            <a:srgbClr val="CCFFCC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7" name="Freeform 18" descr="绿色大理石"/>
          <p:cNvSpPr/>
          <p:nvPr/>
        </p:nvSpPr>
        <p:spPr>
          <a:xfrm>
            <a:off x="2581275" y="2495550"/>
            <a:ext cx="755650" cy="406400"/>
          </a:xfrm>
          <a:custGeom>
            <a:avLst/>
            <a:gdLst/>
            <a:ahLst/>
            <a:cxnLst>
              <a:cxn ang="0">
                <a:pos x="0" y="247650"/>
              </a:cxn>
              <a:cxn ang="0">
                <a:pos x="141288" y="104775"/>
              </a:cxn>
              <a:cxn ang="0">
                <a:pos x="203200" y="44450"/>
              </a:cxn>
              <a:cxn ang="0">
                <a:pos x="358775" y="9525"/>
              </a:cxn>
              <a:cxn ang="0">
                <a:pos x="630238" y="104775"/>
              </a:cxn>
              <a:cxn ang="0">
                <a:pos x="715963" y="227012"/>
              </a:cxn>
              <a:cxn ang="0">
                <a:pos x="649288" y="325437"/>
              </a:cxn>
              <a:cxn ang="0">
                <a:pos x="368300" y="342900"/>
              </a:cxn>
              <a:cxn ang="0">
                <a:pos x="0" y="247650"/>
              </a:cxn>
            </a:cxnLst>
            <a:pathLst>
              <a:path w="476" h="256">
                <a:moveTo>
                  <a:pt x="0" y="156"/>
                </a:moveTo>
                <a:cubicBezTo>
                  <a:pt x="82" y="130"/>
                  <a:pt x="5" y="109"/>
                  <a:pt x="89" y="66"/>
                </a:cubicBezTo>
                <a:cubicBezTo>
                  <a:pt x="115" y="45"/>
                  <a:pt x="105" y="38"/>
                  <a:pt x="128" y="28"/>
                </a:cubicBezTo>
                <a:cubicBezTo>
                  <a:pt x="151" y="18"/>
                  <a:pt x="181" y="0"/>
                  <a:pt x="226" y="6"/>
                </a:cubicBezTo>
                <a:cubicBezTo>
                  <a:pt x="273" y="7"/>
                  <a:pt x="360" y="43"/>
                  <a:pt x="397" y="66"/>
                </a:cubicBezTo>
                <a:cubicBezTo>
                  <a:pt x="434" y="89"/>
                  <a:pt x="449" y="120"/>
                  <a:pt x="451" y="143"/>
                </a:cubicBezTo>
                <a:cubicBezTo>
                  <a:pt x="476" y="149"/>
                  <a:pt x="411" y="204"/>
                  <a:pt x="409" y="205"/>
                </a:cubicBezTo>
                <a:cubicBezTo>
                  <a:pt x="353" y="222"/>
                  <a:pt x="291" y="212"/>
                  <a:pt x="232" y="216"/>
                </a:cubicBezTo>
                <a:cubicBezTo>
                  <a:pt x="161" y="240"/>
                  <a:pt x="0" y="256"/>
                  <a:pt x="0" y="156"/>
                </a:cubicBezTo>
                <a:close/>
              </a:path>
            </a:pathLst>
          </a:custGeom>
          <a:blipFill rotWithShape="0">
            <a:blip r:embed="rId1"/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11" name="Line 19"/>
          <p:cNvSpPr/>
          <p:nvPr/>
        </p:nvSpPr>
        <p:spPr>
          <a:xfrm flipV="1">
            <a:off x="1773238" y="3429000"/>
            <a:ext cx="0" cy="2514600"/>
          </a:xfrm>
          <a:prstGeom prst="line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12" name="Line 20"/>
          <p:cNvSpPr/>
          <p:nvPr/>
        </p:nvSpPr>
        <p:spPr>
          <a:xfrm flipH="1" flipV="1">
            <a:off x="2154238" y="3124200"/>
            <a:ext cx="0" cy="2819400"/>
          </a:xfrm>
          <a:prstGeom prst="line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13" name="Line 21"/>
          <p:cNvSpPr/>
          <p:nvPr/>
        </p:nvSpPr>
        <p:spPr>
          <a:xfrm flipH="1" flipV="1">
            <a:off x="2611438" y="2743200"/>
            <a:ext cx="0" cy="3200400"/>
          </a:xfrm>
          <a:prstGeom prst="line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14" name="Line 22"/>
          <p:cNvSpPr/>
          <p:nvPr/>
        </p:nvSpPr>
        <p:spPr>
          <a:xfrm flipV="1">
            <a:off x="3297238" y="2667000"/>
            <a:ext cx="0" cy="3276600"/>
          </a:xfrm>
          <a:prstGeom prst="line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15" name="Line 23"/>
          <p:cNvSpPr/>
          <p:nvPr/>
        </p:nvSpPr>
        <p:spPr>
          <a:xfrm flipH="1" flipV="1">
            <a:off x="4287838" y="3124200"/>
            <a:ext cx="0" cy="2819400"/>
          </a:xfrm>
          <a:prstGeom prst="line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16" name="Line 24"/>
          <p:cNvSpPr/>
          <p:nvPr/>
        </p:nvSpPr>
        <p:spPr>
          <a:xfrm flipH="1" flipV="1">
            <a:off x="5583238" y="3124200"/>
            <a:ext cx="0" cy="2819400"/>
          </a:xfrm>
          <a:prstGeom prst="line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17" name="Line 25"/>
          <p:cNvSpPr/>
          <p:nvPr/>
        </p:nvSpPr>
        <p:spPr>
          <a:xfrm flipH="1" flipV="1">
            <a:off x="6421438" y="3124200"/>
            <a:ext cx="0" cy="2819400"/>
          </a:xfrm>
          <a:prstGeom prst="line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18" name="Line 26"/>
          <p:cNvSpPr/>
          <p:nvPr/>
        </p:nvSpPr>
        <p:spPr>
          <a:xfrm flipV="1">
            <a:off x="6878638" y="3429000"/>
            <a:ext cx="0" cy="2514600"/>
          </a:xfrm>
          <a:prstGeom prst="line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19" name="Line 27"/>
          <p:cNvSpPr/>
          <p:nvPr/>
        </p:nvSpPr>
        <p:spPr>
          <a:xfrm flipV="1">
            <a:off x="7259638" y="3886200"/>
            <a:ext cx="0" cy="2057400"/>
          </a:xfrm>
          <a:prstGeom prst="line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20" name="Line 28"/>
          <p:cNvSpPr/>
          <p:nvPr/>
        </p:nvSpPr>
        <p:spPr>
          <a:xfrm flipV="1">
            <a:off x="1316038" y="3886200"/>
            <a:ext cx="0" cy="2057400"/>
          </a:xfrm>
          <a:prstGeom prst="line">
            <a:avLst/>
          </a:prstGeom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21" name="Text Box 29"/>
          <p:cNvSpPr txBox="1"/>
          <p:nvPr/>
        </p:nvSpPr>
        <p:spPr>
          <a:xfrm>
            <a:off x="630238" y="38862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22" name="Text Box 30"/>
          <p:cNvSpPr txBox="1"/>
          <p:nvPr/>
        </p:nvSpPr>
        <p:spPr>
          <a:xfrm>
            <a:off x="630238" y="3505200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23" name="Text Box 31"/>
          <p:cNvSpPr txBox="1"/>
          <p:nvPr/>
        </p:nvSpPr>
        <p:spPr>
          <a:xfrm>
            <a:off x="630238" y="3124200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24" name="Text Box 32"/>
          <p:cNvSpPr txBox="1"/>
          <p:nvPr/>
        </p:nvSpPr>
        <p:spPr>
          <a:xfrm>
            <a:off x="630238" y="26670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25" name="Line 33"/>
          <p:cNvSpPr/>
          <p:nvPr/>
        </p:nvSpPr>
        <p:spPr>
          <a:xfrm>
            <a:off x="6421438" y="3124200"/>
            <a:ext cx="19812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26" name="Line 34"/>
          <p:cNvSpPr/>
          <p:nvPr/>
        </p:nvSpPr>
        <p:spPr>
          <a:xfrm>
            <a:off x="6878638" y="3505200"/>
            <a:ext cx="14478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8227" name="Line 35"/>
          <p:cNvSpPr/>
          <p:nvPr/>
        </p:nvSpPr>
        <p:spPr>
          <a:xfrm>
            <a:off x="8250238" y="3124200"/>
            <a:ext cx="0" cy="381000"/>
          </a:xfrm>
          <a:prstGeom prst="line">
            <a:avLst/>
          </a:prstGeom>
          <a:ln w="3175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</p:sp>
      <p:sp>
        <p:nvSpPr>
          <p:cNvPr id="8228" name="Text Box 36"/>
          <p:cNvSpPr txBox="1"/>
          <p:nvPr/>
        </p:nvSpPr>
        <p:spPr>
          <a:xfrm>
            <a:off x="8250238" y="3124200"/>
            <a:ext cx="10668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等高距</a:t>
            </a: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29" name="Text Box 37"/>
          <p:cNvSpPr txBox="1"/>
          <p:nvPr/>
        </p:nvSpPr>
        <p:spPr>
          <a:xfrm>
            <a:off x="8293100" y="3429000"/>
            <a:ext cx="1023938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米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30" name="Rectangle 38"/>
          <p:cNvSpPr/>
          <p:nvPr/>
        </p:nvSpPr>
        <p:spPr>
          <a:xfrm>
            <a:off x="4821238" y="6092825"/>
            <a:ext cx="29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en-US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31" name="Rectangle 39"/>
          <p:cNvSpPr/>
          <p:nvPr/>
        </p:nvSpPr>
        <p:spPr>
          <a:xfrm>
            <a:off x="3906838" y="6019800"/>
            <a:ext cx="5270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en-US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32" name="Rectangle 40"/>
          <p:cNvSpPr/>
          <p:nvPr/>
        </p:nvSpPr>
        <p:spPr>
          <a:xfrm>
            <a:off x="3297238" y="5791200"/>
            <a:ext cx="5270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endParaRPr lang="en-US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33" name="Rectangle 41"/>
          <p:cNvSpPr/>
          <p:nvPr/>
        </p:nvSpPr>
        <p:spPr>
          <a:xfrm>
            <a:off x="2687638" y="5791200"/>
            <a:ext cx="5270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endParaRPr lang="en-US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34" name="Line 42"/>
          <p:cNvSpPr/>
          <p:nvPr/>
        </p:nvSpPr>
        <p:spPr>
          <a:xfrm>
            <a:off x="6878638" y="6096000"/>
            <a:ext cx="7620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235" name="Text Box 43"/>
          <p:cNvSpPr txBox="1"/>
          <p:nvPr/>
        </p:nvSpPr>
        <p:spPr>
          <a:xfrm>
            <a:off x="7564438" y="6172200"/>
            <a:ext cx="15240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等高线（米）</a:t>
            </a: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36" name="Freeform 44" descr="绿色大理石"/>
          <p:cNvSpPr/>
          <p:nvPr/>
        </p:nvSpPr>
        <p:spPr>
          <a:xfrm>
            <a:off x="1773238" y="5038725"/>
            <a:ext cx="5121275" cy="1209675"/>
          </a:xfrm>
          <a:custGeom>
            <a:avLst/>
            <a:gdLst/>
            <a:ahLst/>
            <a:cxnLst>
              <a:cxn ang="0">
                <a:pos x="0" y="911225"/>
              </a:cxn>
              <a:cxn ang="0">
                <a:pos x="223838" y="985838"/>
              </a:cxn>
              <a:cxn ang="0">
                <a:pos x="577850" y="1098550"/>
              </a:cxn>
              <a:cxn ang="0">
                <a:pos x="820738" y="1116013"/>
              </a:cxn>
              <a:cxn ang="0">
                <a:pos x="1063625" y="1154113"/>
              </a:cxn>
              <a:cxn ang="0">
                <a:pos x="1287462" y="1116013"/>
              </a:cxn>
              <a:cxn ang="0">
                <a:pos x="1622425" y="1098550"/>
              </a:cxn>
              <a:cxn ang="0">
                <a:pos x="1903413" y="1041400"/>
              </a:cxn>
              <a:cxn ang="0">
                <a:pos x="2070100" y="1079500"/>
              </a:cxn>
              <a:cxn ang="0">
                <a:pos x="2312988" y="1173163"/>
              </a:cxn>
              <a:cxn ang="0">
                <a:pos x="2519363" y="1190625"/>
              </a:cxn>
              <a:cxn ang="0">
                <a:pos x="2743200" y="1173163"/>
              </a:cxn>
              <a:cxn ang="0">
                <a:pos x="3133725" y="1060450"/>
              </a:cxn>
              <a:cxn ang="0">
                <a:pos x="3508375" y="1116013"/>
              </a:cxn>
              <a:cxn ang="0">
                <a:pos x="3973513" y="1135063"/>
              </a:cxn>
              <a:cxn ang="0">
                <a:pos x="4422775" y="1209675"/>
              </a:cxn>
              <a:cxn ang="0">
                <a:pos x="4851400" y="1190625"/>
              </a:cxn>
              <a:cxn ang="0">
                <a:pos x="5075238" y="1004888"/>
              </a:cxn>
              <a:cxn ang="0">
                <a:pos x="5075238" y="836613"/>
              </a:cxn>
              <a:cxn ang="0">
                <a:pos x="5000625" y="817563"/>
              </a:cxn>
              <a:cxn ang="0">
                <a:pos x="4883150" y="698500"/>
              </a:cxn>
              <a:cxn ang="0">
                <a:pos x="4784725" y="617537"/>
              </a:cxn>
              <a:cxn ang="0">
                <a:pos x="4624388" y="479425"/>
              </a:cxn>
              <a:cxn ang="0">
                <a:pos x="4446588" y="379412"/>
              </a:cxn>
              <a:cxn ang="0">
                <a:pos x="4227513" y="320675"/>
              </a:cxn>
              <a:cxn ang="0">
                <a:pos x="4087813" y="379412"/>
              </a:cxn>
              <a:cxn ang="0">
                <a:pos x="3949700" y="498475"/>
              </a:cxn>
              <a:cxn ang="0">
                <a:pos x="3321051" y="817563"/>
              </a:cxn>
              <a:cxn ang="0">
                <a:pos x="2874962" y="717550"/>
              </a:cxn>
              <a:cxn ang="0">
                <a:pos x="2617787" y="558800"/>
              </a:cxn>
              <a:cxn ang="0">
                <a:pos x="2259013" y="519113"/>
              </a:cxn>
              <a:cxn ang="0">
                <a:pos x="1960563" y="439738"/>
              </a:cxn>
              <a:cxn ang="0">
                <a:pos x="1563687" y="200025"/>
              </a:cxn>
              <a:cxn ang="0">
                <a:pos x="1265238" y="22225"/>
              </a:cxn>
              <a:cxn ang="0">
                <a:pos x="1006475" y="61913"/>
              </a:cxn>
              <a:cxn ang="0">
                <a:pos x="688975" y="300038"/>
              </a:cxn>
              <a:cxn ang="0">
                <a:pos x="530225" y="439738"/>
              </a:cxn>
              <a:cxn ang="0">
                <a:pos x="390525" y="558800"/>
              </a:cxn>
              <a:cxn ang="0">
                <a:pos x="231775" y="677862"/>
              </a:cxn>
              <a:cxn ang="0">
                <a:pos x="111125" y="762000"/>
              </a:cxn>
              <a:cxn ang="0">
                <a:pos x="55563" y="781050"/>
              </a:cxn>
              <a:cxn ang="0">
                <a:pos x="0" y="911225"/>
              </a:cxn>
            </a:cxnLst>
            <a:pathLst>
              <a:path w="3226" h="762">
                <a:moveTo>
                  <a:pt x="0" y="574"/>
                </a:moveTo>
                <a:cubicBezTo>
                  <a:pt x="21" y="641"/>
                  <a:pt x="79" y="607"/>
                  <a:pt x="141" y="621"/>
                </a:cubicBezTo>
                <a:cubicBezTo>
                  <a:pt x="221" y="676"/>
                  <a:pt x="247" y="684"/>
                  <a:pt x="364" y="692"/>
                </a:cubicBezTo>
                <a:cubicBezTo>
                  <a:pt x="421" y="712"/>
                  <a:pt x="458" y="688"/>
                  <a:pt x="517" y="703"/>
                </a:cubicBezTo>
                <a:cubicBezTo>
                  <a:pt x="570" y="711"/>
                  <a:pt x="621" y="727"/>
                  <a:pt x="670" y="727"/>
                </a:cubicBezTo>
                <a:cubicBezTo>
                  <a:pt x="719" y="727"/>
                  <a:pt x="752" y="709"/>
                  <a:pt x="811" y="703"/>
                </a:cubicBezTo>
                <a:cubicBezTo>
                  <a:pt x="870" y="697"/>
                  <a:pt x="957" y="700"/>
                  <a:pt x="1022" y="692"/>
                </a:cubicBezTo>
                <a:cubicBezTo>
                  <a:pt x="1087" y="684"/>
                  <a:pt x="1152" y="658"/>
                  <a:pt x="1199" y="656"/>
                </a:cubicBezTo>
                <a:cubicBezTo>
                  <a:pt x="1328" y="649"/>
                  <a:pt x="1261" y="666"/>
                  <a:pt x="1304" y="680"/>
                </a:cubicBezTo>
                <a:cubicBezTo>
                  <a:pt x="1347" y="694"/>
                  <a:pt x="1410" y="727"/>
                  <a:pt x="1457" y="739"/>
                </a:cubicBezTo>
                <a:cubicBezTo>
                  <a:pt x="1500" y="743"/>
                  <a:pt x="1544" y="746"/>
                  <a:pt x="1587" y="750"/>
                </a:cubicBezTo>
                <a:cubicBezTo>
                  <a:pt x="1633" y="747"/>
                  <a:pt x="1664" y="753"/>
                  <a:pt x="1728" y="739"/>
                </a:cubicBezTo>
                <a:cubicBezTo>
                  <a:pt x="1792" y="725"/>
                  <a:pt x="1894" y="674"/>
                  <a:pt x="1974" y="668"/>
                </a:cubicBezTo>
                <a:cubicBezTo>
                  <a:pt x="2054" y="662"/>
                  <a:pt x="2122" y="695"/>
                  <a:pt x="2210" y="703"/>
                </a:cubicBezTo>
                <a:cubicBezTo>
                  <a:pt x="2308" y="707"/>
                  <a:pt x="2405" y="709"/>
                  <a:pt x="2503" y="715"/>
                </a:cubicBezTo>
                <a:cubicBezTo>
                  <a:pt x="2598" y="721"/>
                  <a:pt x="2692" y="750"/>
                  <a:pt x="2786" y="762"/>
                </a:cubicBezTo>
                <a:cubicBezTo>
                  <a:pt x="2876" y="758"/>
                  <a:pt x="2966" y="760"/>
                  <a:pt x="3056" y="750"/>
                </a:cubicBezTo>
                <a:cubicBezTo>
                  <a:pt x="3078" y="747"/>
                  <a:pt x="3178" y="652"/>
                  <a:pt x="3197" y="633"/>
                </a:cubicBezTo>
                <a:cubicBezTo>
                  <a:pt x="3209" y="597"/>
                  <a:pt x="3226" y="567"/>
                  <a:pt x="3197" y="527"/>
                </a:cubicBezTo>
                <a:cubicBezTo>
                  <a:pt x="3188" y="514"/>
                  <a:pt x="3166" y="520"/>
                  <a:pt x="3150" y="515"/>
                </a:cubicBezTo>
                <a:cubicBezTo>
                  <a:pt x="3126" y="508"/>
                  <a:pt x="3100" y="446"/>
                  <a:pt x="3076" y="440"/>
                </a:cubicBezTo>
                <a:cubicBezTo>
                  <a:pt x="3051" y="423"/>
                  <a:pt x="3041" y="412"/>
                  <a:pt x="3014" y="389"/>
                </a:cubicBezTo>
                <a:cubicBezTo>
                  <a:pt x="2987" y="366"/>
                  <a:pt x="2948" y="327"/>
                  <a:pt x="2913" y="302"/>
                </a:cubicBezTo>
                <a:cubicBezTo>
                  <a:pt x="2878" y="277"/>
                  <a:pt x="2843" y="256"/>
                  <a:pt x="2801" y="239"/>
                </a:cubicBezTo>
                <a:cubicBezTo>
                  <a:pt x="2734" y="232"/>
                  <a:pt x="2697" y="168"/>
                  <a:pt x="2663" y="202"/>
                </a:cubicBezTo>
                <a:cubicBezTo>
                  <a:pt x="2625" y="202"/>
                  <a:pt x="2604" y="220"/>
                  <a:pt x="2575" y="239"/>
                </a:cubicBezTo>
                <a:cubicBezTo>
                  <a:pt x="2561" y="241"/>
                  <a:pt x="2502" y="313"/>
                  <a:pt x="2488" y="314"/>
                </a:cubicBezTo>
                <a:cubicBezTo>
                  <a:pt x="2332" y="325"/>
                  <a:pt x="2249" y="511"/>
                  <a:pt x="2092" y="515"/>
                </a:cubicBezTo>
                <a:cubicBezTo>
                  <a:pt x="2003" y="576"/>
                  <a:pt x="1942" y="445"/>
                  <a:pt x="1811" y="452"/>
                </a:cubicBezTo>
                <a:cubicBezTo>
                  <a:pt x="1736" y="431"/>
                  <a:pt x="1714" y="373"/>
                  <a:pt x="1649" y="352"/>
                </a:cubicBezTo>
                <a:cubicBezTo>
                  <a:pt x="1584" y="331"/>
                  <a:pt x="1492" y="339"/>
                  <a:pt x="1423" y="327"/>
                </a:cubicBezTo>
                <a:cubicBezTo>
                  <a:pt x="1361" y="308"/>
                  <a:pt x="1297" y="293"/>
                  <a:pt x="1235" y="277"/>
                </a:cubicBezTo>
                <a:cubicBezTo>
                  <a:pt x="1159" y="257"/>
                  <a:pt x="1065" y="130"/>
                  <a:pt x="985" y="126"/>
                </a:cubicBezTo>
                <a:cubicBezTo>
                  <a:pt x="918" y="61"/>
                  <a:pt x="855" y="28"/>
                  <a:pt x="797" y="14"/>
                </a:cubicBezTo>
                <a:cubicBezTo>
                  <a:pt x="739" y="0"/>
                  <a:pt x="695" y="10"/>
                  <a:pt x="634" y="39"/>
                </a:cubicBezTo>
                <a:cubicBezTo>
                  <a:pt x="587" y="84"/>
                  <a:pt x="471" y="129"/>
                  <a:pt x="434" y="189"/>
                </a:cubicBezTo>
                <a:cubicBezTo>
                  <a:pt x="384" y="229"/>
                  <a:pt x="365" y="250"/>
                  <a:pt x="334" y="277"/>
                </a:cubicBezTo>
                <a:cubicBezTo>
                  <a:pt x="226" y="291"/>
                  <a:pt x="361" y="326"/>
                  <a:pt x="246" y="352"/>
                </a:cubicBezTo>
                <a:cubicBezTo>
                  <a:pt x="208" y="361"/>
                  <a:pt x="185" y="423"/>
                  <a:pt x="146" y="427"/>
                </a:cubicBezTo>
                <a:cubicBezTo>
                  <a:pt x="93" y="445"/>
                  <a:pt x="128" y="472"/>
                  <a:pt x="70" y="480"/>
                </a:cubicBezTo>
                <a:cubicBezTo>
                  <a:pt x="58" y="484"/>
                  <a:pt x="44" y="483"/>
                  <a:pt x="35" y="492"/>
                </a:cubicBezTo>
                <a:cubicBezTo>
                  <a:pt x="33" y="494"/>
                  <a:pt x="0" y="571"/>
                  <a:pt x="0" y="574"/>
                </a:cubicBezTo>
                <a:close/>
              </a:path>
            </a:pathLst>
          </a:custGeom>
          <a:blipFill rotWithShape="0">
            <a:blip r:embed="rId1"/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37" name="Freeform 45" descr="绿色大理石"/>
          <p:cNvSpPr/>
          <p:nvPr/>
        </p:nvSpPr>
        <p:spPr>
          <a:xfrm>
            <a:off x="2154238" y="5351463"/>
            <a:ext cx="2230437" cy="744537"/>
          </a:xfrm>
          <a:custGeom>
            <a:avLst/>
            <a:gdLst/>
            <a:ahLst/>
            <a:cxnLst>
              <a:cxn ang="0">
                <a:pos x="0" y="565150"/>
              </a:cxn>
              <a:cxn ang="0">
                <a:pos x="207962" y="412750"/>
              </a:cxn>
              <a:cxn ang="0">
                <a:pos x="347662" y="293687"/>
              </a:cxn>
              <a:cxn ang="0">
                <a:pos x="725487" y="34925"/>
              </a:cxn>
              <a:cxn ang="0">
                <a:pos x="1023937" y="93662"/>
              </a:cxn>
              <a:cxn ang="0">
                <a:pos x="1262062" y="254000"/>
              </a:cxn>
              <a:cxn ang="0">
                <a:pos x="1401762" y="352425"/>
              </a:cxn>
              <a:cxn ang="0">
                <a:pos x="1758950" y="471487"/>
              </a:cxn>
              <a:cxn ang="0">
                <a:pos x="2146300" y="603250"/>
              </a:cxn>
              <a:cxn ang="0">
                <a:pos x="2014537" y="733425"/>
              </a:cxn>
              <a:cxn ang="0">
                <a:pos x="1604962" y="639762"/>
              </a:cxn>
              <a:cxn ang="0">
                <a:pos x="1193800" y="658812"/>
              </a:cxn>
              <a:cxn ang="0">
                <a:pos x="1044575" y="696912"/>
              </a:cxn>
              <a:cxn ang="0">
                <a:pos x="709612" y="714375"/>
              </a:cxn>
              <a:cxn ang="0">
                <a:pos x="317500" y="677862"/>
              </a:cxn>
              <a:cxn ang="0">
                <a:pos x="111125" y="622300"/>
              </a:cxn>
              <a:cxn ang="0">
                <a:pos x="0" y="565150"/>
              </a:cxn>
            </a:cxnLst>
            <a:pathLst>
              <a:path w="1405" h="469">
                <a:moveTo>
                  <a:pt x="0" y="356"/>
                </a:moveTo>
                <a:cubicBezTo>
                  <a:pt x="91" y="295"/>
                  <a:pt x="15" y="270"/>
                  <a:pt x="131" y="260"/>
                </a:cubicBezTo>
                <a:cubicBezTo>
                  <a:pt x="194" y="222"/>
                  <a:pt x="165" y="225"/>
                  <a:pt x="219" y="185"/>
                </a:cubicBezTo>
                <a:cubicBezTo>
                  <a:pt x="273" y="145"/>
                  <a:pt x="386" y="43"/>
                  <a:pt x="457" y="22"/>
                </a:cubicBezTo>
                <a:cubicBezTo>
                  <a:pt x="508" y="0"/>
                  <a:pt x="578" y="15"/>
                  <a:pt x="645" y="59"/>
                </a:cubicBezTo>
                <a:cubicBezTo>
                  <a:pt x="701" y="82"/>
                  <a:pt x="755" y="133"/>
                  <a:pt x="795" y="160"/>
                </a:cubicBezTo>
                <a:cubicBezTo>
                  <a:pt x="835" y="187"/>
                  <a:pt x="831" y="199"/>
                  <a:pt x="883" y="222"/>
                </a:cubicBezTo>
                <a:cubicBezTo>
                  <a:pt x="936" y="244"/>
                  <a:pt x="1030" y="271"/>
                  <a:pt x="1108" y="297"/>
                </a:cubicBezTo>
                <a:cubicBezTo>
                  <a:pt x="1186" y="323"/>
                  <a:pt x="1325" y="353"/>
                  <a:pt x="1352" y="380"/>
                </a:cubicBezTo>
                <a:cubicBezTo>
                  <a:pt x="1405" y="400"/>
                  <a:pt x="1326" y="458"/>
                  <a:pt x="1269" y="462"/>
                </a:cubicBezTo>
                <a:cubicBezTo>
                  <a:pt x="1212" y="466"/>
                  <a:pt x="1097" y="411"/>
                  <a:pt x="1011" y="403"/>
                </a:cubicBezTo>
                <a:cubicBezTo>
                  <a:pt x="925" y="395"/>
                  <a:pt x="811" y="409"/>
                  <a:pt x="752" y="415"/>
                </a:cubicBezTo>
                <a:cubicBezTo>
                  <a:pt x="671" y="469"/>
                  <a:pt x="721" y="418"/>
                  <a:pt x="658" y="439"/>
                </a:cubicBezTo>
                <a:cubicBezTo>
                  <a:pt x="609" y="441"/>
                  <a:pt x="523" y="452"/>
                  <a:pt x="447" y="450"/>
                </a:cubicBezTo>
                <a:cubicBezTo>
                  <a:pt x="371" y="448"/>
                  <a:pt x="263" y="437"/>
                  <a:pt x="200" y="427"/>
                </a:cubicBezTo>
                <a:cubicBezTo>
                  <a:pt x="94" y="400"/>
                  <a:pt x="137" y="412"/>
                  <a:pt x="70" y="392"/>
                </a:cubicBezTo>
                <a:cubicBezTo>
                  <a:pt x="25" y="361"/>
                  <a:pt x="48" y="373"/>
                  <a:pt x="0" y="356"/>
                </a:cubicBezTo>
                <a:close/>
              </a:path>
            </a:pathLst>
          </a:custGeom>
          <a:blipFill rotWithShape="0">
            <a:blip r:embed="rId1"/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38" name="Freeform 46" descr="绿色大理石"/>
          <p:cNvSpPr/>
          <p:nvPr/>
        </p:nvSpPr>
        <p:spPr>
          <a:xfrm>
            <a:off x="5583238" y="5638800"/>
            <a:ext cx="890587" cy="533400"/>
          </a:xfrm>
          <a:custGeom>
            <a:avLst/>
            <a:gdLst/>
            <a:ahLst/>
            <a:cxnLst>
              <a:cxn ang="0">
                <a:pos x="0" y="307975"/>
              </a:cxn>
              <a:cxn ang="0">
                <a:pos x="119062" y="161925"/>
              </a:cxn>
              <a:cxn ang="0">
                <a:pos x="317500" y="42862"/>
              </a:cxn>
              <a:cxn ang="0">
                <a:pos x="238125" y="122238"/>
              </a:cxn>
              <a:cxn ang="0">
                <a:pos x="477837" y="23812"/>
              </a:cxn>
              <a:cxn ang="0">
                <a:pos x="877887" y="269875"/>
              </a:cxn>
              <a:cxn ang="0">
                <a:pos x="858837" y="382587"/>
              </a:cxn>
              <a:cxn ang="0">
                <a:pos x="690562" y="401637"/>
              </a:cxn>
              <a:cxn ang="0">
                <a:pos x="504825" y="419100"/>
              </a:cxn>
              <a:cxn ang="0">
                <a:pos x="0" y="307975"/>
              </a:cxn>
            </a:cxnLst>
            <a:pathLst>
              <a:path w="561" h="336">
                <a:moveTo>
                  <a:pt x="0" y="194"/>
                </a:moveTo>
                <a:cubicBezTo>
                  <a:pt x="47" y="178"/>
                  <a:pt x="28" y="118"/>
                  <a:pt x="75" y="102"/>
                </a:cubicBezTo>
                <a:cubicBezTo>
                  <a:pt x="87" y="98"/>
                  <a:pt x="188" y="31"/>
                  <a:pt x="200" y="27"/>
                </a:cubicBezTo>
                <a:cubicBezTo>
                  <a:pt x="212" y="23"/>
                  <a:pt x="150" y="77"/>
                  <a:pt x="150" y="77"/>
                </a:cubicBezTo>
                <a:cubicBezTo>
                  <a:pt x="170" y="75"/>
                  <a:pt x="234" y="0"/>
                  <a:pt x="301" y="15"/>
                </a:cubicBezTo>
                <a:cubicBezTo>
                  <a:pt x="368" y="30"/>
                  <a:pt x="513" y="132"/>
                  <a:pt x="553" y="170"/>
                </a:cubicBezTo>
                <a:cubicBezTo>
                  <a:pt x="549" y="194"/>
                  <a:pt x="561" y="227"/>
                  <a:pt x="541" y="241"/>
                </a:cubicBezTo>
                <a:cubicBezTo>
                  <a:pt x="512" y="261"/>
                  <a:pt x="470" y="249"/>
                  <a:pt x="435" y="253"/>
                </a:cubicBezTo>
                <a:cubicBezTo>
                  <a:pt x="396" y="257"/>
                  <a:pt x="357" y="260"/>
                  <a:pt x="318" y="264"/>
                </a:cubicBezTo>
                <a:cubicBezTo>
                  <a:pt x="261" y="262"/>
                  <a:pt x="0" y="336"/>
                  <a:pt x="0" y="194"/>
                </a:cubicBezTo>
                <a:close/>
              </a:path>
            </a:pathLst>
          </a:custGeom>
          <a:blipFill rotWithShape="0">
            <a:blip r:embed="rId1"/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39" name="Freeform 47" descr="绿色大理石"/>
          <p:cNvSpPr/>
          <p:nvPr/>
        </p:nvSpPr>
        <p:spPr>
          <a:xfrm>
            <a:off x="2611438" y="5638800"/>
            <a:ext cx="749300" cy="376238"/>
          </a:xfrm>
          <a:custGeom>
            <a:avLst/>
            <a:gdLst/>
            <a:ahLst/>
            <a:cxnLst>
              <a:cxn ang="0">
                <a:pos x="53975" y="217488"/>
              </a:cxn>
              <a:cxn ang="0">
                <a:pos x="133350" y="138113"/>
              </a:cxn>
              <a:cxn ang="0">
                <a:pos x="352425" y="0"/>
              </a:cxn>
              <a:cxn ang="0">
                <a:pos x="590550" y="119063"/>
              </a:cxn>
              <a:cxn ang="0">
                <a:pos x="709613" y="217488"/>
              </a:cxn>
              <a:cxn ang="0">
                <a:pos x="642938" y="315913"/>
              </a:cxn>
              <a:cxn ang="0">
                <a:pos x="361950" y="333375"/>
              </a:cxn>
              <a:cxn ang="0">
                <a:pos x="53975" y="217488"/>
              </a:cxn>
            </a:cxnLst>
            <a:pathLst>
              <a:path w="472" h="237">
                <a:moveTo>
                  <a:pt x="34" y="137"/>
                </a:moveTo>
                <a:cubicBezTo>
                  <a:pt x="116" y="111"/>
                  <a:pt x="0" y="130"/>
                  <a:pt x="84" y="87"/>
                </a:cubicBezTo>
                <a:cubicBezTo>
                  <a:pt x="118" y="70"/>
                  <a:pt x="189" y="4"/>
                  <a:pt x="222" y="0"/>
                </a:cubicBezTo>
                <a:cubicBezTo>
                  <a:pt x="269" y="1"/>
                  <a:pt x="335" y="52"/>
                  <a:pt x="372" y="75"/>
                </a:cubicBezTo>
                <a:cubicBezTo>
                  <a:pt x="409" y="98"/>
                  <a:pt x="441" y="116"/>
                  <a:pt x="447" y="137"/>
                </a:cubicBezTo>
                <a:cubicBezTo>
                  <a:pt x="472" y="143"/>
                  <a:pt x="407" y="198"/>
                  <a:pt x="405" y="199"/>
                </a:cubicBezTo>
                <a:cubicBezTo>
                  <a:pt x="349" y="216"/>
                  <a:pt x="287" y="206"/>
                  <a:pt x="228" y="210"/>
                </a:cubicBezTo>
                <a:cubicBezTo>
                  <a:pt x="157" y="234"/>
                  <a:pt x="34" y="237"/>
                  <a:pt x="34" y="137"/>
                </a:cubicBezTo>
                <a:close/>
              </a:path>
            </a:pathLst>
          </a:custGeom>
          <a:blipFill rotWithShape="0">
            <a:blip r:embed="rId1"/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67" name="Text Box 48"/>
          <p:cNvSpPr txBox="1"/>
          <p:nvPr/>
        </p:nvSpPr>
        <p:spPr>
          <a:xfrm>
            <a:off x="1104900" y="1295400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68" name="Rectangle 49"/>
          <p:cNvSpPr/>
          <p:nvPr/>
        </p:nvSpPr>
        <p:spPr>
          <a:xfrm>
            <a:off x="38100" y="1600200"/>
            <a:ext cx="9144000" cy="1752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2" name="Text Box 50"/>
          <p:cNvSpPr txBox="1"/>
          <p:nvPr/>
        </p:nvSpPr>
        <p:spPr>
          <a:xfrm>
            <a:off x="3602038" y="1600200"/>
            <a:ext cx="16764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切口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43" name="Line 51"/>
          <p:cNvSpPr/>
          <p:nvPr/>
        </p:nvSpPr>
        <p:spPr>
          <a:xfrm rot="-781604" flipH="1">
            <a:off x="3203575" y="2133600"/>
            <a:ext cx="685800" cy="4572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8244" name="AutoShape 52"/>
          <p:cNvSpPr/>
          <p:nvPr/>
        </p:nvSpPr>
        <p:spPr>
          <a:xfrm>
            <a:off x="2992438" y="5791200"/>
            <a:ext cx="76200" cy="762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5" name="Freeform 53" descr="绿色大理石"/>
          <p:cNvSpPr/>
          <p:nvPr/>
        </p:nvSpPr>
        <p:spPr>
          <a:xfrm>
            <a:off x="1327150" y="4648200"/>
            <a:ext cx="5932488" cy="1731963"/>
          </a:xfrm>
          <a:custGeom>
            <a:avLst/>
            <a:gdLst/>
            <a:ahLst/>
            <a:cxnLst>
              <a:cxn ang="0">
                <a:pos x="92075" y="1274763"/>
              </a:cxn>
              <a:cxn ang="0">
                <a:pos x="357188" y="1035050"/>
              </a:cxn>
              <a:cxn ang="0">
                <a:pos x="576263" y="776288"/>
              </a:cxn>
              <a:cxn ang="0">
                <a:pos x="714375" y="636588"/>
              </a:cxn>
              <a:cxn ang="0">
                <a:pos x="833438" y="557213"/>
              </a:cxn>
              <a:cxn ang="0">
                <a:pos x="1033463" y="398463"/>
              </a:cxn>
              <a:cxn ang="0">
                <a:pos x="1285875" y="187325"/>
              </a:cxn>
              <a:cxn ang="0">
                <a:pos x="1411288" y="80963"/>
              </a:cxn>
              <a:cxn ang="0">
                <a:pos x="1579563" y="46038"/>
              </a:cxn>
              <a:cxn ang="0">
                <a:pos x="1854200" y="85725"/>
              </a:cxn>
              <a:cxn ang="0">
                <a:pos x="2205038" y="319088"/>
              </a:cxn>
              <a:cxn ang="0">
                <a:pos x="2503488" y="457200"/>
              </a:cxn>
              <a:cxn ang="0">
                <a:pos x="2992438" y="593725"/>
              </a:cxn>
              <a:cxn ang="0">
                <a:pos x="3179763" y="657225"/>
              </a:cxn>
              <a:cxn ang="0">
                <a:pos x="3557588" y="795338"/>
              </a:cxn>
              <a:cxn ang="0">
                <a:pos x="3994151" y="776288"/>
              </a:cxn>
              <a:cxn ang="0">
                <a:pos x="4073526" y="696913"/>
              </a:cxn>
              <a:cxn ang="0">
                <a:pos x="4691063" y="319088"/>
              </a:cxn>
              <a:cxn ang="0">
                <a:pos x="4908551" y="398463"/>
              </a:cxn>
              <a:cxn ang="0">
                <a:pos x="5127626" y="538163"/>
              </a:cxn>
              <a:cxn ang="0">
                <a:pos x="5326063" y="715963"/>
              </a:cxn>
              <a:cxn ang="0">
                <a:pos x="5605463" y="914400"/>
              </a:cxn>
              <a:cxn ang="0">
                <a:pos x="5803901" y="1114425"/>
              </a:cxn>
              <a:cxn ang="0">
                <a:pos x="5922963" y="1352550"/>
              </a:cxn>
              <a:cxn ang="0">
                <a:pos x="5703888" y="1511300"/>
              </a:cxn>
              <a:cxn ang="0">
                <a:pos x="5286376" y="1670051"/>
              </a:cxn>
              <a:cxn ang="0">
                <a:pos x="4624388" y="1712913"/>
              </a:cxn>
              <a:cxn ang="0">
                <a:pos x="4087813" y="1652588"/>
              </a:cxn>
              <a:cxn ang="0">
                <a:pos x="3313113" y="1673226"/>
              </a:cxn>
              <a:cxn ang="0">
                <a:pos x="2736850" y="1673226"/>
              </a:cxn>
              <a:cxn ang="0">
                <a:pos x="2219325" y="1633538"/>
              </a:cxn>
              <a:cxn ang="0">
                <a:pos x="1901825" y="1652588"/>
              </a:cxn>
              <a:cxn ang="0">
                <a:pos x="1206500" y="1633538"/>
              </a:cxn>
              <a:cxn ang="0">
                <a:pos x="630238" y="1573213"/>
              </a:cxn>
              <a:cxn ang="0">
                <a:pos x="0" y="1352550"/>
              </a:cxn>
            </a:cxnLst>
            <a:pathLst>
              <a:path w="3737" h="1091">
                <a:moveTo>
                  <a:pt x="0" y="852"/>
                </a:moveTo>
                <a:cubicBezTo>
                  <a:pt x="25" y="843"/>
                  <a:pt x="39" y="822"/>
                  <a:pt x="58" y="803"/>
                </a:cubicBezTo>
                <a:cubicBezTo>
                  <a:pt x="71" y="778"/>
                  <a:pt x="104" y="741"/>
                  <a:pt x="121" y="716"/>
                </a:cubicBezTo>
                <a:cubicBezTo>
                  <a:pt x="150" y="673"/>
                  <a:pt x="180" y="681"/>
                  <a:pt x="225" y="652"/>
                </a:cubicBezTo>
                <a:cubicBezTo>
                  <a:pt x="283" y="563"/>
                  <a:pt x="250" y="593"/>
                  <a:pt x="313" y="551"/>
                </a:cubicBezTo>
                <a:cubicBezTo>
                  <a:pt x="343" y="457"/>
                  <a:pt x="298" y="571"/>
                  <a:pt x="363" y="489"/>
                </a:cubicBezTo>
                <a:cubicBezTo>
                  <a:pt x="371" y="479"/>
                  <a:pt x="366" y="460"/>
                  <a:pt x="375" y="451"/>
                </a:cubicBezTo>
                <a:cubicBezTo>
                  <a:pt x="396" y="430"/>
                  <a:pt x="425" y="418"/>
                  <a:pt x="450" y="401"/>
                </a:cubicBezTo>
                <a:cubicBezTo>
                  <a:pt x="463" y="393"/>
                  <a:pt x="475" y="384"/>
                  <a:pt x="488" y="376"/>
                </a:cubicBezTo>
                <a:cubicBezTo>
                  <a:pt x="500" y="368"/>
                  <a:pt x="525" y="351"/>
                  <a:pt x="525" y="351"/>
                </a:cubicBezTo>
                <a:cubicBezTo>
                  <a:pt x="597" y="242"/>
                  <a:pt x="501" y="370"/>
                  <a:pt x="588" y="301"/>
                </a:cubicBezTo>
                <a:cubicBezTo>
                  <a:pt x="669" y="236"/>
                  <a:pt x="556" y="281"/>
                  <a:pt x="651" y="251"/>
                </a:cubicBezTo>
                <a:cubicBezTo>
                  <a:pt x="688" y="226"/>
                  <a:pt x="726" y="201"/>
                  <a:pt x="763" y="176"/>
                </a:cubicBezTo>
                <a:cubicBezTo>
                  <a:pt x="776" y="168"/>
                  <a:pt x="810" y="118"/>
                  <a:pt x="810" y="118"/>
                </a:cubicBezTo>
                <a:cubicBezTo>
                  <a:pt x="886" y="54"/>
                  <a:pt x="797" y="160"/>
                  <a:pt x="879" y="80"/>
                </a:cubicBezTo>
                <a:cubicBezTo>
                  <a:pt x="890" y="70"/>
                  <a:pt x="876" y="59"/>
                  <a:pt x="889" y="51"/>
                </a:cubicBezTo>
                <a:cubicBezTo>
                  <a:pt x="911" y="37"/>
                  <a:pt x="944" y="51"/>
                  <a:pt x="969" y="42"/>
                </a:cubicBezTo>
                <a:cubicBezTo>
                  <a:pt x="981" y="38"/>
                  <a:pt x="983" y="33"/>
                  <a:pt x="995" y="29"/>
                </a:cubicBezTo>
                <a:cubicBezTo>
                  <a:pt x="1008" y="25"/>
                  <a:pt x="1039" y="0"/>
                  <a:pt x="1039" y="0"/>
                </a:cubicBezTo>
                <a:cubicBezTo>
                  <a:pt x="1072" y="4"/>
                  <a:pt x="1137" y="41"/>
                  <a:pt x="1168" y="54"/>
                </a:cubicBezTo>
                <a:cubicBezTo>
                  <a:pt x="1182" y="60"/>
                  <a:pt x="1153" y="41"/>
                  <a:pt x="1164" y="51"/>
                </a:cubicBezTo>
                <a:cubicBezTo>
                  <a:pt x="1229" y="108"/>
                  <a:pt x="1317" y="153"/>
                  <a:pt x="1389" y="201"/>
                </a:cubicBezTo>
                <a:cubicBezTo>
                  <a:pt x="1445" y="238"/>
                  <a:pt x="1475" y="254"/>
                  <a:pt x="1540" y="276"/>
                </a:cubicBezTo>
                <a:cubicBezTo>
                  <a:pt x="1552" y="280"/>
                  <a:pt x="1577" y="288"/>
                  <a:pt x="1577" y="288"/>
                </a:cubicBezTo>
                <a:cubicBezTo>
                  <a:pt x="1640" y="330"/>
                  <a:pt x="1671" y="328"/>
                  <a:pt x="1753" y="339"/>
                </a:cubicBezTo>
                <a:cubicBezTo>
                  <a:pt x="1811" y="358"/>
                  <a:pt x="1827" y="356"/>
                  <a:pt x="1885" y="374"/>
                </a:cubicBezTo>
                <a:cubicBezTo>
                  <a:pt x="1923" y="400"/>
                  <a:pt x="1955" y="406"/>
                  <a:pt x="1974" y="413"/>
                </a:cubicBezTo>
                <a:cubicBezTo>
                  <a:pt x="1993" y="420"/>
                  <a:pt x="1992" y="412"/>
                  <a:pt x="2003" y="414"/>
                </a:cubicBezTo>
                <a:cubicBezTo>
                  <a:pt x="2016" y="418"/>
                  <a:pt x="2041" y="426"/>
                  <a:pt x="2041" y="426"/>
                </a:cubicBezTo>
                <a:cubicBezTo>
                  <a:pt x="2102" y="467"/>
                  <a:pt x="2172" y="479"/>
                  <a:pt x="2241" y="501"/>
                </a:cubicBezTo>
                <a:cubicBezTo>
                  <a:pt x="2294" y="513"/>
                  <a:pt x="2300" y="568"/>
                  <a:pt x="2346" y="566"/>
                </a:cubicBezTo>
                <a:cubicBezTo>
                  <a:pt x="2392" y="564"/>
                  <a:pt x="2486" y="508"/>
                  <a:pt x="2516" y="489"/>
                </a:cubicBezTo>
                <a:cubicBezTo>
                  <a:pt x="2529" y="487"/>
                  <a:pt x="2520" y="460"/>
                  <a:pt x="2529" y="451"/>
                </a:cubicBezTo>
                <a:cubicBezTo>
                  <a:pt x="2538" y="442"/>
                  <a:pt x="2554" y="443"/>
                  <a:pt x="2566" y="439"/>
                </a:cubicBezTo>
                <a:cubicBezTo>
                  <a:pt x="2654" y="381"/>
                  <a:pt x="2728" y="298"/>
                  <a:pt x="2829" y="263"/>
                </a:cubicBezTo>
                <a:cubicBezTo>
                  <a:pt x="2871" y="201"/>
                  <a:pt x="2889" y="222"/>
                  <a:pt x="2955" y="201"/>
                </a:cubicBezTo>
                <a:cubicBezTo>
                  <a:pt x="2992" y="205"/>
                  <a:pt x="3032" y="200"/>
                  <a:pt x="3067" y="213"/>
                </a:cubicBezTo>
                <a:cubicBezTo>
                  <a:pt x="3081" y="218"/>
                  <a:pt x="3080" y="242"/>
                  <a:pt x="3092" y="251"/>
                </a:cubicBezTo>
                <a:cubicBezTo>
                  <a:pt x="3102" y="259"/>
                  <a:pt x="3117" y="259"/>
                  <a:pt x="3130" y="263"/>
                </a:cubicBezTo>
                <a:cubicBezTo>
                  <a:pt x="3177" y="294"/>
                  <a:pt x="3178" y="321"/>
                  <a:pt x="3230" y="339"/>
                </a:cubicBezTo>
                <a:cubicBezTo>
                  <a:pt x="3301" y="443"/>
                  <a:pt x="3168" y="305"/>
                  <a:pt x="3254" y="374"/>
                </a:cubicBezTo>
                <a:cubicBezTo>
                  <a:pt x="3338" y="441"/>
                  <a:pt x="3255" y="400"/>
                  <a:pt x="3355" y="451"/>
                </a:cubicBezTo>
                <a:cubicBezTo>
                  <a:pt x="3408" y="478"/>
                  <a:pt x="3381" y="447"/>
                  <a:pt x="3430" y="489"/>
                </a:cubicBezTo>
                <a:cubicBezTo>
                  <a:pt x="3544" y="588"/>
                  <a:pt x="3448" y="521"/>
                  <a:pt x="3531" y="576"/>
                </a:cubicBezTo>
                <a:cubicBezTo>
                  <a:pt x="3598" y="678"/>
                  <a:pt x="3510" y="555"/>
                  <a:pt x="3593" y="639"/>
                </a:cubicBezTo>
                <a:cubicBezTo>
                  <a:pt x="3673" y="721"/>
                  <a:pt x="3558" y="638"/>
                  <a:pt x="3656" y="702"/>
                </a:cubicBezTo>
                <a:cubicBezTo>
                  <a:pt x="3673" y="727"/>
                  <a:pt x="3689" y="752"/>
                  <a:pt x="3706" y="777"/>
                </a:cubicBezTo>
                <a:cubicBezTo>
                  <a:pt x="3721" y="799"/>
                  <a:pt x="3731" y="852"/>
                  <a:pt x="3731" y="852"/>
                </a:cubicBezTo>
                <a:cubicBezTo>
                  <a:pt x="3707" y="919"/>
                  <a:pt x="3737" y="867"/>
                  <a:pt x="3668" y="902"/>
                </a:cubicBezTo>
                <a:cubicBezTo>
                  <a:pt x="3641" y="916"/>
                  <a:pt x="3618" y="935"/>
                  <a:pt x="3593" y="952"/>
                </a:cubicBezTo>
                <a:cubicBezTo>
                  <a:pt x="3554" y="978"/>
                  <a:pt x="3487" y="988"/>
                  <a:pt x="3443" y="1002"/>
                </a:cubicBezTo>
                <a:cubicBezTo>
                  <a:pt x="3405" y="1027"/>
                  <a:pt x="3373" y="1038"/>
                  <a:pt x="3330" y="1052"/>
                </a:cubicBezTo>
                <a:cubicBezTo>
                  <a:pt x="3277" y="1067"/>
                  <a:pt x="3196" y="1050"/>
                  <a:pt x="3126" y="1054"/>
                </a:cubicBezTo>
                <a:cubicBezTo>
                  <a:pt x="3056" y="1058"/>
                  <a:pt x="2973" y="1085"/>
                  <a:pt x="2913" y="1079"/>
                </a:cubicBezTo>
                <a:cubicBezTo>
                  <a:pt x="2817" y="1091"/>
                  <a:pt x="2819" y="1022"/>
                  <a:pt x="2763" y="1016"/>
                </a:cubicBezTo>
                <a:cubicBezTo>
                  <a:pt x="2707" y="1010"/>
                  <a:pt x="2656" y="1043"/>
                  <a:pt x="2575" y="1041"/>
                </a:cubicBezTo>
                <a:cubicBezTo>
                  <a:pt x="2494" y="1039"/>
                  <a:pt x="2356" y="1002"/>
                  <a:pt x="2275" y="1004"/>
                </a:cubicBezTo>
                <a:cubicBezTo>
                  <a:pt x="2194" y="1006"/>
                  <a:pt x="2156" y="1044"/>
                  <a:pt x="2087" y="1054"/>
                </a:cubicBezTo>
                <a:cubicBezTo>
                  <a:pt x="2018" y="1064"/>
                  <a:pt x="1922" y="1066"/>
                  <a:pt x="1862" y="1066"/>
                </a:cubicBezTo>
                <a:cubicBezTo>
                  <a:pt x="1804" y="1085"/>
                  <a:pt x="1763" y="1023"/>
                  <a:pt x="1724" y="1054"/>
                </a:cubicBezTo>
                <a:cubicBezTo>
                  <a:pt x="1676" y="1046"/>
                  <a:pt x="1628" y="1020"/>
                  <a:pt x="1574" y="1016"/>
                </a:cubicBezTo>
                <a:cubicBezTo>
                  <a:pt x="1519" y="1025"/>
                  <a:pt x="1464" y="992"/>
                  <a:pt x="1398" y="1029"/>
                </a:cubicBezTo>
                <a:cubicBezTo>
                  <a:pt x="1354" y="1035"/>
                  <a:pt x="1344" y="1052"/>
                  <a:pt x="1311" y="1054"/>
                </a:cubicBezTo>
                <a:cubicBezTo>
                  <a:pt x="1278" y="1056"/>
                  <a:pt x="1267" y="1045"/>
                  <a:pt x="1198" y="1041"/>
                </a:cubicBezTo>
                <a:cubicBezTo>
                  <a:pt x="1107" y="1036"/>
                  <a:pt x="988" y="1046"/>
                  <a:pt x="897" y="1029"/>
                </a:cubicBezTo>
                <a:cubicBezTo>
                  <a:pt x="824" y="1028"/>
                  <a:pt x="820" y="1031"/>
                  <a:pt x="760" y="1029"/>
                </a:cubicBezTo>
                <a:cubicBezTo>
                  <a:pt x="700" y="1027"/>
                  <a:pt x="594" y="1022"/>
                  <a:pt x="534" y="1016"/>
                </a:cubicBezTo>
                <a:cubicBezTo>
                  <a:pt x="497" y="1005"/>
                  <a:pt x="435" y="999"/>
                  <a:pt x="397" y="991"/>
                </a:cubicBezTo>
                <a:cubicBezTo>
                  <a:pt x="284" y="968"/>
                  <a:pt x="219" y="939"/>
                  <a:pt x="109" y="904"/>
                </a:cubicBezTo>
                <a:cubicBezTo>
                  <a:pt x="53" y="866"/>
                  <a:pt x="16" y="920"/>
                  <a:pt x="0" y="852"/>
                </a:cubicBezTo>
                <a:close/>
              </a:path>
            </a:pathLst>
          </a:custGeom>
          <a:blipFill rotWithShape="0">
            <a:blip r:embed="rId1"/>
          </a:blip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73" name="Text Box 2"/>
          <p:cNvSpPr txBox="1"/>
          <p:nvPr/>
        </p:nvSpPr>
        <p:spPr>
          <a:xfrm>
            <a:off x="401638" y="715963"/>
            <a:ext cx="48244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等高线地形图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advTm="66336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8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6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5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5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000"/>
                            </p:stCondLst>
                            <p:childTnLst>
                              <p:par>
                                <p:cTn id="8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500"/>
                            </p:stCondLst>
                            <p:childTnLst>
                              <p:par>
                                <p:cTn id="8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000"/>
                            </p:stCondLst>
                            <p:childTnLst>
                              <p:par>
                                <p:cTn id="9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7" dur="5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500"/>
                            </p:stCondLst>
                            <p:childTnLst>
                              <p:par>
                                <p:cTn id="9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9" dur="500"/>
                                        <p:tgtEl>
                                          <p:spTgt spid="82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1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3" dur="500"/>
                                        <p:tgtEl>
                                          <p:spTgt spid="82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00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500"/>
                            </p:stCondLst>
                            <p:childTnLst>
                              <p:par>
                                <p:cTn id="16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4" dur="500"/>
                                        <p:tgtEl>
                                          <p:spTgt spid="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75" fill="hold"/>
                                        <p:tgtEl>
                                          <p:spTgt spid="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75" fill="hold"/>
                                        <p:tgtEl>
                                          <p:spTgt spid="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2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75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75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3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75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75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25"/>
                            </p:stCondLst>
                            <p:childTnLst>
                              <p:par>
                                <p:cTn id="2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75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75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 bldLvl="0" animBg="1"/>
      <p:bldP spid="8204" grpId="0" bldLvl="0" animBg="1"/>
      <p:bldP spid="8206" grpId="0" bldLvl="0" animBg="1"/>
      <p:bldP spid="8209" grpId="0" bldLvl="0" animBg="1"/>
      <p:bldP spid="8221" grpId="0"/>
      <p:bldP spid="8222" grpId="0"/>
      <p:bldP spid="8223" grpId="0"/>
      <p:bldP spid="8224" grpId="0"/>
      <p:bldP spid="8228" grpId="0"/>
      <p:bldP spid="8229" grpId="0"/>
      <p:bldP spid="8230" grpId="0"/>
      <p:bldP spid="8231" grpId="0"/>
      <p:bldP spid="8232" grpId="0"/>
      <p:bldP spid="8233" grpId="0"/>
      <p:bldP spid="8235" grpId="0"/>
      <p:bldP spid="8242" grpId="0"/>
      <p:bldP spid="824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>
            <p:ph type="title"/>
          </p:nvPr>
        </p:nvSpPr>
        <p:spPr>
          <a:xfrm>
            <a:off x="682625" y="979488"/>
            <a:ext cx="7772400" cy="657225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>
              <a:spcBef>
                <a:spcPts val="600"/>
              </a:spcBef>
            </a:pPr>
            <a:r>
              <a:rPr lang="zh-CN" altLang="en-US" sz="3600" b="1" dirty="0">
                <a:ea typeface="宋体" panose="02010600030101010101" pitchFamily="2" charset="-122"/>
              </a:rPr>
              <a:t>等高线的特点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84213" y="2062163"/>
            <a:ext cx="7772400" cy="38941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同一等高线上的各点高度相同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等高线互不相交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等高线均为闭合曲线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等高距全图一致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等高线密集，表示坡度较陡，等高线稀疏，表示坡度较缓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6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126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1267">
                                            <p:txEl>
                                              <p:charRg st="17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11267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11267">
                                            <p:txEl>
                                              <p:charRg st="39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500"/>
                                        <p:tgtEl>
                                          <p:spTgt spid="11267">
                                            <p:txEl>
                                              <p:charRg st="4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  <p:bldP spid="11267" grpId="0" build="p"/>
      <p:bldP spid="11267" grpId="1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 Box 4"/>
          <p:cNvSpPr txBox="1"/>
          <p:nvPr/>
        </p:nvSpPr>
        <p:spPr>
          <a:xfrm>
            <a:off x="322263" y="766763"/>
            <a:ext cx="482441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分层设色地形图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1507" name="Picture 5" descr="2-47 aa2012-等高线分层设色地形图 [转换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1700213"/>
            <a:ext cx="5616575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Oval 2"/>
          <p:cNvSpPr/>
          <p:nvPr/>
        </p:nvSpPr>
        <p:spPr>
          <a:xfrm>
            <a:off x="1751013" y="4008438"/>
            <a:ext cx="5462587" cy="1038225"/>
          </a:xfrm>
          <a:prstGeom prst="ellipse">
            <a:avLst/>
          </a:prstGeom>
          <a:noFill/>
          <a:ln w="50800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Oval 3"/>
          <p:cNvSpPr/>
          <p:nvPr/>
        </p:nvSpPr>
        <p:spPr>
          <a:xfrm>
            <a:off x="1765300" y="4005263"/>
            <a:ext cx="5462588" cy="1038225"/>
          </a:xfrm>
          <a:prstGeom prst="ellipse">
            <a:avLst/>
          </a:prstGeom>
          <a:solidFill>
            <a:srgbClr val="00CC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Oval 4"/>
          <p:cNvSpPr/>
          <p:nvPr/>
        </p:nvSpPr>
        <p:spPr>
          <a:xfrm>
            <a:off x="1984375" y="4167188"/>
            <a:ext cx="3646488" cy="719137"/>
          </a:xfrm>
          <a:prstGeom prst="ellipse">
            <a:avLst/>
          </a:prstGeom>
          <a:noFill/>
          <a:ln w="50800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Oval 5"/>
          <p:cNvSpPr/>
          <p:nvPr/>
        </p:nvSpPr>
        <p:spPr>
          <a:xfrm>
            <a:off x="1981200" y="4157663"/>
            <a:ext cx="3646488" cy="719137"/>
          </a:xfrm>
          <a:prstGeom prst="ellipse">
            <a:avLst/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Oval 6"/>
          <p:cNvSpPr/>
          <p:nvPr/>
        </p:nvSpPr>
        <p:spPr>
          <a:xfrm>
            <a:off x="2328863" y="4327525"/>
            <a:ext cx="2209800" cy="400050"/>
          </a:xfrm>
          <a:prstGeom prst="ellipse">
            <a:avLst/>
          </a:prstGeom>
          <a:noFill/>
          <a:ln w="50800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Oval 7"/>
          <p:cNvSpPr/>
          <p:nvPr/>
        </p:nvSpPr>
        <p:spPr>
          <a:xfrm>
            <a:off x="2324100" y="4322763"/>
            <a:ext cx="2209800" cy="400050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Line 8"/>
          <p:cNvSpPr/>
          <p:nvPr/>
        </p:nvSpPr>
        <p:spPr>
          <a:xfrm>
            <a:off x="1712913" y="3263900"/>
            <a:ext cx="0" cy="1277938"/>
          </a:xfrm>
          <a:prstGeom prst="line">
            <a:avLst/>
          </a:prstGeom>
          <a:ln w="38100" cap="flat" cmpd="sng">
            <a:solidFill>
              <a:srgbClr val="80008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8200" name="Line 9"/>
          <p:cNvSpPr/>
          <p:nvPr/>
        </p:nvSpPr>
        <p:spPr>
          <a:xfrm>
            <a:off x="5594350" y="2968625"/>
            <a:ext cx="0" cy="1598613"/>
          </a:xfrm>
          <a:prstGeom prst="line">
            <a:avLst/>
          </a:prstGeom>
          <a:ln w="38100" cap="flat" cmpd="sng">
            <a:solidFill>
              <a:srgbClr val="80008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8201" name="Line 10"/>
          <p:cNvSpPr/>
          <p:nvPr/>
        </p:nvSpPr>
        <p:spPr>
          <a:xfrm>
            <a:off x="2020888" y="2916238"/>
            <a:ext cx="0" cy="1597025"/>
          </a:xfrm>
          <a:prstGeom prst="line">
            <a:avLst/>
          </a:prstGeom>
          <a:ln w="38100" cap="flat" cmpd="sng">
            <a:solidFill>
              <a:srgbClr val="80008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8202" name="Line 11"/>
          <p:cNvSpPr/>
          <p:nvPr/>
        </p:nvSpPr>
        <p:spPr>
          <a:xfrm>
            <a:off x="4564063" y="2570163"/>
            <a:ext cx="0" cy="1917700"/>
          </a:xfrm>
          <a:prstGeom prst="line">
            <a:avLst/>
          </a:prstGeom>
          <a:ln w="38100" cap="flat" cmpd="sng">
            <a:solidFill>
              <a:srgbClr val="80008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8203" name="Line 12"/>
          <p:cNvSpPr/>
          <p:nvPr/>
        </p:nvSpPr>
        <p:spPr>
          <a:xfrm>
            <a:off x="2328863" y="2570163"/>
            <a:ext cx="0" cy="1917700"/>
          </a:xfrm>
          <a:prstGeom prst="line">
            <a:avLst/>
          </a:prstGeom>
          <a:ln w="38100" cap="flat" cmpd="sng">
            <a:solidFill>
              <a:srgbClr val="80008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8204" name="Line 13"/>
          <p:cNvSpPr/>
          <p:nvPr/>
        </p:nvSpPr>
        <p:spPr>
          <a:xfrm>
            <a:off x="3900488" y="2209800"/>
            <a:ext cx="0" cy="2317750"/>
          </a:xfrm>
          <a:prstGeom prst="line">
            <a:avLst/>
          </a:prstGeom>
          <a:ln w="38100" cap="flat" cmpd="sng">
            <a:solidFill>
              <a:srgbClr val="80008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8205" name="Line 14"/>
          <p:cNvSpPr/>
          <p:nvPr/>
        </p:nvSpPr>
        <p:spPr>
          <a:xfrm>
            <a:off x="2622550" y="2170113"/>
            <a:ext cx="0" cy="2317750"/>
          </a:xfrm>
          <a:prstGeom prst="line">
            <a:avLst/>
          </a:prstGeom>
          <a:ln w="38100" cap="flat" cmpd="sng">
            <a:solidFill>
              <a:srgbClr val="80008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8206" name="Line 15"/>
          <p:cNvSpPr/>
          <p:nvPr/>
        </p:nvSpPr>
        <p:spPr>
          <a:xfrm>
            <a:off x="2500313" y="2209800"/>
            <a:ext cx="1546225" cy="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207" name="Line 16"/>
          <p:cNvSpPr/>
          <p:nvPr/>
        </p:nvSpPr>
        <p:spPr>
          <a:xfrm>
            <a:off x="2205038" y="2570163"/>
            <a:ext cx="2541587" cy="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208" name="Freeform 17"/>
          <p:cNvSpPr/>
          <p:nvPr/>
        </p:nvSpPr>
        <p:spPr>
          <a:xfrm>
            <a:off x="1873250" y="2943225"/>
            <a:ext cx="40894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089400" y="1588"/>
              </a:cxn>
            </a:cxnLst>
            <a:pathLst>
              <a:path w="1776" h="1">
                <a:moveTo>
                  <a:pt x="0" y="0"/>
                </a:moveTo>
                <a:lnTo>
                  <a:pt x="1776" y="1"/>
                </a:lnTo>
              </a:path>
            </a:pathLst>
          </a:cu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209" name="Line 18"/>
          <p:cNvSpPr/>
          <p:nvPr/>
        </p:nvSpPr>
        <p:spPr>
          <a:xfrm>
            <a:off x="1652588" y="3289300"/>
            <a:ext cx="5635625" cy="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47" name="Oval 19"/>
          <p:cNvSpPr/>
          <p:nvPr/>
        </p:nvSpPr>
        <p:spPr>
          <a:xfrm>
            <a:off x="2647950" y="4406900"/>
            <a:ext cx="1214438" cy="160338"/>
          </a:xfrm>
          <a:prstGeom prst="ellipse">
            <a:avLst/>
          </a:prstGeom>
          <a:noFill/>
          <a:ln w="50800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8" name="Oval 20"/>
          <p:cNvSpPr/>
          <p:nvPr/>
        </p:nvSpPr>
        <p:spPr>
          <a:xfrm>
            <a:off x="2667000" y="4398963"/>
            <a:ext cx="1216025" cy="16033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2" name="Freeform 21"/>
          <p:cNvSpPr/>
          <p:nvPr/>
        </p:nvSpPr>
        <p:spPr>
          <a:xfrm>
            <a:off x="1524000" y="1757363"/>
            <a:ext cx="6096000" cy="1677987"/>
          </a:xfrm>
          <a:custGeom>
            <a:avLst/>
            <a:gdLst/>
            <a:ahLst/>
            <a:cxnLst>
              <a:cxn ang="0">
                <a:pos x="0" y="1677987"/>
              </a:cxn>
              <a:cxn ang="0">
                <a:pos x="792162" y="731837"/>
              </a:cxn>
              <a:cxn ang="0">
                <a:pos x="1565275" y="12700"/>
              </a:cxn>
              <a:cxn ang="0">
                <a:pos x="2836863" y="652462"/>
              </a:cxn>
              <a:cxn ang="0">
                <a:pos x="3903663" y="1092200"/>
              </a:cxn>
              <a:cxn ang="0">
                <a:pos x="4457700" y="1219199"/>
              </a:cxn>
              <a:cxn ang="0">
                <a:pos x="6096000" y="1558924"/>
              </a:cxn>
            </a:cxnLst>
            <a:pathLst>
              <a:path w="3840" h="1057">
                <a:moveTo>
                  <a:pt x="0" y="1057"/>
                </a:moveTo>
                <a:cubicBezTo>
                  <a:pt x="83" y="956"/>
                  <a:pt x="335" y="637"/>
                  <a:pt x="499" y="461"/>
                </a:cubicBezTo>
                <a:cubicBezTo>
                  <a:pt x="663" y="286"/>
                  <a:pt x="771" y="17"/>
                  <a:pt x="986" y="8"/>
                </a:cubicBezTo>
                <a:cubicBezTo>
                  <a:pt x="1201" y="0"/>
                  <a:pt x="1542" y="298"/>
                  <a:pt x="1787" y="411"/>
                </a:cubicBezTo>
                <a:cubicBezTo>
                  <a:pt x="2032" y="524"/>
                  <a:pt x="2289" y="628"/>
                  <a:pt x="2459" y="688"/>
                </a:cubicBezTo>
                <a:cubicBezTo>
                  <a:pt x="2629" y="748"/>
                  <a:pt x="2578" y="719"/>
                  <a:pt x="2808" y="768"/>
                </a:cubicBezTo>
                <a:cubicBezTo>
                  <a:pt x="3038" y="817"/>
                  <a:pt x="3625" y="938"/>
                  <a:pt x="3840" y="982"/>
                </a:cubicBezTo>
              </a:path>
            </a:pathLst>
          </a:custGeom>
          <a:noFill/>
          <a:ln w="1270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213" name="Line 22"/>
          <p:cNvSpPr/>
          <p:nvPr/>
        </p:nvSpPr>
        <p:spPr>
          <a:xfrm>
            <a:off x="7253288" y="3314700"/>
            <a:ext cx="0" cy="1279525"/>
          </a:xfrm>
          <a:prstGeom prst="line">
            <a:avLst/>
          </a:prstGeom>
          <a:ln w="38100" cap="flat" cmpd="sng">
            <a:solidFill>
              <a:srgbClr val="80008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8214" name="Text Box 23"/>
          <p:cNvSpPr txBox="1"/>
          <p:nvPr/>
        </p:nvSpPr>
        <p:spPr>
          <a:xfrm>
            <a:off x="2743200" y="1071563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18" charset="0"/>
                <a:ea typeface="隶书" panose="02010509060101010101" pitchFamily="49" charset="-122"/>
              </a:rPr>
              <a:t>山</a:t>
            </a:r>
            <a:endParaRPr lang="zh-CN" altLang="en-US" sz="4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215" name="Text Box 24"/>
          <p:cNvSpPr txBox="1"/>
          <p:nvPr/>
        </p:nvSpPr>
        <p:spPr>
          <a:xfrm>
            <a:off x="3733800" y="1681163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</a:t>
            </a:r>
            <a:endParaRPr lang="en-US" altLang="zh-CN" sz="28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6" name="Text Box 25"/>
          <p:cNvSpPr txBox="1"/>
          <p:nvPr/>
        </p:nvSpPr>
        <p:spPr>
          <a:xfrm>
            <a:off x="7162800" y="2767013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en-US" altLang="zh-CN" sz="28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7" name="Text Box 26"/>
          <p:cNvSpPr txBox="1"/>
          <p:nvPr/>
        </p:nvSpPr>
        <p:spPr>
          <a:xfrm>
            <a:off x="4572000" y="2081213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endParaRPr lang="en-US" altLang="zh-CN" sz="28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8" name="Text Box 27"/>
          <p:cNvSpPr txBox="1"/>
          <p:nvPr/>
        </p:nvSpPr>
        <p:spPr>
          <a:xfrm>
            <a:off x="5410200" y="237490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endParaRPr lang="en-US" altLang="zh-CN" sz="28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2556" name="Group 28"/>
          <p:cNvGraphicFramePr>
            <a:graphicFrameLocks noGrp="1"/>
          </p:cNvGraphicFramePr>
          <p:nvPr/>
        </p:nvGraphicFramePr>
        <p:xfrm>
          <a:off x="5795963" y="5661025"/>
          <a:ext cx="2232025" cy="517525"/>
        </p:xfrm>
        <a:graphic>
          <a:graphicData uri="http://schemas.openxmlformats.org/drawingml/2006/table">
            <a:tbl>
              <a:tblPr/>
              <a:tblGrid>
                <a:gridCol w="557212"/>
                <a:gridCol w="523875"/>
                <a:gridCol w="609600"/>
                <a:gridCol w="541338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</a:tr>
            </a:tbl>
          </a:graphicData>
        </a:graphic>
      </p:graphicFrame>
      <p:sp>
        <p:nvSpPr>
          <p:cNvPr id="8231" name="Rectangle 40"/>
          <p:cNvSpPr/>
          <p:nvPr/>
        </p:nvSpPr>
        <p:spPr>
          <a:xfrm>
            <a:off x="0" y="36877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69" name="Text Box 41"/>
          <p:cNvSpPr txBox="1"/>
          <p:nvPr/>
        </p:nvSpPr>
        <p:spPr>
          <a:xfrm>
            <a:off x="5292725" y="5373688"/>
            <a:ext cx="1008063" cy="336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70" name="Text Box 42"/>
          <p:cNvSpPr txBox="1"/>
          <p:nvPr/>
        </p:nvSpPr>
        <p:spPr>
          <a:xfrm>
            <a:off x="5651500" y="5373688"/>
            <a:ext cx="1368425" cy="703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endParaRPr lang="zh-CN" altLang="en-US" sz="1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71" name="Text Box 43"/>
          <p:cNvSpPr txBox="1"/>
          <p:nvPr/>
        </p:nvSpPr>
        <p:spPr>
          <a:xfrm>
            <a:off x="6588125" y="5373688"/>
            <a:ext cx="574675" cy="336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72" name="Text Box 44"/>
          <p:cNvSpPr txBox="1"/>
          <p:nvPr/>
        </p:nvSpPr>
        <p:spPr>
          <a:xfrm>
            <a:off x="7235825" y="5373688"/>
            <a:ext cx="576263" cy="336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</a:t>
            </a: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73" name="Text Box 45"/>
          <p:cNvSpPr txBox="1"/>
          <p:nvPr/>
        </p:nvSpPr>
        <p:spPr>
          <a:xfrm>
            <a:off x="7812088" y="5300663"/>
            <a:ext cx="1116012" cy="336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海拔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米</a:t>
            </a:r>
            <a:endParaRPr lang="zh-CN" altLang="en-US" sz="1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1" grpId="0" bldLvl="0" animBg="1"/>
      <p:bldP spid="22532" grpId="0" bldLvl="0" animBg="1"/>
      <p:bldP spid="22533" grpId="0" bldLvl="0" animBg="1"/>
      <p:bldP spid="22534" grpId="0" bldLvl="0" animBg="1"/>
      <p:bldP spid="22535" grpId="0" bldLvl="0" animBg="1"/>
      <p:bldP spid="22547" grpId="0" bldLvl="0" animBg="1"/>
      <p:bldP spid="22548" grpId="0" bldLvl="0" animBg="1"/>
      <p:bldP spid="22569" grpId="0"/>
      <p:bldP spid="22570" grpId="0"/>
      <p:bldP spid="22571" grpId="0"/>
      <p:bldP spid="22572" grpId="0"/>
      <p:bldP spid="22573" grpId="0"/>
      <p:bldP spid="2257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921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5300663"/>
            <a:ext cx="1371600" cy="1223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Text Box 3"/>
          <p:cNvSpPr txBox="1"/>
          <p:nvPr/>
        </p:nvSpPr>
        <p:spPr>
          <a:xfrm>
            <a:off x="323850" y="1773238"/>
            <a:ext cx="5762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Text Box 4"/>
          <p:cNvSpPr txBox="1"/>
          <p:nvPr/>
        </p:nvSpPr>
        <p:spPr>
          <a:xfrm>
            <a:off x="4859338" y="2276475"/>
            <a:ext cx="4103687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2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等高线闭合，中间高四周低。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Text Box 5"/>
          <p:cNvSpPr txBox="1"/>
          <p:nvPr/>
        </p:nvSpPr>
        <p:spPr>
          <a:xfrm>
            <a:off x="4930775" y="1052513"/>
            <a:ext cx="3673475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山坡上向上隆起的部位。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等高线向低处弯曲。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Text Box 6"/>
          <p:cNvSpPr txBox="1"/>
          <p:nvPr/>
        </p:nvSpPr>
        <p:spPr>
          <a:xfrm>
            <a:off x="4859338" y="4365625"/>
            <a:ext cx="4103687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山坡上向下凹的部位。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等高线向高处弯曲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Text Box 7"/>
          <p:cNvSpPr txBox="1"/>
          <p:nvPr/>
        </p:nvSpPr>
        <p:spPr>
          <a:xfrm>
            <a:off x="4930775" y="5805488"/>
            <a:ext cx="38163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两个相邻山顶的中间部分。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Text Box 8"/>
          <p:cNvSpPr txBox="1"/>
          <p:nvPr/>
        </p:nvSpPr>
        <p:spPr>
          <a:xfrm>
            <a:off x="4859338" y="3068638"/>
            <a:ext cx="3887787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2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垂直或近似垂直的陡坡。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等高线重合。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24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0" y="4292600"/>
            <a:ext cx="140017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350" y="3141663"/>
            <a:ext cx="1400175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0900" y="1989138"/>
            <a:ext cx="1400175" cy="1223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7" name="Text Box 12"/>
          <p:cNvSpPr txBox="1"/>
          <p:nvPr/>
        </p:nvSpPr>
        <p:spPr>
          <a:xfrm>
            <a:off x="359728" y="620713"/>
            <a:ext cx="670560" cy="51847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山地不同部位的等高线</a:t>
            </a:r>
            <a:endParaRPr lang="zh-CN" altLang="zh-CN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28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3350" y="792163"/>
            <a:ext cx="1381125" cy="126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9" name="Line 14"/>
          <p:cNvSpPr/>
          <p:nvPr/>
        </p:nvSpPr>
        <p:spPr>
          <a:xfrm>
            <a:off x="2987675" y="1412875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30" name="Text Box 15"/>
          <p:cNvSpPr txBox="1"/>
          <p:nvPr/>
        </p:nvSpPr>
        <p:spPr>
          <a:xfrm>
            <a:off x="2770823" y="792163"/>
            <a:ext cx="548640" cy="129698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山顶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1" name="Text Box 16"/>
          <p:cNvSpPr txBox="1"/>
          <p:nvPr/>
        </p:nvSpPr>
        <p:spPr>
          <a:xfrm>
            <a:off x="3489960" y="2205038"/>
            <a:ext cx="548640" cy="100806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山脊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5" name="Line 17"/>
          <p:cNvSpPr/>
          <p:nvPr/>
        </p:nvSpPr>
        <p:spPr>
          <a:xfrm>
            <a:off x="3319463" y="1547813"/>
            <a:ext cx="1611312" cy="801687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26" name="Line 18"/>
          <p:cNvSpPr/>
          <p:nvPr/>
        </p:nvSpPr>
        <p:spPr>
          <a:xfrm flipV="1">
            <a:off x="3971925" y="1412875"/>
            <a:ext cx="1030288" cy="10572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27" name="Line 19"/>
          <p:cNvSpPr/>
          <p:nvPr/>
        </p:nvSpPr>
        <p:spPr>
          <a:xfrm>
            <a:off x="3933825" y="5046663"/>
            <a:ext cx="1068388" cy="9747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28" name="Line 20"/>
          <p:cNvSpPr/>
          <p:nvPr/>
        </p:nvSpPr>
        <p:spPr>
          <a:xfrm flipV="1">
            <a:off x="3201988" y="3851275"/>
            <a:ext cx="1954212" cy="238601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29" name="Line 21"/>
          <p:cNvSpPr/>
          <p:nvPr/>
        </p:nvSpPr>
        <p:spPr>
          <a:xfrm>
            <a:off x="3346450" y="3933825"/>
            <a:ext cx="1606550" cy="71755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37" name="Text Box 22"/>
          <p:cNvSpPr txBox="1"/>
          <p:nvPr/>
        </p:nvSpPr>
        <p:spPr>
          <a:xfrm>
            <a:off x="2770823" y="3429000"/>
            <a:ext cx="548640" cy="863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山谷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8" name="Text Box 23"/>
          <p:cNvSpPr txBox="1"/>
          <p:nvPr/>
        </p:nvSpPr>
        <p:spPr>
          <a:xfrm>
            <a:off x="3489960" y="4581525"/>
            <a:ext cx="548640" cy="863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鞍部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9" name="Text Box 24"/>
          <p:cNvSpPr txBox="1"/>
          <p:nvPr/>
        </p:nvSpPr>
        <p:spPr>
          <a:xfrm>
            <a:off x="2771775" y="5661025"/>
            <a:ext cx="547688" cy="10080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陡崖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9" name="组合 10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4590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1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左大括号 16"/>
          <p:cNvSpPr/>
          <p:nvPr/>
        </p:nvSpPr>
        <p:spPr>
          <a:xfrm>
            <a:off x="668020" y="667385"/>
            <a:ext cx="609600" cy="5574030"/>
          </a:xfrm>
          <a:prstGeom prst="leftBrace">
            <a:avLst>
              <a:gd name="adj1" fmla="val 3918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" y="2499995"/>
            <a:ext cx="609600" cy="1918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/>
              <a:t>世界的地形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1311910" y="713740"/>
            <a:ext cx="650557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海拔：地面某一个地点高出海平面的垂直距离</a:t>
            </a:r>
            <a:endParaRPr lang="zh-CN" altLang="en-US" sz="2400" b="1"/>
          </a:p>
          <a:p>
            <a:r>
              <a:rPr lang="zh-CN" altLang="en-US" sz="2400" b="1"/>
              <a:t>相对高度：地面某个地点高出另一个地点的垂直距离，即两个地点之间的额高度差</a:t>
            </a:r>
            <a:endParaRPr lang="zh-CN" altLang="en-US" sz="2400" b="1"/>
          </a:p>
        </p:txBody>
      </p:sp>
      <p:sp>
        <p:nvSpPr>
          <p:cNvPr id="9" name="文本框 8"/>
          <p:cNvSpPr txBox="1"/>
          <p:nvPr/>
        </p:nvSpPr>
        <p:spPr>
          <a:xfrm>
            <a:off x="995680" y="2844165"/>
            <a:ext cx="15982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陆地地形</a:t>
            </a:r>
            <a:endParaRPr lang="zh-CN" altLang="en-US" sz="2400" b="1"/>
          </a:p>
        </p:txBody>
      </p:sp>
      <p:sp>
        <p:nvSpPr>
          <p:cNvPr id="25" name="左大括号 24"/>
          <p:cNvSpPr/>
          <p:nvPr/>
        </p:nvSpPr>
        <p:spPr>
          <a:xfrm>
            <a:off x="2461260" y="1866900"/>
            <a:ext cx="217170" cy="2338070"/>
          </a:xfrm>
          <a:prstGeom prst="leftBrace">
            <a:avLst>
              <a:gd name="adj1" fmla="val 39185"/>
              <a:gd name="adj2" fmla="val 51469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71750" y="1931035"/>
            <a:ext cx="628332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平原：海拔较低，一般在</a:t>
            </a:r>
            <a:r>
              <a:rPr lang="en-US" altLang="zh-CN" sz="2000" b="1"/>
              <a:t>200</a:t>
            </a:r>
            <a:r>
              <a:rPr lang="zh-CN" altLang="en-US" sz="2000" b="1"/>
              <a:t>米以下</a:t>
            </a:r>
            <a:endParaRPr lang="zh-CN" altLang="en-US" sz="2000" b="1"/>
          </a:p>
          <a:p>
            <a:r>
              <a:rPr lang="zh-CN" altLang="en-US" sz="2000" b="1"/>
              <a:t>高原：海拔较高，一般在</a:t>
            </a:r>
            <a:r>
              <a:rPr lang="en-US" altLang="zh-CN" sz="2000" b="1"/>
              <a:t>500</a:t>
            </a:r>
            <a:r>
              <a:rPr lang="zh-CN" altLang="en-US" sz="2000" b="1"/>
              <a:t>米以上，边缘比较陡峭</a:t>
            </a:r>
            <a:endParaRPr lang="zh-CN" altLang="en-US" sz="2000" b="1"/>
          </a:p>
          <a:p>
            <a:r>
              <a:rPr lang="zh-CN" altLang="en-US" sz="2000" b="1"/>
              <a:t>山地：海拔较高，躲在</a:t>
            </a:r>
            <a:r>
              <a:rPr lang="en-US" altLang="zh-CN" sz="2000" b="1"/>
              <a:t>500</a:t>
            </a:r>
            <a:r>
              <a:rPr lang="zh-CN" altLang="en-US" sz="2000" b="1"/>
              <a:t>米以上，坡度较陡，沟谷较深</a:t>
            </a:r>
            <a:endParaRPr lang="zh-CN" altLang="en-US" sz="2000" b="1"/>
          </a:p>
          <a:p>
            <a:r>
              <a:rPr lang="zh-CN" altLang="en-US" sz="2000" b="1"/>
              <a:t>丘陵：海拔较低，大都在</a:t>
            </a:r>
            <a:r>
              <a:rPr lang="en-US" altLang="zh-CN" sz="2000" b="1"/>
              <a:t>500</a:t>
            </a:r>
            <a:r>
              <a:rPr lang="zh-CN" altLang="en-US" sz="2000" b="1"/>
              <a:t>米以下，相对高度一般不超过</a:t>
            </a:r>
            <a:r>
              <a:rPr lang="en-US" altLang="zh-CN" sz="2000" b="1"/>
              <a:t>200</a:t>
            </a:r>
            <a:r>
              <a:rPr lang="zh-CN" altLang="en-US" sz="2000" b="1"/>
              <a:t>米</a:t>
            </a:r>
            <a:endParaRPr lang="zh-CN" altLang="en-US" sz="2000" b="1"/>
          </a:p>
          <a:p>
            <a:r>
              <a:rPr lang="zh-CN" altLang="en-US" sz="2000" b="1"/>
              <a:t>盆地：四周被高山或者高原环绕，中部相对低平</a:t>
            </a:r>
            <a:endParaRPr lang="zh-CN" altLang="en-US" sz="2000" b="1"/>
          </a:p>
          <a:p>
            <a:endParaRPr lang="zh-CN" altLang="en-US" sz="2000" b="1"/>
          </a:p>
        </p:txBody>
      </p:sp>
      <p:sp>
        <p:nvSpPr>
          <p:cNvPr id="2" name="文本框 1"/>
          <p:cNvSpPr txBox="1"/>
          <p:nvPr/>
        </p:nvSpPr>
        <p:spPr>
          <a:xfrm>
            <a:off x="1069975" y="4919345"/>
            <a:ext cx="15982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陆地地形</a:t>
            </a:r>
            <a:endParaRPr lang="zh-CN" altLang="en-US" sz="2400" b="1"/>
          </a:p>
        </p:txBody>
      </p:sp>
      <p:sp>
        <p:nvSpPr>
          <p:cNvPr id="4" name="左大括号 3"/>
          <p:cNvSpPr/>
          <p:nvPr/>
        </p:nvSpPr>
        <p:spPr>
          <a:xfrm>
            <a:off x="2482215" y="4493895"/>
            <a:ext cx="217170" cy="1602105"/>
          </a:xfrm>
          <a:prstGeom prst="leftBrace">
            <a:avLst>
              <a:gd name="adj1" fmla="val 39185"/>
              <a:gd name="adj2" fmla="val 51469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1440" y="4361815"/>
            <a:ext cx="644334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大陆架：陆地向海洋的自然延伸部分，坡度较缓，水深一般在</a:t>
            </a:r>
            <a:r>
              <a:rPr lang="en-US" altLang="zh-CN" sz="2000" b="1"/>
              <a:t>200</a:t>
            </a:r>
            <a:r>
              <a:rPr lang="zh-CN" altLang="en-US" sz="2000" b="1"/>
              <a:t>米以内</a:t>
            </a:r>
            <a:endParaRPr lang="zh-CN" altLang="en-US" sz="2000" b="1"/>
          </a:p>
          <a:p>
            <a:r>
              <a:rPr lang="zh-CN" altLang="en-US" sz="2000" b="1"/>
              <a:t>大陆坡：大陆架向外倾斜的陡坡，水深急剧增至数千米</a:t>
            </a:r>
            <a:endParaRPr lang="zh-CN" altLang="en-US" sz="2000" b="1"/>
          </a:p>
          <a:p>
            <a:r>
              <a:rPr lang="zh-CN" altLang="en-US" sz="2000" b="1"/>
              <a:t>大洋中脊：大洋中新海底诞生的地方，火山活动比较强烈</a:t>
            </a:r>
            <a:endParaRPr lang="zh-CN" altLang="en-US" sz="2000" b="1"/>
          </a:p>
          <a:p>
            <a:r>
              <a:rPr lang="zh-CN" altLang="en-US" sz="2000" b="1"/>
              <a:t>海沟：海洋底部最深的地方，最大水深可达到</a:t>
            </a:r>
            <a:r>
              <a:rPr lang="en-US" altLang="zh-CN" sz="2000" b="1"/>
              <a:t>1</a:t>
            </a:r>
            <a:r>
              <a:rPr lang="zh-CN" altLang="en-US" sz="2000" b="1"/>
              <a:t>万千米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406083" y="578168"/>
            <a:ext cx="8424862" cy="5440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世界两大山脉带中，一列是太平洋沿岸山脉带，另外一列是（  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亚欧大陆南部和非洲西北部的山脉带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科迪勒拉山系        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非洲北部的山脉带        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日本群岛、菲律宾群岛等岛屿山体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下列地形区中，没有被赤道穿过的是（  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巴西高原   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亚马孙平原  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刚果盆地    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安第斯山脉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1969135" y="1249045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6623368" y="4225608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7654" name="组合 4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7655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6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300355" y="447040"/>
            <a:ext cx="3462655" cy="685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读图回答下列问题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1002983" y="1527493"/>
            <a:ext cx="89789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山地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73742864" name="图片 19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1480" y="801370"/>
            <a:ext cx="3371850" cy="266319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073742865" name="图片 22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5130" y="3700145"/>
            <a:ext cx="3373755" cy="2437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-1270" y="1264920"/>
            <a:ext cx="5122545" cy="4297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60045" indent="-360045" algn="l"/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）本区域的地形类型是</a:t>
            </a:r>
            <a:r>
              <a:rPr lang="zh-CN" altLang="en-US" sz="24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。</a:t>
            </a:r>
            <a:endParaRPr lang="zh-CN" altLang="en-US" sz="24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60045" indent="-360045" algn="l"/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0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所示的地形部位是</a:t>
            </a:r>
            <a:r>
              <a:rPr lang="zh-CN" altLang="en-US" sz="24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24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60045" indent="-360045" algn="l"/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）小河干流的流向是</a:t>
            </a:r>
            <a:r>
              <a:rPr lang="zh-CN" altLang="en-US" sz="24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4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endParaRPr lang="zh-CN" altLang="en-US" sz="2400" b="0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60045" indent="-360045" algn="l"/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）量得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两点的图上距离是</a:t>
            </a:r>
            <a:r>
              <a:rPr lang="en-US" altLang="zh-CN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厘米，其实地距离为</a:t>
            </a:r>
            <a:r>
              <a:rPr lang="zh-CN" altLang="en-US" sz="24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千米。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60045" indent="-360045" algn="l"/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）根据因地制宜发展原则，图</a:t>
            </a:r>
            <a:r>
              <a:rPr lang="en-US" altLang="zh-CN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各地段最适合利用为耕地的是</a:t>
            </a:r>
            <a:r>
              <a:rPr lang="zh-CN" altLang="en-US" sz="24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60045" indent="-360045" algn="l"/>
            <a:endParaRPr lang="zh-CN" altLang="en-US" sz="28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60045" indent="-360045" algn="l"/>
            <a:endParaRPr lang="zh-CN" altLang="en-US" sz="24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2032000" y="2499360"/>
            <a:ext cx="9525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689985" y="2061210"/>
            <a:ext cx="8686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72155" y="2426970"/>
            <a:ext cx="8686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30613" y="1825308"/>
            <a:ext cx="89789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山脊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79763" y="2271713"/>
            <a:ext cx="161290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自西向东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9028" y="2987993"/>
            <a:ext cx="387985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8748" y="4173538"/>
            <a:ext cx="387985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61441" descr="图片1副本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4691063"/>
            <a:ext cx="8281988" cy="1474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61442" descr="63e113a3t72d0e2d16bd1&amp;690"/>
          <p:cNvPicPr>
            <a:picLocks noChangeAspect="1"/>
          </p:cNvPicPr>
          <p:nvPr/>
        </p:nvPicPr>
        <p:blipFill>
          <a:blip r:embed="rId2"/>
          <a:srcRect l="13129" t="32607" r="10374"/>
          <a:stretch>
            <a:fillRect/>
          </a:stretch>
        </p:blipFill>
        <p:spPr>
          <a:xfrm>
            <a:off x="2946400" y="1268413"/>
            <a:ext cx="3570288" cy="314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4" name="组合 1"/>
          <p:cNvGrpSpPr/>
          <p:nvPr/>
        </p:nvGrpSpPr>
        <p:grpSpPr>
          <a:xfrm>
            <a:off x="155575" y="33338"/>
            <a:ext cx="1989138" cy="519112"/>
            <a:chOff x="246" y="53"/>
            <a:chExt cx="3132" cy="818"/>
          </a:xfrm>
        </p:grpSpPr>
        <p:pic>
          <p:nvPicPr>
            <p:cNvPr id="307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文本框 2"/>
            <p:cNvSpPr txBox="1"/>
            <p:nvPr/>
          </p:nvSpPr>
          <p:spPr>
            <a:xfrm>
              <a:off x="246" y="53"/>
              <a:ext cx="2700" cy="8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 descr="timg (5)"/>
          <p:cNvPicPr>
            <a:picLocks noChangeAspect="1"/>
          </p:cNvPicPr>
          <p:nvPr/>
        </p:nvPicPr>
        <p:blipFill>
          <a:blip r:embed="rId2">
            <a:lum bright="42000" contrast="-18000"/>
          </a:blip>
          <a:stretch>
            <a:fillRect/>
          </a:stretch>
        </p:blipFill>
        <p:spPr>
          <a:xfrm>
            <a:off x="375920" y="679450"/>
            <a:ext cx="8416925" cy="5563870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3" name="文本框 2"/>
          <p:cNvSpPr txBox="1"/>
          <p:nvPr/>
        </p:nvSpPr>
        <p:spPr>
          <a:xfrm>
            <a:off x="688340" y="669925"/>
            <a:ext cx="4333240" cy="5577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663300"/>
                </a:solidFill>
              </a:rPr>
              <a:t>世界最大的平原 </a:t>
            </a:r>
            <a:r>
              <a:rPr lang="en-US" altLang="zh-CN" sz="2400" b="1">
                <a:solidFill>
                  <a:srgbClr val="663300"/>
                </a:solidFill>
              </a:rPr>
              <a:t>——</a:t>
            </a:r>
            <a:endParaRPr lang="en-US" altLang="zh-CN" sz="2400" b="1">
              <a:solidFill>
                <a:srgbClr val="6633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663300"/>
                </a:solidFill>
              </a:rPr>
              <a:t>世界最大的高原 </a:t>
            </a:r>
            <a:r>
              <a:rPr lang="en-US" altLang="zh-CN" sz="2400" b="1">
                <a:solidFill>
                  <a:srgbClr val="663300"/>
                </a:solidFill>
              </a:rPr>
              <a:t>——</a:t>
            </a:r>
            <a:endParaRPr lang="en-US" altLang="zh-CN" sz="2400" b="1">
              <a:solidFill>
                <a:srgbClr val="6633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663300"/>
                </a:solidFill>
              </a:rPr>
              <a:t>世界最高的高原 </a:t>
            </a:r>
            <a:r>
              <a:rPr lang="en-US" altLang="zh-CN" sz="2400" b="1">
                <a:solidFill>
                  <a:srgbClr val="663300"/>
                </a:solidFill>
              </a:rPr>
              <a:t>——</a:t>
            </a:r>
            <a:endParaRPr lang="en-US" altLang="zh-CN" sz="2400" b="1">
              <a:solidFill>
                <a:srgbClr val="6633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663300"/>
                </a:solidFill>
              </a:rPr>
              <a:t>世界最长的山脉 </a:t>
            </a:r>
            <a:r>
              <a:rPr lang="en-US" altLang="zh-CN" sz="2400" b="1">
                <a:solidFill>
                  <a:srgbClr val="663300"/>
                </a:solidFill>
              </a:rPr>
              <a:t>——</a:t>
            </a:r>
            <a:endParaRPr lang="en-US" altLang="zh-CN" sz="2400" b="1">
              <a:solidFill>
                <a:srgbClr val="6633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663300"/>
                </a:solidFill>
              </a:rPr>
              <a:t>世界最高的山脉 </a:t>
            </a:r>
            <a:r>
              <a:rPr lang="en-US" altLang="zh-CN" sz="2400" b="1">
                <a:solidFill>
                  <a:srgbClr val="663300"/>
                </a:solidFill>
              </a:rPr>
              <a:t>——</a:t>
            </a:r>
            <a:endParaRPr lang="en-US" altLang="zh-CN" sz="2400" b="1">
              <a:solidFill>
                <a:srgbClr val="6633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663300"/>
                </a:solidFill>
              </a:rPr>
              <a:t>世界最长的山系 </a:t>
            </a:r>
            <a:r>
              <a:rPr lang="en-US" altLang="zh-CN" sz="2400" b="1">
                <a:solidFill>
                  <a:srgbClr val="663300"/>
                </a:solidFill>
              </a:rPr>
              <a:t>——</a:t>
            </a:r>
            <a:endParaRPr lang="en-US" altLang="zh-CN" sz="2400" b="1">
              <a:solidFill>
                <a:srgbClr val="6633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663300"/>
                </a:solidFill>
              </a:rPr>
              <a:t>世界最大的盆地 </a:t>
            </a:r>
            <a:r>
              <a:rPr lang="en-US" altLang="zh-CN" sz="2400" b="1">
                <a:solidFill>
                  <a:srgbClr val="663300"/>
                </a:solidFill>
              </a:rPr>
              <a:t>——</a:t>
            </a:r>
            <a:endParaRPr lang="en-US" altLang="zh-CN" sz="2400" b="1">
              <a:solidFill>
                <a:srgbClr val="663300"/>
              </a:solidFill>
            </a:endParaRPr>
          </a:p>
          <a:p>
            <a:endParaRPr lang="en-US" altLang="zh-CN" sz="2400" b="1">
              <a:solidFill>
                <a:srgbClr val="6633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94760" y="960120"/>
            <a:ext cx="18192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亚马孙平原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03015" y="1718945"/>
            <a:ext cx="18192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巴西高原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4605" y="2464435"/>
            <a:ext cx="18192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青藏高原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20160" y="3171190"/>
            <a:ext cx="18192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安第斯山脉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8415" y="3896360"/>
            <a:ext cx="21475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喜马拉雅山脉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37305" y="4622165"/>
            <a:ext cx="23056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科迪勒拉山系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55720" y="5325110"/>
            <a:ext cx="18192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刚果盆地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14" name="图片 13" descr="timg (7)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921"/>
          <a:stretch>
            <a:fillRect/>
          </a:stretch>
        </p:blipFill>
        <p:spPr>
          <a:xfrm>
            <a:off x="6836410" y="506095"/>
            <a:ext cx="1884680" cy="1697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5122"/>
          <p:cNvSpPr txBox="1"/>
          <p:nvPr/>
        </p:nvSpPr>
        <p:spPr>
          <a:xfrm>
            <a:off x="1116013" y="1485900"/>
            <a:ext cx="6716712" cy="4525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　　　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地表各种高低起伏的形态，总称为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地形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。说到地形，当然离不开高度。地面某一个地点高出海平面的垂直距离，叫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海拔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相对高度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是指地面某个地点高出另一个地点的垂直距离，即两个地点之间的高度差。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　　陆地表面的地形多种多样，人们通常把陆地地形分为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平原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高原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山地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丘陵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盆地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五种基本类型。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56845" y="596900"/>
            <a:ext cx="321056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一、陆地地形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新课讲授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1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50863"/>
            <a:ext cx="9107487" cy="5762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9" name="图片 1" descr="timg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" y="4298950"/>
            <a:ext cx="2687638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604e868d16ae0d70f98487c8360653a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3" y="2574925"/>
            <a:ext cx="3284537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c1253260da15d7e5ca5b584ac6b9837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838" y="3843338"/>
            <a:ext cx="3127375" cy="2471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28fdd1a41948302f78d7bcf88c0c8e2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6300" y="527050"/>
            <a:ext cx="3109913" cy="228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d634ad726c4e0830a1ec4a30528f22b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25" y="527050"/>
            <a:ext cx="3179763" cy="204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867785" y="1880870"/>
            <a:ext cx="19488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zh-CN" altLang="zh-CN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+mn-ea"/>
              </a:rPr>
              <a:t>盆地</a:t>
            </a:r>
            <a:endParaRPr lang="zh-CN" altLang="zh-CN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360" y="3780155"/>
            <a:ext cx="20351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+mn-ea"/>
              </a:rPr>
              <a:t>丘陵</a:t>
            </a:r>
            <a:endParaRPr lang="zh-CN" altLang="en-US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05044" y="5274945"/>
            <a:ext cx="13728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+mn-ea"/>
              </a:rPr>
              <a:t>山地</a:t>
            </a:r>
            <a:endParaRPr lang="zh-CN" altLang="en-US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2305" y="1016635"/>
            <a:ext cx="20231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+mn-ea"/>
              </a:rPr>
              <a:t>平原</a:t>
            </a:r>
            <a:endParaRPr lang="zh-CN" altLang="en-US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11694" y="3027680"/>
            <a:ext cx="1932306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+mn-ea"/>
              </a:rPr>
              <a:t>高原</a:t>
            </a:r>
            <a:endParaRPr lang="zh-CN" altLang="en-US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8)"/>
          <p:cNvPicPr>
            <a:picLocks noChangeAspect="1"/>
          </p:cNvPicPr>
          <p:nvPr/>
        </p:nvPicPr>
        <p:blipFill>
          <a:blip r:embed="rId1">
            <a:lum bright="42000" contrast="-36000"/>
          </a:blip>
          <a:stretch>
            <a:fillRect/>
          </a:stretch>
        </p:blipFill>
        <p:spPr>
          <a:xfrm>
            <a:off x="158750" y="582930"/>
            <a:ext cx="8813165" cy="5902325"/>
          </a:xfrm>
          <a:prstGeom prst="rect">
            <a:avLst/>
          </a:prstGeom>
          <a:effectLst>
            <a:softEdge rad="101600"/>
          </a:effectLst>
        </p:spPr>
      </p:pic>
      <p:graphicFrame>
        <p:nvGraphicFramePr>
          <p:cNvPr id="25602" name="表格 25601"/>
          <p:cNvGraphicFramePr/>
          <p:nvPr/>
        </p:nvGraphicFramePr>
        <p:xfrm>
          <a:off x="323850" y="622300"/>
          <a:ext cx="8569325" cy="5735638"/>
        </p:xfrm>
        <a:graphic>
          <a:graphicData uri="http://schemas.openxmlformats.org/drawingml/2006/table">
            <a:tbl>
              <a:tblPr/>
              <a:tblGrid>
                <a:gridCol w="2070100"/>
                <a:gridCol w="2698750"/>
                <a:gridCol w="1873250"/>
                <a:gridCol w="1927225"/>
              </a:tblGrid>
              <a:tr h="796925">
                <a:tc row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solidFill>
                            <a:srgbClr val="FF00FF"/>
                          </a:solidFill>
                        </a:rPr>
                        <a:t>地形类型</a:t>
                      </a:r>
                      <a:endParaRPr lang="zh-CN" altLang="en-US" b="1">
                        <a:solidFill>
                          <a:srgbClr val="FF00FF"/>
                        </a:solidFill>
                      </a:endParaRPr>
                    </a:p>
                  </a:txBody>
                  <a:tcPr marL="0" marR="0" marT="0" marB="0" vert="horz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solidFill>
                            <a:srgbClr val="FF00FF"/>
                          </a:solidFill>
                        </a:rPr>
                        <a:t>主要特征</a:t>
                      </a:r>
                      <a:endParaRPr lang="zh-CN" altLang="en-US" b="1">
                        <a:solidFill>
                          <a:srgbClr val="FF00FF"/>
                        </a:solidFill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solidFill>
                            <a:srgbClr val="FF00FF"/>
                          </a:solidFill>
                        </a:rPr>
                        <a:t>共同点</a:t>
                      </a:r>
                      <a:endParaRPr lang="zh-CN" altLang="en-US" b="1">
                        <a:solidFill>
                          <a:srgbClr val="FF00FF"/>
                        </a:solidFill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solidFill>
                            <a:srgbClr val="FF00FF"/>
                          </a:solidFill>
                        </a:rPr>
                        <a:t>海拔高低</a:t>
                      </a:r>
                      <a:endParaRPr lang="zh-CN" altLang="en-US" b="1">
                        <a:solidFill>
                          <a:srgbClr val="FF00FF"/>
                        </a:solidFill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solidFill>
                            <a:srgbClr val="FF00FF"/>
                          </a:solidFill>
                        </a:rPr>
                        <a:t>地面起伏</a:t>
                      </a:r>
                      <a:endParaRPr lang="zh-CN" altLang="en-US" b="1">
                        <a:solidFill>
                          <a:srgbClr val="FF00FF"/>
                        </a:solidFill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969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平原</a:t>
                      </a:r>
                      <a:endParaRPr lang="zh-CN" altLang="en-US" b="1"/>
                    </a:p>
                  </a:txBody>
                  <a:tcPr marL="0" marR="0" marT="0" marB="0" vert="horz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低（</a:t>
                      </a:r>
                      <a:r>
                        <a:rPr lang="en-US" altLang="zh-CN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200</a:t>
                      </a:r>
                      <a:r>
                        <a:rPr lang="zh-CN" altLang="en-US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米以下）</a:t>
                      </a:r>
                      <a:endParaRPr lang="zh-CN" altLang="en-US" sz="24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平坦广阔</a:t>
                      </a:r>
                      <a:endParaRPr lang="zh-CN" altLang="en-US" sz="24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>
                          <a:ea typeface="华文新魏" panose="02010800040101010101" pitchFamily="2" charset="-122"/>
                        </a:rPr>
                        <a:t>地面起伏小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3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高原</a:t>
                      </a:r>
                      <a:endParaRPr lang="zh-CN" altLang="en-US" b="1"/>
                    </a:p>
                  </a:txBody>
                  <a:tcPr marL="0" marR="0" marT="0" marB="0" vert="horz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较高</a:t>
                      </a:r>
                      <a:endParaRPr lang="zh-CN" altLang="en-US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起伏不大，边缘陡峻</a:t>
                      </a:r>
                      <a:endParaRPr lang="zh-CN" altLang="en-US" sz="24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969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山地</a:t>
                      </a:r>
                      <a:endParaRPr lang="zh-CN" altLang="en-US" b="1"/>
                    </a:p>
                  </a:txBody>
                  <a:tcPr marL="0" marR="0" marT="0" marB="0" vert="horz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较高（</a:t>
                      </a:r>
                      <a:r>
                        <a:rPr lang="en-US" altLang="zh-CN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500</a:t>
                      </a:r>
                      <a:r>
                        <a:rPr lang="zh-CN" altLang="en-US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米以上）</a:t>
                      </a:r>
                      <a:endParaRPr lang="zh-CN" altLang="en-US" sz="24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坡度较陡，沟谷较深</a:t>
                      </a:r>
                      <a:endParaRPr lang="zh-CN" altLang="en-US" sz="24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>
                          <a:ea typeface="华文新魏" panose="02010800040101010101" pitchFamily="2" charset="-122"/>
                        </a:rPr>
                        <a:t>地面崎岖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>
                          <a:ea typeface="华文新魏" panose="02010800040101010101" pitchFamily="2" charset="-122"/>
                        </a:rPr>
                        <a:t>不平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6963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丘陵</a:t>
                      </a:r>
                      <a:endParaRPr lang="zh-CN" altLang="en-US" b="1"/>
                    </a:p>
                  </a:txBody>
                  <a:tcPr marL="0" marR="0" marT="0" marB="0" vert="horz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较低</a:t>
                      </a:r>
                      <a:endParaRPr lang="zh-CN" altLang="en-US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坡度和缓，相对高度不超过</a:t>
                      </a:r>
                      <a:r>
                        <a:rPr lang="en-US" altLang="zh-CN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200</a:t>
                      </a:r>
                      <a:r>
                        <a:rPr lang="zh-CN" altLang="en-US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米</a:t>
                      </a:r>
                      <a:endParaRPr lang="zh-CN" altLang="en-US" sz="24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04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盆地</a:t>
                      </a:r>
                      <a:endParaRPr lang="zh-CN" altLang="en-US" b="1"/>
                    </a:p>
                  </a:txBody>
                  <a:tcPr marL="0" marR="0" marT="0" marB="0" vert="horz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四周高，中间低</a:t>
                      </a:r>
                      <a:endParaRPr lang="zh-CN" altLang="en-US" sz="24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/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 algn="l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 algn="l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 algn="l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/>
                    </a:p>
                  </a:txBody>
                  <a:tcPr marL="0" marR="0" marT="0" marB="0" vert="horz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 (9)"/>
          <p:cNvPicPr>
            <a:picLocks noChangeAspect="1"/>
          </p:cNvPicPr>
          <p:nvPr/>
        </p:nvPicPr>
        <p:blipFill>
          <a:blip r:embed="rId1">
            <a:lum bright="42000" contrast="-36000"/>
          </a:blip>
          <a:stretch>
            <a:fillRect/>
          </a:stretch>
        </p:blipFill>
        <p:spPr>
          <a:xfrm>
            <a:off x="201295" y="709295"/>
            <a:ext cx="8688705" cy="5414645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8193" name="标题 26625"/>
          <p:cNvSpPr>
            <a:spLocks noGrp="1" noRot="1"/>
          </p:cNvSpPr>
          <p:nvPr>
            <p:ph type="title"/>
          </p:nvPr>
        </p:nvSpPr>
        <p:spPr>
          <a:xfrm>
            <a:off x="158750" y="757238"/>
            <a:ext cx="8540750" cy="1143000"/>
          </a:xfrm>
        </p:spPr>
        <p:txBody>
          <a:bodyPr anchor="ctr"/>
          <a:p>
            <a:r>
              <a:rPr lang="zh-CN" altLang="en-US" sz="3200" i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陆地上高峻的山脉主要分布在哪两大地带</a:t>
            </a:r>
            <a:r>
              <a:rPr lang="en-US" altLang="zh-CN" sz="3200" i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en-US" altLang="zh-CN" sz="3200" i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627" name="内容占位符 26626"/>
          <p:cNvSpPr>
            <a:spLocks noGrp="1" noRot="1"/>
          </p:cNvSpPr>
          <p:nvPr>
            <p:ph idx="1"/>
          </p:nvPr>
        </p:nvSpPr>
        <p:spPr>
          <a:xfrm>
            <a:off x="538163" y="1701800"/>
            <a:ext cx="8281987" cy="3886200"/>
          </a:xfrm>
        </p:spPr>
        <p:txBody>
          <a:bodyPr anchor="t"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一是太平洋沿岸山脉带：</a:t>
            </a:r>
            <a:endParaRPr lang="zh-CN" altLang="en-US" sz="28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即太平洋东岸的科迪勒拉山系，主要包括北美洲落基山脉和南美洲安第斯山脉。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主要包括：喜马拉雅山脉、阿尔卑斯山脉和阿特拉斯山脉等。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188" y="3729038"/>
            <a:ext cx="8116887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二是横贯亚欧大陆南部和非洲西北部的山脉带：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28673"/>
          <p:cNvPicPr>
            <a:picLocks noChangeAspect="1"/>
          </p:cNvPicPr>
          <p:nvPr/>
        </p:nvPicPr>
        <p:blipFill>
          <a:blip r:embed="rId1"/>
          <a:srcRect b="2911"/>
          <a:stretch>
            <a:fillRect/>
          </a:stretch>
        </p:blipFill>
        <p:spPr>
          <a:xfrm>
            <a:off x="470535" y="1247775"/>
            <a:ext cx="8364220" cy="522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3"/>
          <p:cNvSpPr/>
          <p:nvPr/>
        </p:nvSpPr>
        <p:spPr>
          <a:xfrm>
            <a:off x="156845" y="596900"/>
            <a:ext cx="321056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二、海底地形</a:t>
            </a:r>
            <a:endParaRPr lang="zh-CN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8288" y="3492500"/>
            <a:ext cx="8920162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等高线地形图：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用等高线表示地面高低起伏的地图，叫做等高线地形图。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875" y="2190750"/>
            <a:ext cx="8662988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等高线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地形图上高程相等的相邻各点所连成的闭合曲线。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56845" y="596900"/>
            <a:ext cx="321056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三、学看地形图</a:t>
            </a:r>
            <a:endParaRPr lang="zh-CN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1539</Words>
  <Application>WPS 演示</Application>
  <PresentationFormat>全屏显示(4:3)</PresentationFormat>
  <Paragraphs>267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楷体</vt:lpstr>
      <vt:lpstr>黑体</vt:lpstr>
      <vt:lpstr>Times New Roman</vt:lpstr>
      <vt:lpstr>幼圆</vt:lpstr>
      <vt:lpstr>华文新魏</vt:lpstr>
      <vt:lpstr>华文中宋</vt:lpstr>
      <vt:lpstr>隶书</vt:lpstr>
      <vt:lpstr>微软雅黑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陆地上高峻的山脉主要分布在哪两大地带?</vt:lpstr>
      <vt:lpstr>PowerPoint 演示文稿</vt:lpstr>
      <vt:lpstr>PowerPoint 演示文稿</vt:lpstr>
      <vt:lpstr>PowerPoint 演示文稿</vt:lpstr>
      <vt:lpstr>等高线的特点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119</cp:revision>
  <dcterms:created xsi:type="dcterms:W3CDTF">2016-12-12T05:51:00Z</dcterms:created>
  <dcterms:modified xsi:type="dcterms:W3CDTF">2017-05-04T11:10:54Z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