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72" r:id="rId3"/>
    <p:sldId id="312" r:id="rId4"/>
    <p:sldId id="273" r:id="rId5"/>
    <p:sldId id="35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9" r:id="rId20"/>
    <p:sldId id="288" r:id="rId21"/>
    <p:sldId id="287" r:id="rId22"/>
    <p:sldId id="290" r:id="rId23"/>
    <p:sldId id="291" r:id="rId24"/>
    <p:sldId id="292" r:id="rId25"/>
    <p:sldId id="293" r:id="rId26"/>
    <p:sldId id="294" r:id="rId27"/>
    <p:sldId id="354" r:id="rId28"/>
    <p:sldId id="295" r:id="rId29"/>
    <p:sldId id="296" r:id="rId30"/>
    <p:sldId id="297" r:id="rId31"/>
    <p:sldId id="355" r:id="rId32"/>
    <p:sldId id="298" r:id="rId33"/>
    <p:sldId id="299" r:id="rId34"/>
    <p:sldId id="302" r:id="rId35"/>
    <p:sldId id="356" r:id="rId36"/>
    <p:sldId id="358" r:id="rId37"/>
    <p:sldId id="301" r:id="rId38"/>
    <p:sldId id="357" r:id="rId39"/>
    <p:sldId id="395" r:id="rId40"/>
    <p:sldId id="303" r:id="rId41"/>
    <p:sldId id="304" r:id="rId42"/>
    <p:sldId id="305" r:id="rId43"/>
    <p:sldId id="307" r:id="rId44"/>
    <p:sldId id="308" r:id="rId45"/>
    <p:sldId id="309" r:id="rId46"/>
    <p:sldId id="310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FF"/>
    <a:srgbClr val="FF6600"/>
    <a:srgbClr val="D60093"/>
    <a:srgbClr val="CC0066"/>
    <a:srgbClr val="FF0066"/>
    <a:srgbClr val="CC3300"/>
    <a:srgbClr val="1BCDE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456"/>
    <p:restoredTop sz="99138"/>
  </p:normalViewPr>
  <p:slideViewPr>
    <p:cSldViewPr showGuides="1">
      <p:cViewPr varScale="1">
        <p:scale>
          <a:sx n="108" d="100"/>
          <a:sy n="108" d="100"/>
        </p:scale>
        <p:origin x="-1416" y="-96"/>
      </p:cViewPr>
      <p:guideLst>
        <p:guide orient="horz" pos="2160"/>
        <p:guide pos="2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8002" name="页眉占位符 1280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孔隆教育  http://mykonglong.taobao.com</a:t>
            </a:r>
            <a:endParaRPr lang="zh-CN" altLang="en-US" sz="1200" dirty="0"/>
          </a:p>
        </p:txBody>
      </p:sp>
      <p:sp>
        <p:nvSpPr>
          <p:cNvPr id="128003" name="日期占位符 12800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28004" name="页脚占位符 12800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孔隆教育  http://mykonglong.taobao.com</a:t>
            </a:r>
            <a:endParaRPr lang="zh-CN" altLang="en-US" sz="1200" dirty="0"/>
          </a:p>
        </p:txBody>
      </p:sp>
      <p:sp>
        <p:nvSpPr>
          <p:cNvPr id="128005" name="灯片编号占位符 12800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6978" name="页眉占位符 1269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孔隆教育  http://mykonglong.taobao.com</a:t>
            </a:r>
            <a:endParaRPr lang="zh-CN" altLang="en-US" sz="1200" dirty="0"/>
          </a:p>
        </p:txBody>
      </p:sp>
      <p:sp>
        <p:nvSpPr>
          <p:cNvPr id="126979" name="日期占位符 1269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26980" name="幻灯片图像占位符 1269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6981" name="文本占位符 1269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2" name="页脚占位符 1269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孔隆教育  http://mykonglong.taobao.com</a:t>
            </a:r>
            <a:endParaRPr lang="zh-CN" altLang="en-US" sz="1200" dirty="0"/>
          </a:p>
        </p:txBody>
      </p:sp>
      <p:sp>
        <p:nvSpPr>
          <p:cNvPr id="126983" name="灯片编号占位符 1269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GIF"/><Relationship Id="rId2" Type="http://schemas.openxmlformats.org/officeDocument/2006/relationships/slide" Target="slide32.xml"/><Relationship Id="rId1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7.GIF"/><Relationship Id="rId3" Type="http://schemas.openxmlformats.org/officeDocument/2006/relationships/image" Target="../media/image46.png"/><Relationship Id="rId2" Type="http://schemas.microsoft.com/office/2007/relationships/media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38738;&#38665;&#32032;&#30340;&#21457;&#29616;.wmv" TargetMode="External"/><Relationship Id="rId1" Type="http://schemas.openxmlformats.org/officeDocument/2006/relationships/video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38738;&#38665;&#32032;&#30340;&#21457;&#29616;.wmv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GIF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7.GIF"/><Relationship Id="rId3" Type="http://schemas.openxmlformats.org/officeDocument/2006/relationships/image" Target="../media/image49.png"/><Relationship Id="rId2" Type="http://schemas.microsoft.com/office/2007/relationships/media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27836;&#27668;.wmv" TargetMode="External"/><Relationship Id="rId1" Type="http://schemas.openxmlformats.org/officeDocument/2006/relationships/video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27836;&#27668;.wmv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7.GIF"/><Relationship Id="rId3" Type="http://schemas.openxmlformats.org/officeDocument/2006/relationships/image" Target="../media/image52.png"/><Relationship Id="rId2" Type="http://schemas.microsoft.com/office/2007/relationships/media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27745;&#27700;&#20928;&#21270;.wmv" TargetMode="External"/><Relationship Id="rId1" Type="http://schemas.openxmlformats.org/officeDocument/2006/relationships/video" Target="file:///E:\2011&#24180;\&#21021;&#20013;&#21516;&#27493;&#31995;&#21015;\12&#32654;&#21270;\&#20843;&#19978;\&#36820;&#22238;&#36890;&#35835;\&#20154;&#25945;&#20843;&#19978;&#65288;&#31206;&#24535;&#38596;&#65289;\&#29983;&#29289;12&#20154;&#25945;&#23454;&#39564;&#20843;&#19978;&#22810;&#23186;&#20307;&#25480;&#35838;&#35838;&#20214;\&#22810;&#23186;&#20307;&#25945;&#23398;&#35838;&#20214;\&#31532;&#20116;&#21333;&#20803;%20%20&#31532;&#20116;&#31456;\&#31532;&#20108;&#33410;%20%20&#20154;&#31867;&#23545;&#32454;&#33740;&#21644;&#30495;&#33740;&#30340;&#21033;&#29992;\&#27745;&#27700;&#20928;&#21270;.wmv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hyperlink" Target="file:///E:\personal\&#21046;&#20316;&#29980;&#37202;_baofeng_baofeng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15" descr="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463" y="1369695"/>
            <a:ext cx="6273800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 descr="老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825433"/>
            <a:ext cx="3144838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1819275" y="1779270"/>
            <a:ext cx="6416675" cy="519113"/>
          </a:xfrm>
          <a:prstGeom prst="rect">
            <a:avLst/>
          </a:prstGeom>
          <a:noFill/>
          <a:ln w="349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第五节  人类对细菌和真菌的利用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3" name="图片 12292" descr="u=1919134841,3486301682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279458"/>
            <a:ext cx="2068513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013000001855811239597024663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488" y="3271520"/>
            <a:ext cx="2041525" cy="188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688"/>
            <a:ext cx="9144000" cy="669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AutoShape 3" descr="Image and video hosting by TinyPic"/>
          <p:cNvSpPr>
            <a:spLocks noChangeAspect="1"/>
          </p:cNvSpPr>
          <p:nvPr/>
        </p:nvSpPr>
        <p:spPr>
          <a:xfrm>
            <a:off x="2428875" y="1285875"/>
            <a:ext cx="4286250" cy="428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434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78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5"/>
          <p:cNvSpPr/>
          <p:nvPr/>
        </p:nvSpPr>
        <p:spPr>
          <a:xfrm>
            <a:off x="5364163" y="317659"/>
            <a:ext cx="3581400" cy="46208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泡米一昼夜，把米淘洗干净。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b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</a:br>
            <a:r>
              <a:rPr lang="en-US" altLang="x-none" sz="3200" b="1" dirty="0">
                <a:solidFill>
                  <a:srgbClr val="0000CC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将米蒸熟，然后用温水冲凉，装入清洁容器中备用。</a:t>
            </a:r>
            <a:b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</a:b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9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Image and video hosting by Tiny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816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Rectangle 4"/>
          <p:cNvSpPr/>
          <p:nvPr/>
        </p:nvSpPr>
        <p:spPr>
          <a:xfrm>
            <a:off x="5105400" y="695960"/>
            <a:ext cx="3733800" cy="40309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③将酒曲碾碎成粉末，撒在糯米饭上，搅拌均匀，将米饭压实，中间挖个凹坑，最后淋上一些凉开水。</a:t>
            </a:r>
            <a:b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688"/>
            <a:ext cx="9144000" cy="669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24275"/>
            <a:ext cx="5105400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05400" cy="364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Rectangle 5"/>
          <p:cNvSpPr/>
          <p:nvPr/>
        </p:nvSpPr>
        <p:spPr>
          <a:xfrm>
            <a:off x="5334000" y="717868"/>
            <a:ext cx="2971800" cy="36347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盖上盖子，保温（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摄氏度左右）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小时左右，必要时可用温水盆保持温热。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2"/>
          <p:cNvSpPr/>
          <p:nvPr/>
        </p:nvSpPr>
        <p:spPr>
          <a:xfrm>
            <a:off x="539750" y="260350"/>
            <a:ext cx="8497888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</a:rPr>
              <a:t>回答在家庭制作甜酒过程中的问题：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 eaLnBrk="0" hangingPunct="0"/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(1)将糯米蒸熟的目的是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                        </a:t>
            </a:r>
            <a:r>
              <a:rPr lang="zh-CN" altLang="en-US" sz="3200" b="1" u="sng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(2)将蒸熟的糯米用凉开水冲至30 ℃的目的是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        </a:t>
            </a:r>
            <a:r>
              <a:rPr lang="zh-CN" altLang="en-US" sz="3200" b="1" u="sng" dirty="0">
                <a:latin typeface="宋体" panose="02010600030101010101" pitchFamily="2" charset="-122"/>
              </a:rPr>
              <a:t>             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                                         </a:t>
            </a:r>
            <a:r>
              <a:rPr lang="zh-CN" altLang="en-US" sz="3200" b="1" dirty="0">
                <a:latin typeface="宋体" panose="02010600030101010101" pitchFamily="2" charset="-122"/>
              </a:rPr>
              <a:t>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(3)在糯米饭的中间挖一个凹坑的目的是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endParaRPr lang="zh-CN" altLang="en-US" sz="3200" b="1" u="sng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 u="sng" dirty="0">
                <a:latin typeface="Times New Roman" panose="02020603050405020304" pitchFamily="18" charset="0"/>
              </a:rPr>
              <a:t>                    </a:t>
            </a:r>
            <a:r>
              <a:rPr lang="zh-CN" altLang="en-US" sz="3200" b="1" u="sng" dirty="0">
                <a:latin typeface="宋体" panose="02010600030101010101" pitchFamily="2" charset="-122"/>
              </a:rPr>
              <a:t>                         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    </a:t>
            </a:r>
            <a:r>
              <a:rPr lang="zh-CN" altLang="en-US" sz="3200" b="1" u="sng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</a:endParaRPr>
          </a:p>
          <a:p>
            <a:pPr algn="just" eaLnBrk="0" hangingPunct="0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5017135" y="1175385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杀菌和熟化</a:t>
            </a:r>
            <a:endParaRPr lang="zh-CN" altLang="en-US" sz="3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539433" y="2720658"/>
            <a:ext cx="7993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降温、给酒曲生长、繁殖创造适宜的温度</a:t>
            </a:r>
            <a:endParaRPr lang="zh-CN" altLang="en-US" sz="3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667703" y="4229418"/>
            <a:ext cx="80645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利于透气，保证酵母菌在开始生长时有足够的氧气。在短时间里能够迅速繁殖，增加酵母菌的数量</a:t>
            </a:r>
            <a:endParaRPr lang="zh-CN" altLang="en-US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6262" name="Text Box 6"/>
          <p:cNvSpPr txBox="1"/>
          <p:nvPr/>
        </p:nvSpPr>
        <p:spPr>
          <a:xfrm>
            <a:off x="396875" y="5374005"/>
            <a:ext cx="7731125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zh-CN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）加盖的目的是什么？能否经常揭盖？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96263" name="Text Box 7"/>
          <p:cNvSpPr txBox="1"/>
          <p:nvPr/>
        </p:nvSpPr>
        <p:spPr>
          <a:xfrm>
            <a:off x="735013" y="58102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868045" y="5878513"/>
            <a:ext cx="68033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主要是防杂菌，提供无氧环境       不能</a:t>
            </a:r>
            <a:endParaRPr lang="zh-CN" altLang="en-US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Text Box 2"/>
          <p:cNvSpPr txBox="1"/>
          <p:nvPr/>
        </p:nvSpPr>
        <p:spPr>
          <a:xfrm>
            <a:off x="395288" y="1701800"/>
            <a:ext cx="8208962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阅读课文</a:t>
            </a:r>
            <a:r>
              <a:rPr lang="zh-CN" altLang="zh-CN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8</a:t>
            </a:r>
            <a:r>
              <a:rPr lang="en-US" altLang="zh-CN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页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细菌、真菌与食品的保存</a:t>
            </a:r>
            <a:r>
              <a:rPr lang="zh-CN" altLang="en-US" sz="3200" b="1" dirty="0">
                <a:latin typeface="宋体" panose="02010600030101010101" pitchFamily="2" charset="-122"/>
              </a:rPr>
              <a:t>”，思考下列问题：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食品为什么会腐败变质？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食品保存的重要问题是什么？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防止食品腐败变质的原理是什么？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7283" name="Text Box 3"/>
          <p:cNvSpPr txBox="1"/>
          <p:nvPr/>
        </p:nvSpPr>
        <p:spPr>
          <a:xfrm>
            <a:off x="179388" y="54927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二、细菌、真菌与食品的保存</a:t>
            </a:r>
            <a:endParaRPr lang="zh-CN" altLang="en-US" sz="32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Picture 2" descr="pic_4474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-27305"/>
            <a:ext cx="8382000" cy="4100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7" name="Text Box 3"/>
          <p:cNvSpPr txBox="1"/>
          <p:nvPr/>
        </p:nvSpPr>
        <p:spPr>
          <a:xfrm>
            <a:off x="914400" y="1981200"/>
            <a:ext cx="22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8308" name="Text Box 4"/>
          <p:cNvSpPr txBox="1"/>
          <p:nvPr/>
        </p:nvSpPr>
        <p:spPr>
          <a:xfrm>
            <a:off x="7543800" y="3068638"/>
            <a:ext cx="45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7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09" name="Text Box 5"/>
          <p:cNvSpPr txBox="1"/>
          <p:nvPr/>
        </p:nvSpPr>
        <p:spPr>
          <a:xfrm>
            <a:off x="1676400" y="5715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8310" name="Text Box 6"/>
          <p:cNvSpPr txBox="1"/>
          <p:nvPr/>
        </p:nvSpPr>
        <p:spPr>
          <a:xfrm>
            <a:off x="2246313" y="260350"/>
            <a:ext cx="38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1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1" name="Text Box 7"/>
          <p:cNvSpPr txBox="1"/>
          <p:nvPr/>
        </p:nvSpPr>
        <p:spPr>
          <a:xfrm>
            <a:off x="4495800" y="188913"/>
            <a:ext cx="45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2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2" name="Text Box 8"/>
          <p:cNvSpPr txBox="1"/>
          <p:nvPr/>
        </p:nvSpPr>
        <p:spPr>
          <a:xfrm>
            <a:off x="4254500" y="1412875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3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3" name="Text Box 9"/>
          <p:cNvSpPr txBox="1"/>
          <p:nvPr/>
        </p:nvSpPr>
        <p:spPr>
          <a:xfrm>
            <a:off x="7380288" y="1196975"/>
            <a:ext cx="504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4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4" name="Text Box 10"/>
          <p:cNvSpPr txBox="1"/>
          <p:nvPr/>
        </p:nvSpPr>
        <p:spPr>
          <a:xfrm>
            <a:off x="2286000" y="3357563"/>
            <a:ext cx="45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5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5" name="Text Box 11"/>
          <p:cNvSpPr txBox="1"/>
          <p:nvPr/>
        </p:nvSpPr>
        <p:spPr>
          <a:xfrm>
            <a:off x="4267200" y="3213100"/>
            <a:ext cx="45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6</a:t>
            </a:r>
            <a:endParaRPr lang="zh-CN" altLang="zh-CN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16" name="Text Box 12"/>
          <p:cNvSpPr txBox="1"/>
          <p:nvPr/>
        </p:nvSpPr>
        <p:spPr>
          <a:xfrm>
            <a:off x="323850" y="4005263"/>
            <a:ext cx="8534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袋装、盒装牛奶     </a:t>
            </a:r>
            <a:r>
              <a:rPr lang="zh-CN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罐头    </a:t>
            </a:r>
            <a:r>
              <a:rPr lang="zh-CN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</a:rPr>
              <a:t>干香菇         </a:t>
            </a:r>
            <a:r>
              <a:rPr lang="zh-CN" altLang="zh-CN" sz="2800" b="1" dirty="0"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</a:rPr>
              <a:t>咸鱼    </a:t>
            </a:r>
            <a:r>
              <a:rPr lang="zh-CN" altLang="zh-CN" sz="2800" b="1" dirty="0"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</a:rPr>
              <a:t>袋装肉肠    </a:t>
            </a:r>
            <a:r>
              <a:rPr lang="zh-CN" altLang="zh-CN" sz="2800" b="1" dirty="0">
                <a:latin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</a:rPr>
              <a:t>腊肉    </a:t>
            </a:r>
            <a:r>
              <a:rPr lang="zh-CN" altLang="zh-CN" sz="2800" b="1" dirty="0">
                <a:latin typeface="宋体" panose="02010600030101010101" pitchFamily="2" charset="-122"/>
              </a:rPr>
              <a:t>7.</a:t>
            </a:r>
            <a:r>
              <a:rPr lang="zh-CN" altLang="en-US" sz="2800" b="1" dirty="0">
                <a:latin typeface="宋体" panose="02010600030101010101" pitchFamily="2" charset="-122"/>
              </a:rPr>
              <a:t>果脯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8317" name="Text Box 13"/>
          <p:cNvSpPr txBox="1"/>
          <p:nvPr/>
        </p:nvSpPr>
        <p:spPr>
          <a:xfrm>
            <a:off x="228600" y="5181600"/>
            <a:ext cx="8763000" cy="1458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分析上面的图片资料，并讨论如下问题：</a:t>
            </a:r>
            <a:br>
              <a:rPr lang="zh-CN" altLang="en-US" sz="2800" b="1" dirty="0">
                <a:latin typeface="宋体" panose="02010600030101010101" pitchFamily="2" charset="-122"/>
              </a:rPr>
            </a:br>
            <a:r>
              <a:rPr lang="zh-CN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图中的方法为什么可以达到防止食物腐败的目的？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除上述方法外，你还知道哪些方法防止食品腐败？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2530" name="组合 22529"/>
          <p:cNvGrpSpPr/>
          <p:nvPr/>
        </p:nvGrpSpPr>
        <p:grpSpPr>
          <a:xfrm>
            <a:off x="39053" y="182245"/>
            <a:ext cx="1760537" cy="550863"/>
            <a:chOff x="1091" y="551"/>
            <a:chExt cx="1401" cy="347"/>
          </a:xfrm>
        </p:grpSpPr>
        <p:sp>
          <p:nvSpPr>
            <p:cNvPr id="22531" name="圆角矩形 22530"/>
            <p:cNvSpPr/>
            <p:nvPr/>
          </p:nvSpPr>
          <p:spPr>
            <a:xfrm>
              <a:off x="1177" y="551"/>
              <a:ext cx="1203" cy="347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2CC4E"/>
                </a:gs>
                <a:gs pos="100000">
                  <a:srgbClr val="72CC4E">
                    <a:gamma/>
                    <a:shade val="69804"/>
                    <a:invGamma/>
                  </a:srgbClr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22532" name="任意多边形 22531"/>
            <p:cNvSpPr/>
            <p:nvPr/>
          </p:nvSpPr>
          <p:spPr>
            <a:xfrm>
              <a:off x="1223" y="592"/>
              <a:ext cx="723" cy="283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2CC4E">
                    <a:gamma/>
                    <a:tint val="48627"/>
                    <a:invGamma/>
                    <a:alpha val="100000"/>
                  </a:srgbClr>
                </a:gs>
                <a:gs pos="50000">
                  <a:srgbClr val="72CC4E">
                    <a:alpha val="0"/>
                  </a:srgbClr>
                </a:gs>
                <a:gs pos="100000">
                  <a:srgbClr val="72CC4E">
                    <a:gamma/>
                    <a:tint val="48627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33" name="矩形 22532"/>
            <p:cNvSpPr/>
            <p:nvPr/>
          </p:nvSpPr>
          <p:spPr>
            <a:xfrm>
              <a:off x="1091" y="573"/>
              <a:ext cx="1401" cy="288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rgbClr val="C0C0C0"/>
              </a:outerShdw>
            </a:effectLst>
            <a:scene3d>
              <a:camera prst="legacyObliqueTopRight">
                <a:rot lat="0" lon="0" rev="0"/>
              </a:camera>
              <a:lightRig rig="legacyFlat2" dir="t"/>
            </a:scene3d>
            <a:sp3d extrusionH="163500" prstMaterial="legacyMetal">
              <a:bevelT w="13500" h="13500" prst="angle"/>
              <a:bevelB w="13500" h="13500" prst="angle"/>
              <a:extrusionClr>
                <a:srgbClr val="66CCFF"/>
              </a:extrusionClr>
            </a:sp3d>
          </p:spPr>
          <p:txBody>
            <a:bodyPr>
              <a:spAutoFit/>
              <a:flatTx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走进生活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Text Box 2"/>
          <p:cNvSpPr txBox="1"/>
          <p:nvPr/>
        </p:nvSpPr>
        <p:spPr>
          <a:xfrm>
            <a:off x="34925" y="5734050"/>
            <a:ext cx="79867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脱水法：除去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水分</a:t>
            </a:r>
            <a:r>
              <a:rPr lang="zh-CN" altLang="en-US" sz="3200" b="1" dirty="0">
                <a:latin typeface="Times New Roman" panose="02020603050405020304" pitchFamily="18" charset="0"/>
              </a:rPr>
              <a:t>防止细菌和真菌生长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9331" name="Text Box 3"/>
          <p:cNvSpPr txBox="1"/>
          <p:nvPr/>
        </p:nvSpPr>
        <p:spPr>
          <a:xfrm>
            <a:off x="323850" y="411163"/>
            <a:ext cx="3527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66"/>
                </a:solidFill>
                <a:latin typeface="Arial" panose="020B0604020202020204" pitchFamily="34" charset="0"/>
              </a:rPr>
              <a:t>香菇：脱水法</a:t>
            </a:r>
            <a:endParaRPr lang="zh-CN" altLang="en-US" sz="3600" b="1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  <p:pic>
        <p:nvPicPr>
          <p:cNvPr id="99332" name="Picture 4" descr="20090626101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96975"/>
            <a:ext cx="5400675" cy="405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Picture 2" descr="果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814513"/>
            <a:ext cx="2970213" cy="2335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Picture 3" descr="果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846263"/>
            <a:ext cx="2362200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Picture 4" descr="果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1819275"/>
            <a:ext cx="3124200" cy="233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Text Box 5"/>
          <p:cNvSpPr txBox="1"/>
          <p:nvPr/>
        </p:nvSpPr>
        <p:spPr>
          <a:xfrm>
            <a:off x="179388" y="4868863"/>
            <a:ext cx="871378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渗透保存法：用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糖溶液</a:t>
            </a:r>
            <a:r>
              <a:rPr lang="zh-CN" altLang="en-US" sz="3200" b="1" dirty="0">
                <a:latin typeface="Times New Roman" panose="02020603050405020304" pitchFamily="18" charset="0"/>
              </a:rPr>
              <a:t>除去鲜果中的水分防止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                        细菌和真菌生长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0358" name="Text Box 6"/>
          <p:cNvSpPr txBox="1"/>
          <p:nvPr/>
        </p:nvSpPr>
        <p:spPr>
          <a:xfrm>
            <a:off x="323850" y="411163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66"/>
                </a:solidFill>
                <a:latin typeface="Arial" panose="020B0604020202020204" pitchFamily="34" charset="0"/>
              </a:rPr>
              <a:t>果脯：渗透保存法</a:t>
            </a:r>
            <a:endParaRPr lang="zh-CN" altLang="en-US" sz="3600" b="1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426" name="Picture 2" descr="罐装牛奶"/>
          <p:cNvPicPr>
            <a:picLocks noChangeAspect="1"/>
          </p:cNvPicPr>
          <p:nvPr/>
        </p:nvPicPr>
        <p:blipFill>
          <a:blip r:embed="rId1"/>
          <a:srcRect b="28757"/>
          <a:stretch>
            <a:fillRect/>
          </a:stretch>
        </p:blipFill>
        <p:spPr>
          <a:xfrm>
            <a:off x="2051050" y="1052513"/>
            <a:ext cx="4679950" cy="431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04813"/>
            <a:ext cx="5553075" cy="714375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sz="3600" b="1" dirty="0">
                <a:solidFill>
                  <a:srgbClr val="CC0066"/>
                </a:solidFill>
              </a:rPr>
              <a:t>牛奶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：</a:t>
            </a:r>
            <a:r>
              <a:rPr lang="zh-CN" altLang="en-US" sz="3600" b="1" dirty="0">
                <a:solidFill>
                  <a:srgbClr val="CC0066"/>
                </a:solidFill>
              </a:rPr>
              <a:t>巴氏消毒法</a:t>
            </a:r>
            <a:endParaRPr lang="zh-CN" altLang="en-US" sz="3600" b="1" dirty="0">
              <a:solidFill>
                <a:srgbClr val="CC0066"/>
              </a:solidFill>
            </a:endParaRPr>
          </a:p>
        </p:txBody>
      </p:sp>
      <p:sp>
        <p:nvSpPr>
          <p:cNvPr id="103428" name="Text Box 4"/>
          <p:cNvSpPr txBox="1"/>
          <p:nvPr/>
        </p:nvSpPr>
        <p:spPr>
          <a:xfrm>
            <a:off x="-755650" y="5661025"/>
            <a:ext cx="6910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巴氏消毒法：高温灭菌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Picture 2" descr="腊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152525"/>
            <a:ext cx="5111750" cy="383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333375"/>
            <a:ext cx="6115050" cy="893763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腊肉：晒制与烟熏法</a:t>
            </a:r>
            <a:endParaRPr lang="zh-CN" altLang="en-US" sz="3600" b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0" y="5334000"/>
            <a:ext cx="89646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晒制与烟熏法：除去水分，防止细菌和真菌生长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豆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134235"/>
            <a:ext cx="1530350" cy="20002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3" name="图片 15362" descr="醋1"/>
          <p:cNvPicPr>
            <a:picLocks noChangeAspect="1"/>
          </p:cNvPicPr>
          <p:nvPr/>
        </p:nvPicPr>
        <p:blipFill>
          <a:blip r:embed="rId2"/>
          <a:srcRect l="21194"/>
          <a:stretch>
            <a:fillRect/>
          </a:stretch>
        </p:blipFill>
        <p:spPr>
          <a:xfrm>
            <a:off x="6443663" y="2134235"/>
            <a:ext cx="1871662" cy="200501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15364" name="组合 15363"/>
          <p:cNvGrpSpPr/>
          <p:nvPr/>
        </p:nvGrpSpPr>
        <p:grpSpPr>
          <a:xfrm>
            <a:off x="2771775" y="2134235"/>
            <a:ext cx="1568450" cy="1990725"/>
            <a:chOff x="1519" y="1570"/>
            <a:chExt cx="1187" cy="1451"/>
          </a:xfrm>
        </p:grpSpPr>
        <p:pic>
          <p:nvPicPr>
            <p:cNvPr id="15365" name="图片 15364" descr="20073693541611"/>
            <p:cNvPicPr>
              <a:picLocks noChangeAspect="1"/>
            </p:cNvPicPr>
            <p:nvPr/>
          </p:nvPicPr>
          <p:blipFill>
            <a:blip r:embed="rId3">
              <a:lum bright="29999" contrast="6000"/>
            </a:blip>
            <a:srcRect l="3937" r="9842"/>
            <a:stretch>
              <a:fillRect/>
            </a:stretch>
          </p:blipFill>
          <p:spPr>
            <a:xfrm>
              <a:off x="1519" y="1570"/>
              <a:ext cx="1187" cy="1451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5366" name="矩形 15365"/>
            <p:cNvSpPr/>
            <p:nvPr/>
          </p:nvSpPr>
          <p:spPr>
            <a:xfrm>
              <a:off x="1519" y="2541"/>
              <a:ext cx="544" cy="2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solidFill>
                    <a:srgbClr val="FFFFFF"/>
                  </a:solidFill>
                  <a:effectLst>
                    <a:outerShdw dist="35921" dir="2699999" algn="ctr" rotWithShape="0">
                      <a:srgbClr val="808080">
                        <a:alpha val="80000"/>
                      </a:srgbClr>
                    </a:outerShdw>
                  </a:effectLst>
                  <a:latin typeface="华文新魏" charset="0"/>
                  <a:ea typeface="华文新魏" charset="0"/>
                </a:rPr>
                <a:t>葡萄酒</a:t>
              </a:r>
              <a:endParaRPr lang="zh-CN" altLang="en-US" sz="3600"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</p:grpSp>
      <p:grpSp>
        <p:nvGrpSpPr>
          <p:cNvPr id="15367" name="组合 15366"/>
          <p:cNvGrpSpPr/>
          <p:nvPr/>
        </p:nvGrpSpPr>
        <p:grpSpPr>
          <a:xfrm>
            <a:off x="4572000" y="2134235"/>
            <a:ext cx="1644650" cy="1992313"/>
            <a:chOff x="2789" y="1570"/>
            <a:chExt cx="1245" cy="1452"/>
          </a:xfrm>
        </p:grpSpPr>
        <p:pic>
          <p:nvPicPr>
            <p:cNvPr id="15368" name="图片 15367" descr="2007625123542873"/>
            <p:cNvPicPr>
              <a:picLocks noChangeAspect="1"/>
            </p:cNvPicPr>
            <p:nvPr/>
          </p:nvPicPr>
          <p:blipFill>
            <a:blip r:embed="rId4"/>
            <a:srcRect b="12567"/>
            <a:stretch>
              <a:fillRect/>
            </a:stretch>
          </p:blipFill>
          <p:spPr>
            <a:xfrm>
              <a:off x="2789" y="1570"/>
              <a:ext cx="1245" cy="1452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5369" name="矩形 15368"/>
            <p:cNvSpPr/>
            <p:nvPr/>
          </p:nvSpPr>
          <p:spPr>
            <a:xfrm>
              <a:off x="2835" y="1797"/>
              <a:ext cx="499" cy="2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19050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33CC"/>
                  </a:solidFill>
                  <a:latin typeface="华文行楷" charset="0"/>
                  <a:ea typeface="华文行楷" charset="0"/>
                </a:rPr>
                <a:t>泡菜</a:t>
              </a:r>
              <a:endParaRPr lang="zh-CN" altLang="en-US" sz="3600">
                <a:ln w="1905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CC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15370" name="矩形 15369"/>
          <p:cNvSpPr/>
          <p:nvPr/>
        </p:nvSpPr>
        <p:spPr>
          <a:xfrm>
            <a:off x="1274763" y="1229360"/>
            <a:ext cx="6873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细菌、真菌与食品的制作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5371" name="图片 15370" descr="1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150" y="5280343"/>
            <a:ext cx="7848600" cy="59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Picture 2" descr="咸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0" y="3167063"/>
            <a:ext cx="50800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79" name="Text Box 3"/>
          <p:cNvSpPr txBox="1"/>
          <p:nvPr/>
        </p:nvSpPr>
        <p:spPr>
          <a:xfrm>
            <a:off x="323850" y="5300663"/>
            <a:ext cx="8496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腌制法：用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盐溶液</a:t>
            </a:r>
            <a:r>
              <a:rPr lang="zh-CN" altLang="en-US" sz="3200" b="1" dirty="0">
                <a:latin typeface="宋体" panose="02010600030101010101" pitchFamily="2" charset="-122"/>
              </a:rPr>
              <a:t>除去鲜鱼中的水分防止细菌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        和真菌生长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1380" name="Text Box 4"/>
          <p:cNvSpPr txBox="1"/>
          <p:nvPr/>
        </p:nvSpPr>
        <p:spPr>
          <a:xfrm>
            <a:off x="323850" y="260350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66"/>
                </a:solidFill>
                <a:latin typeface="Arial" panose="020B0604020202020204" pitchFamily="34" charset="0"/>
              </a:rPr>
              <a:t>咸鱼：腌制法</a:t>
            </a:r>
            <a:endParaRPr lang="zh-CN" altLang="en-US" sz="3600" b="1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  <p:pic>
        <p:nvPicPr>
          <p:cNvPr id="101381" name="Picture 5" descr="117312272870939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050925"/>
            <a:ext cx="4824413" cy="3602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Rectangle 2"/>
          <p:cNvSpPr>
            <a:spLocks noGrp="1"/>
          </p:cNvSpPr>
          <p:nvPr>
            <p:ph type="title"/>
          </p:nvPr>
        </p:nvSpPr>
        <p:spPr>
          <a:xfrm>
            <a:off x="539750" y="411163"/>
            <a:ext cx="6518275" cy="7429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CC0066"/>
                </a:solidFill>
              </a:rPr>
              <a:t>袋装肉肠：真空包装法</a:t>
            </a:r>
            <a:endParaRPr lang="zh-CN" altLang="en-US" sz="3600" b="1" dirty="0">
              <a:solidFill>
                <a:srgbClr val="CC0066"/>
              </a:solidFill>
            </a:endParaRPr>
          </a:p>
        </p:txBody>
      </p:sp>
      <p:sp>
        <p:nvSpPr>
          <p:cNvPr id="104451" name="Text Box 3"/>
          <p:cNvSpPr txBox="1"/>
          <p:nvPr/>
        </p:nvSpPr>
        <p:spPr>
          <a:xfrm>
            <a:off x="-395287" y="5373688"/>
            <a:ext cx="83518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宋体" panose="02010600030101010101" pitchFamily="2" charset="-122"/>
              </a:rPr>
              <a:t>真空包装法：破坏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</a:rPr>
              <a:t>需氧菌</a:t>
            </a:r>
            <a:r>
              <a:rPr lang="zh-CN" altLang="en-US" sz="3200" b="1" dirty="0">
                <a:latin typeface="宋体" panose="02010600030101010101" pitchFamily="2" charset="-122"/>
              </a:rPr>
              <a:t>类生存环境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4452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00213"/>
            <a:ext cx="3959225" cy="288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3" name="Picture 5" descr="%E7%85%A7%E7%89%87%20063"/>
          <p:cNvPicPr>
            <a:picLocks noChangeAspect="1"/>
          </p:cNvPicPr>
          <p:nvPr/>
        </p:nvPicPr>
        <p:blipFill>
          <a:blip r:embed="rId2"/>
          <a:srcRect l="6961" t="10461" r="7538" b="9270"/>
          <a:stretch>
            <a:fillRect/>
          </a:stretch>
        </p:blipFill>
        <p:spPr>
          <a:xfrm>
            <a:off x="4859338" y="1484313"/>
            <a:ext cx="3529012" cy="3313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474" name="Picture 2" descr="罐头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700213"/>
            <a:ext cx="38100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5" name="Picture 3" descr="罐头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628775"/>
            <a:ext cx="3810000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6" name="Rectangle 4"/>
          <p:cNvSpPr>
            <a:spLocks noGrp="1"/>
          </p:cNvSpPr>
          <p:nvPr>
            <p:ph type="title"/>
          </p:nvPr>
        </p:nvSpPr>
        <p:spPr>
          <a:xfrm>
            <a:off x="755650" y="350838"/>
            <a:ext cx="4343400" cy="8255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CC0066"/>
                </a:solidFill>
              </a:rPr>
              <a:t>罐头：罐装法</a:t>
            </a:r>
            <a:endParaRPr lang="zh-CN" altLang="en-US" sz="3600" b="1" dirty="0">
              <a:solidFill>
                <a:srgbClr val="CC0066"/>
              </a:solidFill>
            </a:endParaRPr>
          </a:p>
        </p:txBody>
      </p:sp>
      <p:sp>
        <p:nvSpPr>
          <p:cNvPr id="105477" name="Text Box 5"/>
          <p:cNvSpPr txBox="1"/>
          <p:nvPr/>
        </p:nvSpPr>
        <p:spPr>
          <a:xfrm>
            <a:off x="179388" y="5013325"/>
            <a:ext cx="8713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罐装法：高温消毒、防止与细菌和真菌接触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保存食品的其他方法</a:t>
            </a:r>
            <a:endParaRPr lang="zh-CN" altLang="en-US" b="1" dirty="0"/>
          </a:p>
        </p:txBody>
      </p:sp>
      <p:sp>
        <p:nvSpPr>
          <p:cNvPr id="106499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dirty="0"/>
              <a:t>1</a:t>
            </a:r>
            <a:r>
              <a:rPr lang="zh-CN" altLang="en-US" dirty="0"/>
              <a:t>、冷藏法。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2</a:t>
            </a:r>
            <a:r>
              <a:rPr lang="zh-CN" altLang="en-US" dirty="0"/>
              <a:t>、冷冻法。原理：低温抑菌。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3</a:t>
            </a:r>
            <a:r>
              <a:rPr lang="zh-CN" altLang="en-US" dirty="0"/>
              <a:t>、使用防腐剂。如用二氧化硫等杀菌。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zh-CN" dirty="0"/>
              <a:t>4</a:t>
            </a:r>
            <a:r>
              <a:rPr lang="zh-CN" altLang="en-US" dirty="0"/>
              <a:t>、使用射线。如</a:t>
            </a:r>
            <a:r>
              <a:rPr lang="zh-CN" altLang="zh-CN" dirty="0"/>
              <a:t>x</a:t>
            </a:r>
            <a:r>
              <a:rPr lang="zh-CN" altLang="en-US" dirty="0"/>
              <a:t>射线杀菌。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交流总结</a:t>
            </a:r>
            <a:endParaRPr lang="zh-CN" altLang="en-US" dirty="0"/>
          </a:p>
        </p:txBody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457200" y="1828800"/>
            <a:ext cx="7750175" cy="10922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3700" dirty="0"/>
              <a:t>食品保存的原理：</a:t>
            </a:r>
            <a:endParaRPr lang="zh-CN" altLang="en-US" sz="3700" dirty="0">
              <a:solidFill>
                <a:srgbClr val="FF3300"/>
              </a:solidFill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900113" y="3213100"/>
            <a:ext cx="7272337" cy="13112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zh-CN" sz="3200" dirty="0"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4000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是把食品内的细菌和真菌杀死或抑制它们的生长和繁殖。</a:t>
            </a:r>
            <a:endParaRPr lang="zh-CN" altLang="en-US" sz="4000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7525" name="AutoShape 5">
            <a:hlinkClick r:id="rId1" action="ppaction://hlinksldjump"/>
          </p:cNvPr>
          <p:cNvSpPr/>
          <p:nvPr/>
        </p:nvSpPr>
        <p:spPr>
          <a:xfrm>
            <a:off x="7885113" y="5661025"/>
            <a:ext cx="647700" cy="431800"/>
          </a:xfrm>
          <a:prstGeom prst="actionButtonBackPrevious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1979613" y="4868863"/>
            <a:ext cx="4895850" cy="1006475"/>
          </a:xfrm>
          <a:prstGeom prst="rect">
            <a:avLst/>
          </a:prstGeom>
          <a:solidFill>
            <a:srgbClr val="3333FF"/>
          </a:solidFill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sz="6000" b="1" dirty="0">
                <a:latin typeface="Verdana" panose="020B0604030504040204" pitchFamily="34" charset="0"/>
              </a:rPr>
              <a:t>杀菌、抑菌</a:t>
            </a:r>
            <a:endParaRPr lang="zh-CN" altLang="en-US" sz="6000" b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38100" y="196215"/>
            <a:ext cx="11633835" cy="6186170"/>
            <a:chOff x="0" y="-102"/>
            <a:chExt cx="18600" cy="10492"/>
          </a:xfrm>
        </p:grpSpPr>
        <p:sp>
          <p:nvSpPr>
            <p:cNvPr id="108546" name="Text Box 2"/>
            <p:cNvSpPr txBox="1"/>
            <p:nvPr/>
          </p:nvSpPr>
          <p:spPr>
            <a:xfrm>
              <a:off x="2520" y="1560"/>
              <a:ext cx="9240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zh-CN" sz="3200" dirty="0">
                  <a:latin typeface="宋体" panose="02010600030101010101" pitchFamily="2" charset="-122"/>
                </a:rPr>
                <a:t> </a:t>
              </a:r>
              <a:endParaRPr lang="zh-CN" altLang="zh-CN" sz="3200" dirty="0">
                <a:latin typeface="宋体" panose="02010600030101010101" pitchFamily="2" charset="-122"/>
              </a:endParaRPr>
            </a:p>
          </p:txBody>
        </p:sp>
        <p:sp>
          <p:nvSpPr>
            <p:cNvPr id="108547" name="Rectangle 3"/>
            <p:cNvSpPr/>
            <p:nvPr/>
          </p:nvSpPr>
          <p:spPr>
            <a:xfrm>
              <a:off x="0" y="1703"/>
              <a:ext cx="14400" cy="2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/>
              <a:r>
                <a:rPr lang="zh-CN" altLang="zh-CN" sz="3200" dirty="0">
                  <a:latin typeface="宋体" panose="02010600030101010101" pitchFamily="2" charset="-122"/>
                </a:rPr>
                <a:t> </a:t>
              </a:r>
              <a:endParaRPr lang="zh-CN" altLang="zh-CN" sz="3200" dirty="0">
                <a:latin typeface="宋体" panose="02010600030101010101" pitchFamily="2" charset="-122"/>
              </a:endParaRPr>
            </a:p>
            <a:p>
              <a:pPr algn="just" eaLnBrk="0" hangingPunct="0"/>
              <a:r>
                <a:rPr lang="zh-CN" altLang="zh-CN" sz="3200" dirty="0">
                  <a:latin typeface="宋体" panose="02010600030101010101" pitchFamily="2" charset="-122"/>
                </a:rPr>
                <a:t> </a:t>
              </a:r>
              <a:endParaRPr lang="zh-CN" altLang="zh-CN" sz="3200" dirty="0">
                <a:latin typeface="宋体" panose="02010600030101010101" pitchFamily="2" charset="-122"/>
              </a:endParaRPr>
            </a:p>
            <a:p>
              <a:pPr eaLnBrk="0" hangingPunct="0"/>
              <a:endParaRPr lang="zh-CN" altLang="zh-CN" sz="3200" dirty="0">
                <a:latin typeface="宋体" panose="02010600030101010101" pitchFamily="2" charset="-122"/>
              </a:endParaRPr>
            </a:p>
          </p:txBody>
        </p:sp>
        <p:sp>
          <p:nvSpPr>
            <p:cNvPr id="108548" name="Rectangle 4"/>
            <p:cNvSpPr/>
            <p:nvPr/>
          </p:nvSpPr>
          <p:spPr>
            <a:xfrm>
              <a:off x="4200" y="1193"/>
              <a:ext cx="1440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9701" name="Text Box 5"/>
            <p:cNvSpPr txBox="1">
              <a:spLocks noChangeArrowheads="1"/>
            </p:cNvSpPr>
            <p:nvPr/>
          </p:nvSpPr>
          <p:spPr bwMode="auto">
            <a:xfrm>
              <a:off x="850" y="1885"/>
              <a:ext cx="3685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杀菌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2" name="AutoShape 6"/>
            <p:cNvSpPr/>
            <p:nvPr/>
          </p:nvSpPr>
          <p:spPr>
            <a:xfrm>
              <a:off x="3685" y="0"/>
              <a:ext cx="720" cy="4560"/>
            </a:xfrm>
            <a:prstGeom prst="leftBrace">
              <a:avLst>
                <a:gd name="adj1" fmla="val 52777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2075" tIns="46038" rIns="92075" bIns="46038" anchor="ctr"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9703" name="Text Box 7"/>
            <p:cNvSpPr txBox="1">
              <a:spLocks noChangeArrowheads="1"/>
            </p:cNvSpPr>
            <p:nvPr/>
          </p:nvSpPr>
          <p:spPr bwMode="auto">
            <a:xfrm>
              <a:off x="4320" y="480"/>
              <a:ext cx="5640" cy="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4" name="Text Box 8"/>
            <p:cNvSpPr txBox="1">
              <a:spLocks noChangeArrowheads="1"/>
            </p:cNvSpPr>
            <p:nvPr/>
          </p:nvSpPr>
          <p:spPr bwMode="auto">
            <a:xfrm>
              <a:off x="4440" y="720"/>
              <a:ext cx="5520" cy="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5" name="Text Box 9"/>
            <p:cNvSpPr txBox="1">
              <a:spLocks noChangeArrowheads="1"/>
            </p:cNvSpPr>
            <p:nvPr/>
          </p:nvSpPr>
          <p:spPr bwMode="auto">
            <a:xfrm>
              <a:off x="4560" y="-102"/>
              <a:ext cx="720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巴氏消毒法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6" name="Text Box 10"/>
            <p:cNvSpPr txBox="1">
              <a:spLocks noChangeArrowheads="1"/>
            </p:cNvSpPr>
            <p:nvPr/>
          </p:nvSpPr>
          <p:spPr bwMode="auto">
            <a:xfrm>
              <a:off x="4680" y="1080"/>
              <a:ext cx="804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罐藏法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7" name="Text Box 11"/>
            <p:cNvSpPr txBox="1">
              <a:spLocks noChangeArrowheads="1"/>
            </p:cNvSpPr>
            <p:nvPr/>
          </p:nvSpPr>
          <p:spPr bwMode="auto">
            <a:xfrm>
              <a:off x="4560" y="2280"/>
              <a:ext cx="876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防腐剂法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8" name="Text Box 12"/>
            <p:cNvSpPr txBox="1">
              <a:spLocks noChangeArrowheads="1"/>
            </p:cNvSpPr>
            <p:nvPr/>
          </p:nvSpPr>
          <p:spPr bwMode="auto">
            <a:xfrm>
              <a:off x="4560" y="3360"/>
              <a:ext cx="852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射线法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9" name="Text Box 13"/>
            <p:cNvSpPr txBox="1">
              <a:spLocks noChangeArrowheads="1"/>
            </p:cNvSpPr>
            <p:nvPr/>
          </p:nvSpPr>
          <p:spPr bwMode="auto">
            <a:xfrm>
              <a:off x="1643" y="7215"/>
              <a:ext cx="228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抑菌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0" name="AutoShape 14"/>
            <p:cNvSpPr/>
            <p:nvPr/>
          </p:nvSpPr>
          <p:spPr>
            <a:xfrm>
              <a:off x="4138" y="5173"/>
              <a:ext cx="277" cy="4792"/>
            </a:xfrm>
            <a:prstGeom prst="leftBrace">
              <a:avLst>
                <a:gd name="adj1" fmla="val 143919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2075" tIns="46038" rIns="92075" bIns="46038" anchor="ctr"/>
            <a:p>
              <a:pPr algn="ctr"/>
              <a:endParaRPr lang="zh-CN" altLang="zh-CN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9711" name="Text Box 15"/>
            <p:cNvSpPr txBox="1">
              <a:spLocks noChangeArrowheads="1"/>
            </p:cNvSpPr>
            <p:nvPr/>
          </p:nvSpPr>
          <p:spPr bwMode="auto">
            <a:xfrm>
              <a:off x="1758" y="4720"/>
              <a:ext cx="840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脱水法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2" name="Text Box 16"/>
            <p:cNvSpPr txBox="1">
              <a:spLocks noChangeArrowheads="1"/>
            </p:cNvSpPr>
            <p:nvPr/>
          </p:nvSpPr>
          <p:spPr bwMode="auto">
            <a:xfrm>
              <a:off x="4705" y="5513"/>
              <a:ext cx="732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晒制与烟熏法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3" name="Text Box 17"/>
            <p:cNvSpPr txBox="1">
              <a:spLocks noChangeArrowheads="1"/>
            </p:cNvSpPr>
            <p:nvPr/>
          </p:nvSpPr>
          <p:spPr bwMode="auto">
            <a:xfrm>
              <a:off x="4680" y="6360"/>
              <a:ext cx="636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渗透法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4" name="Text Box 18"/>
            <p:cNvSpPr txBox="1">
              <a:spLocks noChangeArrowheads="1"/>
            </p:cNvSpPr>
            <p:nvPr/>
          </p:nvSpPr>
          <p:spPr bwMode="auto">
            <a:xfrm>
              <a:off x="4680" y="7320"/>
              <a:ext cx="684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腌制法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5" name="Text Box 19"/>
            <p:cNvSpPr txBox="1">
              <a:spLocks noChangeArrowheads="1"/>
            </p:cNvSpPr>
            <p:nvPr/>
          </p:nvSpPr>
          <p:spPr bwMode="auto">
            <a:xfrm>
              <a:off x="4680" y="8280"/>
              <a:ext cx="768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真空包装法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3005" y="9255"/>
              <a:ext cx="8175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冷冻法、冷藏法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7" name="AutoShape 21"/>
            <p:cNvSpPr/>
            <p:nvPr/>
          </p:nvSpPr>
          <p:spPr>
            <a:xfrm>
              <a:off x="10148" y="4948"/>
              <a:ext cx="360" cy="2947"/>
            </a:xfrm>
            <a:prstGeom prst="rightBrace">
              <a:avLst>
                <a:gd name="adj1" fmla="val 68229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2075" tIns="46038" rIns="92075" bIns="46038" anchor="ctr"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9718" name="Text Box 22"/>
            <p:cNvSpPr txBox="1">
              <a:spLocks noChangeArrowheads="1"/>
            </p:cNvSpPr>
            <p:nvPr/>
          </p:nvSpPr>
          <p:spPr bwMode="auto">
            <a:xfrm>
              <a:off x="10603" y="5968"/>
              <a:ext cx="336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去水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19" name="Text Box 23"/>
            <p:cNvSpPr txBox="1">
              <a:spLocks noChangeArrowheads="1"/>
            </p:cNvSpPr>
            <p:nvPr/>
          </p:nvSpPr>
          <p:spPr bwMode="auto">
            <a:xfrm>
              <a:off x="11055" y="9255"/>
              <a:ext cx="228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低温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20" name="Text Box 24"/>
            <p:cNvSpPr txBox="1">
              <a:spLocks noChangeArrowheads="1"/>
            </p:cNvSpPr>
            <p:nvPr/>
          </p:nvSpPr>
          <p:spPr bwMode="auto">
            <a:xfrm>
              <a:off x="11055" y="8235"/>
              <a:ext cx="2400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无氧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359" y="720"/>
              <a:ext cx="1081" cy="9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92075" tIns="46038" rIns="92075" bIns="46038">
              <a:spAutoFit/>
            </a:bodyPr>
            <a:lstStyle/>
            <a:p>
              <a:pPr marR="0" algn="ctr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11</a:t>
              </a:r>
              <a:r>
                <a:rPr kumimoji="0" lang="zh-CN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种保存食物的方法</a:t>
              </a:r>
              <a:endParaRPr kumimoji="0" 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22" name="Line 26"/>
            <p:cNvSpPr/>
            <p:nvPr/>
          </p:nvSpPr>
          <p:spPr>
            <a:xfrm>
              <a:off x="8448" y="8688"/>
              <a:ext cx="283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23" name="Line 27"/>
            <p:cNvSpPr/>
            <p:nvPr/>
          </p:nvSpPr>
          <p:spPr>
            <a:xfrm>
              <a:off x="9695" y="9823"/>
              <a:ext cx="15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8572" name="AutoShape 28">
              <a:hlinkClick r:id="rId1" action="ppaction://hlinksldjump"/>
            </p:cNvPr>
            <p:cNvSpPr/>
            <p:nvPr/>
          </p:nvSpPr>
          <p:spPr>
            <a:xfrm>
              <a:off x="13323" y="9823"/>
              <a:ext cx="567" cy="567"/>
            </a:xfrm>
            <a:prstGeom prst="curvedLeftArrow">
              <a:avLst>
                <a:gd name="adj1" fmla="val 20000"/>
                <a:gd name="adj2" fmla="val 40000"/>
                <a:gd name="adj3" fmla="val 3333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00113" y="971550"/>
            <a:ext cx="1760537" cy="550863"/>
            <a:chOff x="1091" y="551"/>
            <a:chExt cx="1401" cy="347"/>
          </a:xfrm>
        </p:grpSpPr>
        <p:sp>
          <p:nvSpPr>
            <p:cNvPr id="3" name="圆角矩形 2"/>
            <p:cNvSpPr/>
            <p:nvPr/>
          </p:nvSpPr>
          <p:spPr>
            <a:xfrm>
              <a:off x="1177" y="551"/>
              <a:ext cx="1203" cy="347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2CC4E"/>
                </a:gs>
                <a:gs pos="100000">
                  <a:srgbClr val="72CC4E">
                    <a:gamma/>
                    <a:shade val="69804"/>
                    <a:invGamma/>
                  </a:srgbClr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223" y="592"/>
              <a:ext cx="723" cy="283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2CC4E">
                    <a:gamma/>
                    <a:tint val="48627"/>
                    <a:invGamma/>
                    <a:alpha val="100000"/>
                  </a:srgbClr>
                </a:gs>
                <a:gs pos="50000">
                  <a:srgbClr val="72CC4E">
                    <a:alpha val="0"/>
                  </a:srgbClr>
                </a:gs>
                <a:gs pos="100000">
                  <a:srgbClr val="72CC4E">
                    <a:gamma/>
                    <a:tint val="48627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91" y="573"/>
              <a:ext cx="1401" cy="288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rgbClr val="C0C0C0"/>
              </a:outerShdw>
            </a:effectLst>
            <a:scene3d>
              <a:camera prst="legacyObliqueTopRight">
                <a:rot lat="0" lon="0" rev="0"/>
              </a:camera>
              <a:lightRig rig="legacyFlat2" dir="t"/>
            </a:scene3d>
            <a:sp3d extrusionH="163500" prstMaterial="legacyMetal">
              <a:bevelT w="13500" h="13500" prst="angle"/>
              <a:bevelB w="13500" h="13500" prst="angle"/>
              <a:extrusionClr>
                <a:srgbClr val="66CCFF"/>
              </a:extrusionClr>
            </a:sp3d>
          </p:spPr>
          <p:txBody>
            <a:bodyPr>
              <a:spAutoFit/>
              <a:flatTx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走进生活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2534" name="文本框 22533"/>
          <p:cNvSpPr txBox="1"/>
          <p:nvPr/>
        </p:nvSpPr>
        <p:spPr>
          <a:xfrm>
            <a:off x="2717800" y="863600"/>
            <a:ext cx="5081588" cy="6397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议一议保存这些食品的常用方法。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5" name="图片 22534" descr="梨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8" y="1876425"/>
            <a:ext cx="23050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22535" descr="013000001153661213622667572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3965575"/>
            <a:ext cx="4211638" cy="225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22536" descr="index_gu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2020888"/>
            <a:ext cx="2519362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22537" descr="niuna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888" y="1804988"/>
            <a:ext cx="2238375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22538" descr="后腿肉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888" y="3965575"/>
            <a:ext cx="2376487" cy="204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　　人类有许多疾病是由细菌和真菌引起的，那么细菌和真菌对防治疾病有什么作用吗？</a:t>
            </a:r>
            <a:endParaRPr lang="zh-CN" altLang="en-US" dirty="0"/>
          </a:p>
          <a:p>
            <a:pPr eaLnBrk="1" hangingPunct="1"/>
            <a:r>
              <a:rPr lang="zh-CN" altLang="en-US" dirty="0"/>
              <a:t>　　</a:t>
            </a:r>
            <a:r>
              <a:rPr lang="zh-CN" altLang="en-US" dirty="0">
                <a:hlinkClick r:id="rId1" action="ppaction://hlinksldjump"/>
              </a:rPr>
              <a:t>青霉素药品</a:t>
            </a:r>
            <a:endParaRPr lang="zh-CN" altLang="en-US" dirty="0"/>
          </a:p>
          <a:p>
            <a:pPr eaLnBrk="1" hangingPunct="1"/>
            <a:r>
              <a:rPr lang="zh-CN" altLang="en-US" dirty="0"/>
              <a:t>　　</a:t>
            </a:r>
            <a:r>
              <a:rPr lang="zh-CN" altLang="en-US" dirty="0">
                <a:hlinkClick r:id="rId2" action="ppaction://hlinksldjump"/>
              </a:rPr>
              <a:t>胰岛素生产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</p:txBody>
      </p:sp>
      <p:pic>
        <p:nvPicPr>
          <p:cNvPr id="109571" name="Picture 3" descr="q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620713"/>
            <a:ext cx="1439863" cy="855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2" name="Rectangle 4"/>
          <p:cNvSpPr>
            <a:spLocks noGrp="1"/>
          </p:cNvSpPr>
          <p:nvPr>
            <p:ph type="title"/>
          </p:nvPr>
        </p:nvSpPr>
        <p:spPr>
          <a:xfrm>
            <a:off x="2051050" y="274638"/>
            <a:ext cx="6635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阅读并思考：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4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>
                                            <p:txEl>
                                              <p:charRg st="4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>
                                            <p:txEl>
                                              <p:charRg st="4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2">
                                            <p:txEl>
                                              <p:charRg st="4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22">
                                            <p:txEl>
                                              <p:charRg st="4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2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2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2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22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细菌、真菌与疾病防治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900113" y="4224020"/>
            <a:ext cx="7416800" cy="1735138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什么叫抗生素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?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除青霉素外你还知道哪些抗生素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现在很多专家呼吁不要滥用抗生素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你知道是什么原因吗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5603" name="图片 25602" descr="pic_447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666558"/>
            <a:ext cx="3921125" cy="1781175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4" name="图片 25603" descr="pic_447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913" y="1536383"/>
            <a:ext cx="3175000" cy="2500312"/>
          </a:xfrm>
          <a:prstGeom prst="rect">
            <a:avLst/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利用细菌真菌制作药品</a:t>
            </a:r>
            <a:endParaRPr lang="zh-CN" altLang="en-US" dirty="0"/>
          </a:p>
        </p:txBody>
      </p:sp>
      <p:sp>
        <p:nvSpPr>
          <p:cNvPr id="32771" name="Rectangle 3"/>
          <p:cNvSpPr>
            <a:spLocks noGrp="1"/>
          </p:cNvSpPr>
          <p:nvPr>
            <p:ph type="body"/>
          </p:nvPr>
        </p:nvSpPr>
        <p:spPr>
          <a:xfrm>
            <a:off x="566738" y="4581525"/>
            <a:ext cx="8001000" cy="165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dirty="0"/>
              <a:t>       </a:t>
            </a:r>
            <a:r>
              <a:rPr lang="zh-CN" altLang="en-US" dirty="0"/>
              <a:t>青霉素是一种著名的抗生素类药物。它是由真菌中的青霉菌产生的，可治疗多种细菌性疾病，如肺炎、脑膜炎、淋病等。</a:t>
            </a:r>
            <a:endParaRPr lang="zh-CN" altLang="en-US" dirty="0"/>
          </a:p>
        </p:txBody>
      </p:sp>
      <p:pic>
        <p:nvPicPr>
          <p:cNvPr id="111620" name="Picture 4" descr="pic_447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763713"/>
            <a:ext cx="6553200" cy="281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1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Grp="1"/>
          </p:cNvSpPr>
          <p:nvPr>
            <p:ph type="body"/>
          </p:nvPr>
        </p:nvSpPr>
        <p:spPr>
          <a:xfrm>
            <a:off x="2503488" y="1600200"/>
            <a:ext cx="6183312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zh-CN" sz="2800" b="1" dirty="0"/>
              <a:t>     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在一杯温开水中加入一大勺糖和一小包酵母，进行搅拌。将这个杯子中的液体倒入透明的玻璃瓶或矿泉水瓶内，再往瓶内加一些温开水。将一个小气球挤瘪后套在瓶口。将瓶子放在教室内窗台上，每天观察瓶中的情况，看看瓶中的液体会不会冒出气泡，气球会不会胀大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  <a:p>
            <a:pPr marL="0" indent="0" eaLnBrk="1" hangingPunct="1">
              <a:buNone/>
            </a:pP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8196" name="Picture 4" descr="pic_447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916113"/>
            <a:ext cx="1447800" cy="3810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72490" y="629920"/>
            <a:ext cx="2146300" cy="640080"/>
            <a:chOff x="1374" y="1670"/>
            <a:chExt cx="3380" cy="1008"/>
          </a:xfrm>
        </p:grpSpPr>
        <p:sp>
          <p:nvSpPr>
            <p:cNvPr id="3" name="圆角矩形 2"/>
            <p:cNvSpPr/>
            <p:nvPr/>
          </p:nvSpPr>
          <p:spPr>
            <a:xfrm>
              <a:off x="1600" y="1670"/>
              <a:ext cx="2902" cy="1008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2CC4E"/>
                </a:gs>
                <a:gs pos="100000">
                  <a:srgbClr val="72CC4E">
                    <a:gamma/>
                    <a:shade val="69804"/>
                    <a:invGamma/>
                  </a:srgbClr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16389" name="任意多边形 16388"/>
            <p:cNvSpPr/>
            <p:nvPr/>
          </p:nvSpPr>
          <p:spPr>
            <a:xfrm>
              <a:off x="1711" y="1789"/>
              <a:ext cx="1744" cy="822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2CC4E">
                    <a:gamma/>
                    <a:tint val="48627"/>
                    <a:invGamma/>
                    <a:alpha val="100000"/>
                  </a:srgbClr>
                </a:gs>
                <a:gs pos="50000">
                  <a:srgbClr val="72CC4E">
                    <a:alpha val="0"/>
                  </a:srgbClr>
                </a:gs>
                <a:gs pos="100000">
                  <a:srgbClr val="72CC4E">
                    <a:gamma/>
                    <a:tint val="48627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0" name="矩形 16389"/>
            <p:cNvSpPr/>
            <p:nvPr/>
          </p:nvSpPr>
          <p:spPr>
            <a:xfrm>
              <a:off x="1374" y="1840"/>
              <a:ext cx="3380" cy="720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rgbClr val="C0C0C0"/>
              </a:outerShdw>
            </a:effectLst>
            <a:scene3d>
              <a:camera prst="legacyObliqueTopRight">
                <a:rot lat="0" lon="0" rev="0"/>
              </a:camera>
              <a:lightRig rig="legacyFlat2" dir="t"/>
            </a:scene3d>
            <a:sp3d extrusionH="163500" prstMaterial="legacyMetal">
              <a:bevelT w="13500" h="13500" prst="angle"/>
              <a:bevelB w="13500" h="13500" prst="angle"/>
              <a:extrusionClr>
                <a:srgbClr val="66CCFF"/>
              </a:extrusionClr>
            </a:sp3d>
          </p:spPr>
          <p:txBody>
            <a:bodyPr>
              <a:spAutoFit/>
              <a:flatTx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发 酵 现 象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1120775" y="954088"/>
            <a:ext cx="7192963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1928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年，英国的细菌学家弗莱明发现了青霉素。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79" name="青霉素的发现.wmv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97113" y="1633538"/>
            <a:ext cx="4548187" cy="3721100"/>
          </a:xfrm>
        </p:spPr>
      </p:pic>
      <p:pic>
        <p:nvPicPr>
          <p:cNvPr id="24580" name="图片 24579" descr="点击画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8813" y="5526088"/>
            <a:ext cx="2728912" cy="696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组合 23555"/>
          <p:cNvGrpSpPr/>
          <p:nvPr/>
        </p:nvGrpSpPr>
        <p:grpSpPr>
          <a:xfrm>
            <a:off x="275908" y="432118"/>
            <a:ext cx="2827337" cy="522287"/>
            <a:chOff x="535" y="354"/>
            <a:chExt cx="1557" cy="329"/>
          </a:xfrm>
        </p:grpSpPr>
        <p:sp>
          <p:nvSpPr>
            <p:cNvPr id="23557" name="圆角矩形 23556"/>
            <p:cNvSpPr/>
            <p:nvPr/>
          </p:nvSpPr>
          <p:spPr>
            <a:xfrm>
              <a:off x="535" y="379"/>
              <a:ext cx="1557" cy="30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  <a:tileRect/>
            </a:gra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 wrap="none" anchor="ctr"/>
            <a:p>
              <a:pPr algn="ctr">
                <a:spcBef>
                  <a:spcPct val="50000"/>
                </a:spcBef>
              </a:pPr>
              <a:endParaRPr dirty="0">
                <a:solidFill>
                  <a:srgbClr val="009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58" name="矩形 23557"/>
            <p:cNvSpPr/>
            <p:nvPr/>
          </p:nvSpPr>
          <p:spPr>
            <a:xfrm>
              <a:off x="546" y="354"/>
              <a:ext cx="1546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7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真菌与疾病防治</a:t>
              </a:r>
              <a:endParaRPr lang="zh-CN" altLang="en-US" sz="27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579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利用转基因技术生产药品</a:t>
            </a:r>
            <a:endParaRPr lang="zh-CN" altLang="en-US" dirty="0"/>
          </a:p>
        </p:txBody>
      </p:sp>
      <p:sp>
        <p:nvSpPr>
          <p:cNvPr id="112643" name="Text Box 3"/>
          <p:cNvSpPr txBox="1"/>
          <p:nvPr/>
        </p:nvSpPr>
        <p:spPr>
          <a:xfrm>
            <a:off x="971550" y="2079625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转基因技术：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927100" y="2708275"/>
            <a:ext cx="6975475" cy="1095375"/>
          </a:xfrm>
          <a:prstGeom prst="rect">
            <a:avLst/>
          </a:prstGeom>
          <a:noFill/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把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其他生物</a:t>
            </a:r>
            <a:r>
              <a:rPr lang="zh-CN" altLang="en-US" sz="3200" b="1" dirty="0">
                <a:latin typeface="Times New Roman" panose="02020603050405020304" pitchFamily="18" charset="0"/>
              </a:rPr>
              <a:t>的某种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基因</a:t>
            </a:r>
            <a:r>
              <a:rPr lang="zh-CN" altLang="en-US" sz="3200" b="1" dirty="0">
                <a:latin typeface="Times New Roman" panose="02020603050405020304" pitchFamily="18" charset="0"/>
              </a:rPr>
              <a:t>转入一些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细菌</a:t>
            </a:r>
            <a:r>
              <a:rPr lang="zh-CN" altLang="en-US" sz="3200" b="1" dirty="0">
                <a:latin typeface="Times New Roman" panose="02020603050405020304" pitchFamily="18" charset="0"/>
              </a:rPr>
              <a:t>内部，使这些细菌能够生产药品。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Rectangle 2"/>
          <p:cNvSpPr>
            <a:spLocks noGrp="1"/>
          </p:cNvSpPr>
          <p:nvPr>
            <p:ph type="title"/>
          </p:nvPr>
        </p:nvSpPr>
        <p:spPr>
          <a:xfrm>
            <a:off x="457200" y="-12382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dirty="0"/>
              <a:t>胰岛素的生产</a:t>
            </a:r>
            <a:endParaRPr lang="zh-CN" altLang="en-US" sz="36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06438" y="1113790"/>
            <a:ext cx="2827337" cy="522288"/>
            <a:chOff x="535" y="354"/>
            <a:chExt cx="1557" cy="329"/>
          </a:xfrm>
        </p:grpSpPr>
        <p:sp>
          <p:nvSpPr>
            <p:cNvPr id="3" name="圆角矩形 2"/>
            <p:cNvSpPr/>
            <p:nvPr/>
          </p:nvSpPr>
          <p:spPr>
            <a:xfrm>
              <a:off x="535" y="379"/>
              <a:ext cx="1557" cy="30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5400000" scaled="1"/>
              <a:tileRect/>
            </a:gradFill>
            <a:ln w="9525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71842" dir="2699999" algn="ctr" rotWithShape="0">
                <a:schemeClr val="bg2"/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46" y="354"/>
              <a:ext cx="1546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700" b="1" dirty="0" err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细菌与疾病防治</a:t>
              </a:r>
              <a:endParaRPr lang="zh-CN" altLang="en-US" sz="27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26629" name="图片 26628" descr="pic_447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750378"/>
            <a:ext cx="5040312" cy="407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矩形 26629"/>
          <p:cNvSpPr/>
          <p:nvPr/>
        </p:nvSpPr>
        <p:spPr>
          <a:xfrm>
            <a:off x="1462088" y="5874703"/>
            <a:ext cx="614680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利用转基因的大肠杆菌生产胰岛素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48" name="Text Box 12"/>
          <p:cNvSpPr txBox="1"/>
          <p:nvPr/>
        </p:nvSpPr>
        <p:spPr>
          <a:xfrm>
            <a:off x="323850" y="2845435"/>
            <a:ext cx="84645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    阅读课本</a:t>
            </a:r>
            <a:r>
              <a:rPr lang="en-US" altLang="zh-CN" sz="3600" b="1" dirty="0">
                <a:latin typeface="宋体" panose="02010600030101010101" pitchFamily="2" charset="-122"/>
              </a:rPr>
              <a:t>87</a:t>
            </a:r>
            <a:r>
              <a:rPr lang="zh-CN" altLang="en-US" sz="3600" b="1" dirty="0">
                <a:latin typeface="宋体" panose="02010600030101010101" pitchFamily="2" charset="-122"/>
              </a:rPr>
              <a:t>页“</a:t>
            </a:r>
            <a:r>
              <a:rPr lang="zh-CN" altLang="en-US" sz="3600" b="1" dirty="0">
                <a:solidFill>
                  <a:srgbClr val="CC0066"/>
                </a:solidFill>
                <a:latin typeface="宋体" panose="02010600030101010101" pitchFamily="2" charset="-122"/>
              </a:rPr>
              <a:t>细菌与环境保护</a:t>
            </a:r>
            <a:r>
              <a:rPr lang="zh-CN" altLang="en-US" sz="3600" b="1" dirty="0">
                <a:latin typeface="宋体" panose="02010600030101010101" pitchFamily="2" charset="-122"/>
              </a:rPr>
              <a:t>”，思考：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细菌和真菌作为生态系统中的分解者，人类是怎样利用它们来进行环境保护的？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14692" name="Picture 4" descr="q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25943"/>
            <a:ext cx="1439863" cy="855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0" name="Rectangle 2"/>
          <p:cNvSpPr>
            <a:spLocks noGrp="1"/>
          </p:cNvSpPr>
          <p:nvPr/>
        </p:nvSpPr>
        <p:spPr>
          <a:xfrm>
            <a:off x="1435735" y="274955"/>
            <a:ext cx="713295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细菌与清洁能源和环境保护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1135063" y="1314450"/>
            <a:ext cx="6873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细菌与清洁能源和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环境保护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7651" name="沼气.wmv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71725" y="1847850"/>
            <a:ext cx="4400550" cy="3600450"/>
          </a:xfrm>
        </p:spPr>
      </p:pic>
      <p:pic>
        <p:nvPicPr>
          <p:cNvPr id="27652" name="图片 27651" descr="点击画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5540375"/>
            <a:ext cx="2495550" cy="636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76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651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20051211635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709613"/>
            <a:ext cx="7345363" cy="551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直接连接符 29698"/>
          <p:cNvSpPr/>
          <p:nvPr/>
        </p:nvSpPr>
        <p:spPr>
          <a:xfrm>
            <a:off x="4959350" y="4597400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0" name="文本框 29699"/>
          <p:cNvSpPr txBox="1"/>
          <p:nvPr/>
        </p:nvSpPr>
        <p:spPr>
          <a:xfrm>
            <a:off x="6183313" y="4381500"/>
            <a:ext cx="22288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一些杆菌和甲烷菌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Rectangle 2"/>
          <p:cNvSpPr>
            <a:spLocks noGrp="1"/>
          </p:cNvSpPr>
          <p:nvPr>
            <p:ph type="title"/>
          </p:nvPr>
        </p:nvSpPr>
        <p:spPr>
          <a:xfrm>
            <a:off x="457200" y="59373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处理污水</a:t>
            </a:r>
            <a:endParaRPr lang="zh-CN" altLang="en-US" dirty="0"/>
          </a:p>
        </p:txBody>
      </p:sp>
      <p:sp>
        <p:nvSpPr>
          <p:cNvPr id="36867" name="Rectangle 3"/>
          <p:cNvSpPr>
            <a:spLocks noGrp="1"/>
          </p:cNvSpPr>
          <p:nvPr>
            <p:ph type="body"/>
          </p:nvPr>
        </p:nvSpPr>
        <p:spPr>
          <a:xfrm>
            <a:off x="566738" y="4150043"/>
            <a:ext cx="8001000" cy="1863725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2800" dirty="0"/>
              <a:t>    </a:t>
            </a:r>
            <a:r>
              <a:rPr lang="zh-CN" altLang="en-US" sz="2800" dirty="0"/>
              <a:t>在生活污水和工业废水中，有很多有机物，如各种有机酸、氨基酸等，可以作为细菌的食物。将有机物分解，使污水得到净化。城市的污水处理厂可以根据这样的原理，利用细菌来净化生活污水和工业废水。 </a:t>
            </a:r>
            <a:endParaRPr lang="zh-CN" altLang="en-US" sz="2800" dirty="0"/>
          </a:p>
        </p:txBody>
      </p:sp>
      <p:pic>
        <p:nvPicPr>
          <p:cNvPr id="115716" name="Picture 4" descr="pic_447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588" y="1185228"/>
            <a:ext cx="5113337" cy="274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污水净化.wmv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86000" y="1268413"/>
            <a:ext cx="4449763" cy="3640137"/>
          </a:xfrm>
        </p:spPr>
      </p:pic>
      <p:pic>
        <p:nvPicPr>
          <p:cNvPr id="28675" name="图片 28674" descr="点击画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00" y="5135563"/>
            <a:ext cx="2728913" cy="69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7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0" y="4205288"/>
            <a:ext cx="3816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污水、废水中的有机物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6372225" y="4205288"/>
            <a:ext cx="27273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二氧化碳、水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3779838" y="4060825"/>
            <a:ext cx="2249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细菌分解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3" name="Line 5"/>
          <p:cNvSpPr/>
          <p:nvPr/>
        </p:nvSpPr>
        <p:spPr>
          <a:xfrm>
            <a:off x="3784600" y="4502150"/>
            <a:ext cx="2555875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7894" name="Text Box 6"/>
          <p:cNvSpPr txBox="1"/>
          <p:nvPr/>
        </p:nvSpPr>
        <p:spPr>
          <a:xfrm>
            <a:off x="3779838" y="4497388"/>
            <a:ext cx="22494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（ 有 氧 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26924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污水、废水中的有机物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3490913" y="2497138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细菌、甲烷菌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7" name="Line 9"/>
          <p:cNvSpPr/>
          <p:nvPr/>
        </p:nvSpPr>
        <p:spPr>
          <a:xfrm>
            <a:off x="3714750" y="2989263"/>
            <a:ext cx="349885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37898" name="Text Box 10"/>
          <p:cNvSpPr txBox="1"/>
          <p:nvPr/>
        </p:nvSpPr>
        <p:spPr>
          <a:xfrm>
            <a:off x="3708400" y="2984500"/>
            <a:ext cx="307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8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（ 无 氧 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7164388" y="2692400"/>
            <a:ext cx="1822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甲烷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4" grpId="0"/>
      <p:bldP spid="37895" grpId="0"/>
      <p:bldP spid="37896" grpId="0"/>
      <p:bldP spid="37898" grpId="0"/>
      <p:bldP spid="3789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Text Box 2"/>
          <p:cNvSpPr txBox="1"/>
          <p:nvPr/>
        </p:nvSpPr>
        <p:spPr>
          <a:xfrm>
            <a:off x="179388" y="188913"/>
            <a:ext cx="72374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总结：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250825" y="1058863"/>
            <a:ext cx="7237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细菌和真菌与人类的关系：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296863" y="3068638"/>
            <a:ext cx="72278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细菌、真菌与食品保存：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287338" y="1916113"/>
            <a:ext cx="72374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细菌、真菌与食品制作：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539750" y="3716338"/>
            <a:ext cx="6918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防止或抑制</a:t>
            </a:r>
            <a:r>
              <a:rPr lang="zh-CN" altLang="en-US" sz="3200" b="1" dirty="0">
                <a:latin typeface="Times New Roman" panose="02020603050405020304" pitchFamily="18" charset="0"/>
              </a:rPr>
              <a:t>细菌和真菌的生长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539750" y="2417763"/>
            <a:ext cx="79359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提供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适合</a:t>
            </a:r>
            <a:r>
              <a:rPr lang="zh-CN" altLang="en-US" sz="3200" b="1" dirty="0">
                <a:latin typeface="Times New Roman" panose="02020603050405020304" pitchFamily="18" charset="0"/>
              </a:rPr>
              <a:t>细菌和真菌生存的条件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8920" name="Text Box 8"/>
          <p:cNvSpPr txBox="1"/>
          <p:nvPr/>
        </p:nvSpPr>
        <p:spPr>
          <a:xfrm>
            <a:off x="5148263" y="4365625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</a:rPr>
              <a:t>用</a:t>
            </a:r>
            <a:r>
              <a:rPr lang="zh-CN" altLang="en-US" sz="3200" b="1" dirty="0">
                <a:solidFill>
                  <a:srgbClr val="CC0066"/>
                </a:solidFill>
                <a:latin typeface="Tahoma" panose="020B0604030504040204" pitchFamily="34" charset="0"/>
              </a:rPr>
              <a:t>抗生素</a:t>
            </a:r>
            <a:r>
              <a:rPr lang="zh-CN" altLang="en-US" sz="3200" b="1" dirty="0">
                <a:latin typeface="Tahoma" panose="020B0604030504040204" pitchFamily="34" charset="0"/>
              </a:rPr>
              <a:t>治疗疾病</a:t>
            </a:r>
            <a:endParaRPr lang="zh-CN" altLang="en-US" sz="3200" b="1" dirty="0">
              <a:latin typeface="Tahoma" panose="020B0604030504040204" pitchFamily="34" charset="0"/>
            </a:endParaRPr>
          </a:p>
        </p:txBody>
      </p:sp>
      <p:sp>
        <p:nvSpPr>
          <p:cNvPr id="38921" name="Text Box 9"/>
          <p:cNvSpPr txBox="1"/>
          <p:nvPr/>
        </p:nvSpPr>
        <p:spPr>
          <a:xfrm>
            <a:off x="539750" y="5734050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</a:rPr>
              <a:t>生活污水中的</a:t>
            </a:r>
            <a:r>
              <a:rPr lang="zh-CN" altLang="en-US" sz="3200" b="1" dirty="0">
                <a:solidFill>
                  <a:srgbClr val="CC0066"/>
                </a:solidFill>
                <a:latin typeface="Tahoma" panose="020B0604030504040204" pitchFamily="34" charset="0"/>
              </a:rPr>
              <a:t>有机物</a:t>
            </a:r>
            <a:r>
              <a:rPr lang="zh-CN" altLang="en-US" sz="3200" b="1" dirty="0">
                <a:latin typeface="Tahoma" panose="020B0604030504040204" pitchFamily="34" charset="0"/>
              </a:rPr>
              <a:t>可以做为细菌的食物</a:t>
            </a:r>
            <a:endParaRPr lang="zh-CN" altLang="en-US" sz="3200" b="1" dirty="0">
              <a:latin typeface="Tahoma" panose="020B0604030504040204" pitchFamily="34" charset="0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323850" y="4362450"/>
            <a:ext cx="647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细菌、真菌与疾病防治：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23" name="Text Box 11"/>
          <p:cNvSpPr txBox="1"/>
          <p:nvPr/>
        </p:nvSpPr>
        <p:spPr>
          <a:xfrm>
            <a:off x="323850" y="5084763"/>
            <a:ext cx="4464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</a:rPr>
              <a:t>细菌与环境的保护：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Grp="1"/>
          </p:cNvSpPr>
          <p:nvPr>
            <p:ph type="body"/>
          </p:nvPr>
        </p:nvSpPr>
        <p:spPr>
          <a:xfrm>
            <a:off x="2503488" y="1600200"/>
            <a:ext cx="6183312" cy="4525963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）瓶内产生的气体是什么？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）糖分解还产生了哪些物质？ 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  <a:p>
            <a:pPr marL="0" indent="0" eaLnBrk="1" hangingPunct="1">
              <a:buNone/>
            </a:pP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8196" name="Picture 4" descr="pic_447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916113"/>
            <a:ext cx="1447800" cy="3810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72490" y="629920"/>
            <a:ext cx="2146300" cy="640080"/>
            <a:chOff x="1374" y="1670"/>
            <a:chExt cx="3380" cy="1008"/>
          </a:xfrm>
        </p:grpSpPr>
        <p:sp>
          <p:nvSpPr>
            <p:cNvPr id="3" name="圆角矩形 2"/>
            <p:cNvSpPr/>
            <p:nvPr/>
          </p:nvSpPr>
          <p:spPr>
            <a:xfrm>
              <a:off x="1600" y="1670"/>
              <a:ext cx="2902" cy="1008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2CC4E"/>
                </a:gs>
                <a:gs pos="100000">
                  <a:srgbClr val="72CC4E">
                    <a:gamma/>
                    <a:shade val="69804"/>
                    <a:invGamma/>
                  </a:srgbClr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16389" name="任意多边形 16388"/>
            <p:cNvSpPr/>
            <p:nvPr/>
          </p:nvSpPr>
          <p:spPr>
            <a:xfrm>
              <a:off x="1711" y="1789"/>
              <a:ext cx="1744" cy="822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2CC4E">
                    <a:gamma/>
                    <a:tint val="48627"/>
                    <a:invGamma/>
                    <a:alpha val="100000"/>
                  </a:srgbClr>
                </a:gs>
                <a:gs pos="50000">
                  <a:srgbClr val="72CC4E">
                    <a:alpha val="0"/>
                  </a:srgbClr>
                </a:gs>
                <a:gs pos="100000">
                  <a:srgbClr val="72CC4E">
                    <a:gamma/>
                    <a:tint val="48627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0" name="矩形 16389"/>
            <p:cNvSpPr/>
            <p:nvPr/>
          </p:nvSpPr>
          <p:spPr>
            <a:xfrm>
              <a:off x="1374" y="1840"/>
              <a:ext cx="3380" cy="720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rgbClr val="C0C0C0"/>
              </a:outerShdw>
            </a:effectLst>
            <a:scene3d>
              <a:camera prst="legacyObliqueTopRight">
                <a:rot lat="0" lon="0" rev="0"/>
              </a:camera>
              <a:lightRig rig="legacyFlat2" dir="t"/>
            </a:scene3d>
            <a:sp3d extrusionH="163500" prstMaterial="legacyMetal">
              <a:bevelT w="13500" h="13500" prst="angle"/>
              <a:bevelB w="13500" h="13500" prst="angle"/>
              <a:extrusionClr>
                <a:srgbClr val="66CCFF"/>
              </a:extrusionClr>
            </a:sp3d>
          </p:spPr>
          <p:txBody>
            <a:bodyPr>
              <a:spAutoFit/>
              <a:flatTx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发 酵 现 象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达标练习</a:t>
            </a:r>
            <a:endParaRPr lang="zh-CN" altLang="en-US" b="1" dirty="0"/>
          </a:p>
        </p:txBody>
      </p:sp>
      <p:sp>
        <p:nvSpPr>
          <p:cNvPr id="118787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6291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1.</a:t>
            </a:r>
            <a:r>
              <a:rPr lang="zh-CN" altLang="en-US" sz="3100" dirty="0"/>
              <a:t>下列真菌可用于制作啤酒的是（      ）。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  A</a:t>
            </a:r>
            <a:r>
              <a:rPr lang="zh-CN" altLang="en-US" sz="3100" dirty="0"/>
              <a:t>、酵母菌        </a:t>
            </a:r>
            <a:r>
              <a:rPr lang="zh-CN" altLang="zh-CN" sz="3100" dirty="0"/>
              <a:t>B</a:t>
            </a:r>
            <a:r>
              <a:rPr lang="zh-CN" altLang="en-US" sz="3100" dirty="0"/>
              <a:t>、酵母菌和青霉 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  C</a:t>
            </a:r>
            <a:r>
              <a:rPr lang="zh-CN" altLang="en-US" sz="3100" dirty="0"/>
              <a:t>、曲霉           </a:t>
            </a:r>
            <a:r>
              <a:rPr lang="zh-CN" altLang="zh-CN" sz="3100" dirty="0"/>
              <a:t>D</a:t>
            </a:r>
            <a:r>
              <a:rPr lang="zh-CN" altLang="en-US" sz="3100" dirty="0"/>
              <a:t>、曲霉和青霉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2</a:t>
            </a:r>
            <a:r>
              <a:rPr lang="zh-CN" altLang="en-US" sz="3100" dirty="0"/>
              <a:t>、制作泡菜时要用特殊的坛子，坛口必须加水密封。密封坛口的目的是（      ）。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  A</a:t>
            </a:r>
            <a:r>
              <a:rPr lang="zh-CN" altLang="en-US" sz="3100" dirty="0"/>
              <a:t>、隔绝空气，抑制细菌的繁殖     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  B</a:t>
            </a:r>
            <a:r>
              <a:rPr lang="zh-CN" altLang="en-US" sz="3100" dirty="0"/>
              <a:t>、阻止尘埃、细菌入坛，防止污染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  C</a:t>
            </a:r>
            <a:r>
              <a:rPr lang="zh-CN" altLang="en-US" sz="3100" dirty="0"/>
              <a:t>、造成缺氧的环境，利于乳酸发酵  </a:t>
            </a:r>
            <a:endParaRPr lang="zh-CN" altLang="en-US" sz="31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100" dirty="0"/>
              <a:t>  D</a:t>
            </a:r>
            <a:r>
              <a:rPr lang="zh-CN" altLang="en-US" sz="3100" dirty="0"/>
              <a:t>、防止气体对流，利于醋酸菌无氧呼吸</a:t>
            </a:r>
            <a:endParaRPr lang="zh-CN" altLang="en-US" sz="3100" dirty="0"/>
          </a:p>
        </p:txBody>
      </p:sp>
      <p:sp>
        <p:nvSpPr>
          <p:cNvPr id="39940" name="Text Box 4"/>
          <p:cNvSpPr txBox="1"/>
          <p:nvPr/>
        </p:nvSpPr>
        <p:spPr>
          <a:xfrm>
            <a:off x="6516688" y="1628775"/>
            <a:ext cx="539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A</a:t>
            </a:r>
            <a:endParaRPr lang="zh-CN" altLang="zh-CN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6013450" y="36449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C</a:t>
            </a:r>
            <a:endParaRPr lang="zh-CN" altLang="zh-CN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Rectangle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3100" dirty="0"/>
              <a:t>3</a:t>
            </a:r>
            <a:r>
              <a:rPr lang="zh-CN" altLang="en-US" sz="3100" dirty="0"/>
              <a:t>、酸奶的营养价值比牛奶高是因为酸奶在发酵过程中，（      ）使牛奶中的营养成分转变成更易于被人消化和吸收营养物质，并产生多种维生素。</a:t>
            </a:r>
            <a:endParaRPr lang="zh-CN" altLang="en-US" sz="3100" dirty="0"/>
          </a:p>
          <a:p>
            <a:pPr eaLnBrk="1" hangingPunct="1">
              <a:buNone/>
            </a:pPr>
            <a:r>
              <a:rPr lang="zh-CN" altLang="zh-CN" sz="3100" dirty="0"/>
              <a:t>   A</a:t>
            </a:r>
            <a:r>
              <a:rPr lang="zh-CN" altLang="en-US" sz="3100" dirty="0"/>
              <a:t>、酵母菌     </a:t>
            </a:r>
            <a:r>
              <a:rPr lang="zh-CN" altLang="zh-CN" sz="3100" dirty="0"/>
              <a:t>B</a:t>
            </a:r>
            <a:r>
              <a:rPr lang="zh-CN" altLang="en-US" sz="3100" dirty="0"/>
              <a:t>、醋酸菌 </a:t>
            </a:r>
            <a:endParaRPr lang="zh-CN" altLang="en-US" sz="3100" dirty="0"/>
          </a:p>
          <a:p>
            <a:pPr eaLnBrk="1" hangingPunct="1">
              <a:buNone/>
            </a:pPr>
            <a:r>
              <a:rPr lang="zh-CN" altLang="zh-CN" sz="3100" dirty="0"/>
              <a:t>   C</a:t>
            </a:r>
            <a:r>
              <a:rPr lang="zh-CN" altLang="en-US" sz="3100" dirty="0"/>
              <a:t>、乳酸菌     </a:t>
            </a:r>
            <a:r>
              <a:rPr lang="zh-CN" altLang="zh-CN" sz="3100" dirty="0"/>
              <a:t>D</a:t>
            </a:r>
            <a:r>
              <a:rPr lang="zh-CN" altLang="en-US" sz="3100" dirty="0"/>
              <a:t>、曲霉</a:t>
            </a:r>
            <a:endParaRPr lang="zh-CN" altLang="en-US" sz="3100" dirty="0"/>
          </a:p>
          <a:p>
            <a:pPr eaLnBrk="1" hangingPunct="1"/>
            <a:endParaRPr lang="zh-CN" altLang="zh-CN" dirty="0"/>
          </a:p>
        </p:txBody>
      </p:sp>
      <p:sp>
        <p:nvSpPr>
          <p:cNvPr id="119811" name="Text Box 3"/>
          <p:cNvSpPr txBox="1"/>
          <p:nvPr/>
        </p:nvSpPr>
        <p:spPr>
          <a:xfrm>
            <a:off x="468313" y="660400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4800" b="1" dirty="0">
                <a:solidFill>
                  <a:schemeClr val="tx2"/>
                </a:solidFill>
                <a:latin typeface="Verdana" panose="020B0604030504040204" pitchFamily="34" charset="0"/>
              </a:rPr>
              <a:t>达标练习</a:t>
            </a:r>
            <a:endParaRPr lang="zh-CN" altLang="en-US" sz="4800" b="1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3249930" y="2039303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C</a:t>
            </a:r>
            <a:endParaRPr lang="zh-CN" altLang="zh-CN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达标练习</a:t>
            </a:r>
            <a:endParaRPr lang="zh-CN" altLang="en-US" b="1" dirty="0"/>
          </a:p>
        </p:txBody>
      </p:sp>
      <p:sp>
        <p:nvSpPr>
          <p:cNvPr id="121859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6291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2800" dirty="0"/>
              <a:t>5</a:t>
            </a:r>
            <a:r>
              <a:rPr lang="zh-CN" altLang="en-US" sz="2800" dirty="0"/>
              <a:t>、蘑菇宜采用下列方法中的（      ）保存，袋装肉肠适宜采用下列方法中的（      ）保存。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 A</a:t>
            </a:r>
            <a:r>
              <a:rPr lang="zh-CN" altLang="en-US" sz="2800" dirty="0"/>
              <a:t>、脱水法          </a:t>
            </a:r>
            <a:r>
              <a:rPr lang="zh-CN" altLang="zh-CN" sz="2800" dirty="0"/>
              <a:t>B</a:t>
            </a:r>
            <a:r>
              <a:rPr lang="zh-CN" altLang="en-US" sz="2800" dirty="0"/>
              <a:t>、巴斯德消毒法 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 C</a:t>
            </a:r>
            <a:r>
              <a:rPr lang="zh-CN" altLang="en-US" sz="2800" dirty="0"/>
              <a:t>、真空包装法    </a:t>
            </a:r>
            <a:r>
              <a:rPr lang="zh-CN" altLang="zh-CN" sz="2800" dirty="0"/>
              <a:t>D</a:t>
            </a:r>
            <a:r>
              <a:rPr lang="zh-CN" altLang="en-US" sz="2800" dirty="0"/>
              <a:t>、罐藏法  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 E</a:t>
            </a:r>
            <a:r>
              <a:rPr lang="zh-CN" altLang="en-US" sz="2800" dirty="0"/>
              <a:t>、腌制法           </a:t>
            </a:r>
            <a:r>
              <a:rPr lang="zh-CN" altLang="zh-CN" sz="2800" dirty="0"/>
              <a:t>F</a:t>
            </a:r>
            <a:r>
              <a:rPr lang="zh-CN" altLang="en-US" sz="2800" dirty="0"/>
              <a:t>、冷冻法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6</a:t>
            </a:r>
            <a:r>
              <a:rPr lang="zh-CN" altLang="en-US" sz="2800" dirty="0"/>
              <a:t>、（     ）是医药上常用的一种抗生素，它是从青霉菌培养液里提取的。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  A</a:t>
            </a:r>
            <a:r>
              <a:rPr lang="zh-CN" altLang="en-US" sz="2800" dirty="0"/>
              <a:t>、土霉素     </a:t>
            </a:r>
            <a:r>
              <a:rPr lang="zh-CN" altLang="zh-CN" sz="2800" dirty="0"/>
              <a:t>B</a:t>
            </a:r>
            <a:r>
              <a:rPr lang="zh-CN" altLang="en-US" sz="2800" dirty="0"/>
              <a:t>、青霉素</a:t>
            </a:r>
            <a:endParaRPr lang="zh-CN" altLang="en-US" sz="2800" dirty="0"/>
          </a:p>
          <a:p>
            <a:pPr eaLnBrk="1" hangingPunct="1">
              <a:buNone/>
            </a:pPr>
            <a:r>
              <a:rPr lang="zh-CN" altLang="zh-CN" sz="2800" dirty="0"/>
              <a:t>  C</a:t>
            </a:r>
            <a:r>
              <a:rPr lang="zh-CN" altLang="en-US" sz="2800" dirty="0"/>
              <a:t>、链霉素     </a:t>
            </a:r>
            <a:r>
              <a:rPr lang="zh-CN" altLang="zh-CN" sz="2800" dirty="0"/>
              <a:t>D</a:t>
            </a:r>
            <a:r>
              <a:rPr lang="zh-CN" altLang="en-US" sz="2800" dirty="0"/>
              <a:t>、红霉素</a:t>
            </a:r>
            <a:endParaRPr lang="zh-CN" altLang="en-US" sz="2800" dirty="0"/>
          </a:p>
        </p:txBody>
      </p:sp>
      <p:sp>
        <p:nvSpPr>
          <p:cNvPr id="43012" name="Text Box 4"/>
          <p:cNvSpPr txBox="1"/>
          <p:nvPr/>
        </p:nvSpPr>
        <p:spPr>
          <a:xfrm>
            <a:off x="5437188" y="1701800"/>
            <a:ext cx="50006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200" b="1" dirty="0">
                <a:solidFill>
                  <a:srgbClr val="FF3300"/>
                </a:solidFill>
                <a:latin typeface="Verdana" panose="020B0604030504040204" pitchFamily="34" charset="0"/>
              </a:rPr>
              <a:t>A</a:t>
            </a:r>
            <a:endParaRPr lang="zh-CN" altLang="zh-CN" sz="32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5653088" y="2133600"/>
            <a:ext cx="477837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200" b="1" dirty="0">
                <a:solidFill>
                  <a:srgbClr val="FF3300"/>
                </a:solidFill>
                <a:latin typeface="Verdana" panose="020B0604030504040204" pitchFamily="34" charset="0"/>
              </a:rPr>
              <a:t>C</a:t>
            </a:r>
            <a:endParaRPr lang="zh-CN" altLang="zh-CN" sz="32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1547813" y="4149725"/>
            <a:ext cx="493712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zh-CN" sz="3200" b="1" dirty="0">
                <a:solidFill>
                  <a:srgbClr val="FF3300"/>
                </a:solidFill>
                <a:latin typeface="Verdana" panose="020B0604030504040204" pitchFamily="34" charset="0"/>
              </a:rPr>
              <a:t>B</a:t>
            </a:r>
            <a:endParaRPr lang="zh-CN" altLang="zh-CN" sz="32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430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达标练习</a:t>
            </a:r>
            <a:endParaRPr lang="zh-CN" altLang="en-US" b="1" dirty="0"/>
          </a:p>
        </p:txBody>
      </p:sp>
      <p:sp>
        <p:nvSpPr>
          <p:cNvPr id="122883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dirty="0"/>
              <a:t>7</a:t>
            </a:r>
            <a:r>
              <a:rPr lang="zh-CN" altLang="en-US" dirty="0"/>
              <a:t>、下列哪种菌类能够通过发酵产生农村使用的沼气（ 　 ）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Ａ.枯草杆菌       Ｂ.甲烷菌   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Ｃ.酵母菌           Ｄ.青霉菌</a:t>
            </a:r>
            <a:endParaRPr lang="zh-CN" altLang="en-US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34819" name="矩形 34818"/>
          <p:cNvSpPr/>
          <p:nvPr/>
        </p:nvSpPr>
        <p:spPr>
          <a:xfrm>
            <a:off x="2667635" y="1943735"/>
            <a:ext cx="749300" cy="7556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练习</a:t>
            </a:r>
            <a:r>
              <a:rPr lang="zh-CN" altLang="zh-CN" sz="3200" b="1" dirty="0"/>
              <a:t>P75</a:t>
            </a:r>
            <a:endParaRPr lang="zh-CN" altLang="zh-CN" b="1" dirty="0"/>
          </a:p>
        </p:txBody>
      </p:sp>
      <p:sp>
        <p:nvSpPr>
          <p:cNvPr id="45059" name="Rectangle 3"/>
          <p:cNvSpPr>
            <a:spLocks noGrp="1"/>
          </p:cNvSpPr>
          <p:nvPr>
            <p:ph type="body"/>
          </p:nvPr>
        </p:nvSpPr>
        <p:spPr>
          <a:xfrm>
            <a:off x="611188" y="1052513"/>
            <a:ext cx="8001000" cy="4700587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3600" dirty="0">
                <a:solidFill>
                  <a:srgbClr val="3333FF"/>
                </a:solidFill>
              </a:rPr>
              <a:t>1</a:t>
            </a:r>
            <a:r>
              <a:rPr lang="zh-CN" altLang="en-US" sz="3600" dirty="0">
                <a:solidFill>
                  <a:srgbClr val="3333FF"/>
                </a:solidFill>
              </a:rPr>
              <a:t>、试解释酵母菌在酿酒和制造面包过程中的作用？         </a:t>
            </a:r>
            <a:endParaRPr lang="zh-CN" altLang="en-US" sz="3600" dirty="0">
              <a:solidFill>
                <a:srgbClr val="3333FF"/>
              </a:solidFill>
            </a:endParaRPr>
          </a:p>
          <a:p>
            <a:pPr eaLnBrk="1" hangingPunct="1">
              <a:buNone/>
            </a:pPr>
            <a:r>
              <a:rPr lang="zh-CN" altLang="zh-CN" dirty="0"/>
              <a:t>          </a:t>
            </a:r>
            <a:r>
              <a:rPr lang="zh-CN" altLang="en-US" dirty="0">
                <a:ea typeface="黑体" panose="02010609060101010101" pitchFamily="49" charset="-122"/>
              </a:rPr>
              <a:t>酵母菌细胞内含有大量的酶，它们可以把淀粉分解为葡萄糖，还可以把葡萄糖转化为酒精并产生二氧化碳。在酿酒的过程中，酵母菌使果汁或粮食发酵，产生酒精。制作面包时，酵母菌产生的二氧化碳会在面团中造成许多小孔，使面包发大和松软，而面团中所含的酒精，则在蒸烤过程中挥发掉了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3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charRg st="33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body"/>
          </p:nvPr>
        </p:nvSpPr>
        <p:spPr>
          <a:xfrm>
            <a:off x="827088" y="2420938"/>
            <a:ext cx="7772400" cy="4114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u="sng" dirty="0">
                <a:solidFill>
                  <a:srgbClr val="000000"/>
                </a:solidFill>
              </a:rPr>
              <a:t>滥用抗生素</a:t>
            </a:r>
            <a:r>
              <a:rPr lang="zh-CN" altLang="en-US" dirty="0">
                <a:solidFill>
                  <a:srgbClr val="000000"/>
                </a:solidFill>
              </a:rPr>
              <a:t>，细菌会产生</a:t>
            </a:r>
            <a:r>
              <a:rPr lang="zh-CN" altLang="en-US" b="1" dirty="0">
                <a:solidFill>
                  <a:srgbClr val="FF0000"/>
                </a:solidFill>
              </a:rPr>
              <a:t>抗药性</a:t>
            </a:r>
            <a:r>
              <a:rPr lang="zh-CN" altLang="en-US" dirty="0">
                <a:solidFill>
                  <a:srgbClr val="000000"/>
                </a:solidFill>
              </a:rPr>
              <a:t>、人体会产生</a:t>
            </a:r>
            <a:r>
              <a:rPr lang="zh-CN" altLang="en-US" b="1" dirty="0">
                <a:solidFill>
                  <a:srgbClr val="FF0000"/>
                </a:solidFill>
              </a:rPr>
              <a:t>过敏反应</a:t>
            </a:r>
            <a:r>
              <a:rPr lang="zh-CN" altLang="en-US" dirty="0">
                <a:solidFill>
                  <a:srgbClr val="000000"/>
                </a:solidFill>
              </a:rPr>
              <a:t>等。</a:t>
            </a:r>
            <a:endParaRPr lang="zh-CN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许多抗生素类药物，如最常见的青霉素、链霉素都可能引起过敏反应，严重的甚至休克。</a:t>
            </a:r>
            <a:endParaRPr lang="zh-CN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长期使用抗生素，虽然一些敏感细菌被抑制，但非敏感细菌却会乘机而入，导致人体的再次感染。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24931" name="Rectangle 3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、阅读一些常用抗生素类药的说明书，看一看它们主要杀灭或抑制的是哪些细菌，会不会引起人体不良反应？很多抗生素类药物的说明中指出，药物使用必须遵照医嘱，这是为什么？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2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6082">
                                            <p:txEl>
                                              <p:charRg st="2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082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发酵现象的解释</a:t>
            </a:r>
            <a:endParaRPr lang="zh-CN" altLang="en-US" b="1" dirty="0"/>
          </a:p>
        </p:txBody>
      </p:sp>
      <p:sp>
        <p:nvSpPr>
          <p:cNvPr id="8806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酵母菌是一种单细胞真菌，适于在温暖富含糖的液体环境中生存。当它们利用糖类物质生活时，通过对糖的分解作用产生二氧化碳，所以在培养瓶中可以看到气泡的产生。随着酵母菌数量的增多，产生的气体会使挤瘪的气球胀大。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为什么会闻到酒味？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17409"/>
          <p:cNvGrpSpPr/>
          <p:nvPr/>
        </p:nvGrpSpPr>
        <p:grpSpPr>
          <a:xfrm>
            <a:off x="900113" y="904875"/>
            <a:ext cx="2146300" cy="550863"/>
            <a:chOff x="1091" y="551"/>
            <a:chExt cx="1401" cy="347"/>
          </a:xfrm>
        </p:grpSpPr>
        <p:sp>
          <p:nvSpPr>
            <p:cNvPr id="17411" name="圆角矩形 17410"/>
            <p:cNvSpPr/>
            <p:nvPr/>
          </p:nvSpPr>
          <p:spPr>
            <a:xfrm>
              <a:off x="1177" y="551"/>
              <a:ext cx="1203" cy="347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72CC4E"/>
                </a:gs>
                <a:gs pos="100000">
                  <a:srgbClr val="72CC4E">
                    <a:gamma/>
                    <a:shade val="69804"/>
                    <a:invGamma/>
                  </a:srgbClr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17412" name="任意多边形 17411"/>
            <p:cNvSpPr/>
            <p:nvPr/>
          </p:nvSpPr>
          <p:spPr>
            <a:xfrm>
              <a:off x="1223" y="592"/>
              <a:ext cx="723" cy="283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2CC4E">
                    <a:gamma/>
                    <a:tint val="48627"/>
                    <a:invGamma/>
                    <a:alpha val="100000"/>
                  </a:srgbClr>
                </a:gs>
                <a:gs pos="50000">
                  <a:srgbClr val="72CC4E">
                    <a:alpha val="0"/>
                  </a:srgbClr>
                </a:gs>
                <a:gs pos="100000">
                  <a:srgbClr val="72CC4E">
                    <a:gamma/>
                    <a:tint val="48627"/>
                    <a:invGamma/>
                    <a:alpha val="100000"/>
                  </a:srgbClr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3" name="矩形 17412"/>
            <p:cNvSpPr/>
            <p:nvPr/>
          </p:nvSpPr>
          <p:spPr>
            <a:xfrm>
              <a:off x="1091" y="573"/>
              <a:ext cx="1401" cy="288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rgbClr val="C0C0C0"/>
              </a:outerShdw>
            </a:effectLst>
            <a:scene3d>
              <a:camera prst="legacyObliqueTopRight">
                <a:rot lat="0" lon="0" rev="0"/>
              </a:camera>
              <a:lightRig rig="legacyFlat2" dir="t"/>
            </a:scene3d>
            <a:sp3d extrusionH="163500" prstMaterial="legacyMetal">
              <a:bevelT w="13500" h="13500" prst="angle"/>
              <a:bevelB w="13500" h="13500" prst="angle"/>
              <a:extrusionClr>
                <a:srgbClr val="66CCFF"/>
              </a:extrusionClr>
            </a:sp3d>
          </p:spPr>
          <p:txBody>
            <a:bodyPr>
              <a:spAutoFit/>
              <a:flatTx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发酵原理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7414" name="图片 17413" descr="wsw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3263" y="1674813"/>
            <a:ext cx="2952750" cy="232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5" name="组合 17414"/>
          <p:cNvGrpSpPr/>
          <p:nvPr/>
        </p:nvGrpSpPr>
        <p:grpSpPr>
          <a:xfrm>
            <a:off x="755650" y="5218113"/>
            <a:ext cx="7346950" cy="793750"/>
            <a:chOff x="431" y="3615"/>
            <a:chExt cx="4628" cy="500"/>
          </a:xfrm>
        </p:grpSpPr>
        <p:sp>
          <p:nvSpPr>
            <p:cNvPr id="17416" name="文本框 17415"/>
            <p:cNvSpPr txBox="1"/>
            <p:nvPr/>
          </p:nvSpPr>
          <p:spPr>
            <a:xfrm>
              <a:off x="431" y="3748"/>
              <a:ext cx="4628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葡萄糖                  二氧化碳＋</a:t>
              </a:r>
              <a:r>
                <a:rPr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酒精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＋能量（少）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17" name="矩形 17416"/>
            <p:cNvSpPr/>
            <p:nvPr/>
          </p:nvSpPr>
          <p:spPr>
            <a:xfrm>
              <a:off x="1156" y="3615"/>
              <a:ext cx="551" cy="23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酵母菌</a:t>
              </a:r>
              <a:endPara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18" name="直接连接符 17417"/>
            <p:cNvSpPr/>
            <p:nvPr/>
          </p:nvSpPr>
          <p:spPr>
            <a:xfrm>
              <a:off x="1156" y="3884"/>
              <a:ext cx="72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triangle" w="sm" len="sm"/>
            </a:ln>
          </p:spPr>
        </p:sp>
        <p:sp>
          <p:nvSpPr>
            <p:cNvPr id="17419" name="文本框 17418"/>
            <p:cNvSpPr txBox="1"/>
            <p:nvPr/>
          </p:nvSpPr>
          <p:spPr>
            <a:xfrm>
              <a:off x="1202" y="3884"/>
              <a:ext cx="54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3300"/>
                  </a:solidFill>
                  <a:latin typeface="Verdana" panose="020B0604030504040204" pitchFamily="34" charset="0"/>
                </a:rPr>
                <a:t>无氧</a:t>
              </a:r>
              <a:endParaRPr lang="zh-CN" altLang="en-US" b="1" dirty="0">
                <a:solidFill>
                  <a:srgbClr val="FF3300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17420" name="组合 17419"/>
          <p:cNvGrpSpPr/>
          <p:nvPr/>
        </p:nvGrpSpPr>
        <p:grpSpPr>
          <a:xfrm>
            <a:off x="755650" y="4281488"/>
            <a:ext cx="6696075" cy="798512"/>
            <a:chOff x="476" y="2931"/>
            <a:chExt cx="4218" cy="503"/>
          </a:xfrm>
        </p:grpSpPr>
        <p:sp>
          <p:nvSpPr>
            <p:cNvPr id="17421" name="文本框 17420"/>
            <p:cNvSpPr txBox="1"/>
            <p:nvPr/>
          </p:nvSpPr>
          <p:spPr>
            <a:xfrm>
              <a:off x="476" y="3022"/>
              <a:ext cx="42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Verdana" panose="020B0604030504040204" pitchFamily="34" charset="0"/>
                </a:rPr>
                <a:t>葡萄糖             二氧化碳＋  水 ＋能量（多）</a:t>
              </a:r>
              <a:endPara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7422" name="直接连接符 17421"/>
            <p:cNvSpPr/>
            <p:nvPr/>
          </p:nvSpPr>
          <p:spPr>
            <a:xfrm>
              <a:off x="1156" y="3158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23" name="文本框 17422"/>
            <p:cNvSpPr txBox="1"/>
            <p:nvPr/>
          </p:nvSpPr>
          <p:spPr>
            <a:xfrm>
              <a:off x="1156" y="2931"/>
              <a:ext cx="63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Verdana" panose="020B0604030504040204" pitchFamily="34" charset="0"/>
                </a:rPr>
                <a:t>酵母菌</a:t>
              </a:r>
              <a:endParaRPr lang="zh-CN" altLang="en-US" b="1" dirty="0">
                <a:solidFill>
                  <a:srgbClr val="0000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7424" name="文本框 17423"/>
            <p:cNvSpPr txBox="1"/>
            <p:nvPr/>
          </p:nvSpPr>
          <p:spPr>
            <a:xfrm>
              <a:off x="1247" y="3203"/>
              <a:ext cx="49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Verdana" panose="020B0604030504040204" pitchFamily="34" charset="0"/>
                </a:rPr>
                <a:t>有氧</a:t>
              </a:r>
              <a:endParaRPr lang="zh-CN" altLang="en-US" b="1" dirty="0">
                <a:solidFill>
                  <a:srgbClr val="0000FF"/>
                </a:solidFill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90115" name="Picture 3" descr="pic_44739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4925" y="44450"/>
            <a:ext cx="9118600" cy="6813550"/>
          </a:xfrm>
        </p:spPr>
      </p:pic>
      <p:sp>
        <p:nvSpPr>
          <p:cNvPr id="11268" name="Text Box 4"/>
          <p:cNvSpPr txBox="1"/>
          <p:nvPr/>
        </p:nvSpPr>
        <p:spPr>
          <a:xfrm>
            <a:off x="476250" y="3429000"/>
            <a:ext cx="1555750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葡萄酒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627438" y="2663825"/>
            <a:ext cx="1096962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白酒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4167188" y="4508500"/>
            <a:ext cx="1096962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啤酒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644775" y="3473450"/>
            <a:ext cx="639763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醋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1920875" y="5724525"/>
            <a:ext cx="1096963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面包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5427663" y="4959350"/>
            <a:ext cx="1096962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腐乳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5026025" y="2663825"/>
            <a:ext cx="1096963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酱油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7231063" y="4059238"/>
            <a:ext cx="1096962" cy="639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酸奶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431800" y="2393950"/>
            <a:ext cx="1555750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酵母菌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3448050" y="1854200"/>
            <a:ext cx="1554163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酵母菌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/>
          <p:nvPr/>
        </p:nvSpPr>
        <p:spPr>
          <a:xfrm>
            <a:off x="3897313" y="3879850"/>
            <a:ext cx="1554162" cy="6397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酵母菌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1692275" y="5049838"/>
            <a:ext cx="1554163" cy="639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酵母菌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80" name="Text Box 16"/>
          <p:cNvSpPr txBox="1"/>
          <p:nvPr/>
        </p:nvSpPr>
        <p:spPr>
          <a:xfrm>
            <a:off x="2184400" y="2798763"/>
            <a:ext cx="1554163" cy="639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醋酸菌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81" name="Text Box 17"/>
          <p:cNvSpPr txBox="1"/>
          <p:nvPr/>
        </p:nvSpPr>
        <p:spPr>
          <a:xfrm>
            <a:off x="5022850" y="1898650"/>
            <a:ext cx="1096963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霉菌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7137400" y="3294063"/>
            <a:ext cx="1555750" cy="639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乳酸菌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283" name="Text Box 19"/>
          <p:cNvSpPr txBox="1"/>
          <p:nvPr/>
        </p:nvSpPr>
        <p:spPr>
          <a:xfrm>
            <a:off x="5607050" y="4284663"/>
            <a:ext cx="1098550" cy="639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霉菌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0132" name="Rectangle 20"/>
          <p:cNvSpPr>
            <a:spLocks noGrp="1"/>
          </p:cNvSpPr>
          <p:nvPr/>
        </p:nvSpPr>
        <p:spPr>
          <a:xfrm>
            <a:off x="6156325" y="333375"/>
            <a:ext cx="2952750" cy="9715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dirty="0">
                <a:latin typeface="Arial" panose="020B0604020202020204" pitchFamily="34" charset="0"/>
              </a:rPr>
              <a:t>细菌或真菌</a:t>
            </a:r>
            <a:br>
              <a:rPr lang="zh-CN" altLang="en-US" sz="4000" dirty="0">
                <a:latin typeface="Arial" panose="020B0604020202020204" pitchFamily="34" charset="0"/>
              </a:rPr>
            </a:br>
            <a:r>
              <a:rPr lang="zh-CN" altLang="en-US" sz="4000" dirty="0">
                <a:latin typeface="Arial" panose="020B0604020202020204" pitchFamily="34" charset="0"/>
              </a:rPr>
              <a:t>与食品制作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  <p:bldP spid="11269" grpId="0" bldLvl="0" animBg="1"/>
      <p:bldP spid="11270" grpId="0" bldLvl="0" animBg="1"/>
      <p:bldP spid="11271" grpId="0" bldLvl="0" animBg="1"/>
      <p:bldP spid="11272" grpId="0" bldLvl="0" animBg="1"/>
      <p:bldP spid="11273" grpId="0" bldLvl="0" animBg="1"/>
      <p:bldP spid="11274" grpId="0" bldLvl="0" animBg="1"/>
      <p:bldP spid="11275" grpId="0" bldLvl="0" animBg="1"/>
      <p:bldP spid="11276" grpId="0" bldLvl="0" animBg="1"/>
      <p:bldP spid="11277" grpId="0" bldLvl="0" animBg="1"/>
      <p:bldP spid="11278" grpId="0" bldLvl="0" animBg="1"/>
      <p:bldP spid="11279" grpId="0" bldLvl="0" animBg="1"/>
      <p:bldP spid="11280" grpId="0" bldLvl="0" animBg="1"/>
      <p:bldP spid="11281" grpId="0" bldLvl="0" animBg="1"/>
      <p:bldP spid="11282" grpId="0" bldLvl="0" animBg="1"/>
      <p:bldP spid="1128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/>
        </p:nvSpPr>
        <p:spPr>
          <a:xfrm>
            <a:off x="2786063" y="1555750"/>
            <a:ext cx="57642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馒头、面包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-------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干酵母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3" name="图片 20482" descr="面包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0" y="1266825"/>
            <a:ext cx="935038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红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0" y="2230438"/>
            <a:ext cx="936625" cy="80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121446028774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5275" y="3254375"/>
            <a:ext cx="873125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S_112192415120050721133551"/>
          <p:cNvPicPr>
            <a:picLocks noChangeAspect="1"/>
          </p:cNvPicPr>
          <p:nvPr/>
        </p:nvPicPr>
        <p:blipFill>
          <a:blip r:embed="rId4">
            <a:clrChange>
              <a:clrFrom>
                <a:srgbClr val="F9FFE1"/>
              </a:clrFrom>
              <a:clrTo>
                <a:srgbClr val="F9FF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250" y="4191000"/>
            <a:ext cx="936625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0486" descr="豆腐乳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713" y="5203825"/>
            <a:ext cx="749300" cy="715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矩形 20487"/>
          <p:cNvSpPr/>
          <p:nvPr/>
        </p:nvSpPr>
        <p:spPr>
          <a:xfrm>
            <a:off x="2789238" y="2495550"/>
            <a:ext cx="5764212" cy="42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酿酒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------------- 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啤酒酵母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2717800" y="3516313"/>
            <a:ext cx="5764213" cy="420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酸奶、泡菜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------- 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乳酸菌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2789238" y="4495800"/>
            <a:ext cx="5764212" cy="42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制醋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------------- 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醋酸菌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2789238" y="5394325"/>
            <a:ext cx="5764212" cy="42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制酱、豆腐乳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----- 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霉菌</a:t>
            </a:r>
            <a:endParaRPr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48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8" grpId="0"/>
      <p:bldP spid="20489" grpId="0"/>
      <p:bldP spid="20490" grpId="0"/>
      <p:bldP spid="204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Picture 2" descr="200992815364457">
            <a:hlinkClick r:id="rId1" action="ppaction://hlinkfile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82900" y="2614613"/>
            <a:ext cx="2587625" cy="2503487"/>
          </a:xfrm>
        </p:spPr>
      </p:pic>
      <p:sp>
        <p:nvSpPr>
          <p:cNvPr id="92163" name="WordArt 3"/>
          <p:cNvSpPr/>
          <p:nvPr/>
        </p:nvSpPr>
        <p:spPr>
          <a:xfrm>
            <a:off x="792163" y="998538"/>
            <a:ext cx="4876800" cy="1390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6208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制作甜酒</a:t>
            </a:r>
            <a:endParaRPr lang="zh-CN" altLang="en-US" sz="9600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3237</Words>
  <Paragraphs>374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黑体</vt:lpstr>
      <vt:lpstr>华文新魏</vt:lpstr>
      <vt:lpstr>华文行楷</vt:lpstr>
      <vt:lpstr>仿宋</vt:lpstr>
      <vt:lpstr>Times New Roman</vt:lpstr>
      <vt:lpstr>楷体_GB2312</vt:lpstr>
      <vt:lpstr>Verdana</vt:lpstr>
      <vt:lpstr>微软雅黑</vt:lpstr>
      <vt:lpstr>Arial Unicode MS</vt:lpstr>
      <vt:lpstr>华文行楷</vt:lpstr>
      <vt:lpstr>Tahoma</vt:lpstr>
      <vt:lpstr>Segoe Print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发酵现象的解释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牛奶：巴氏消毒法</vt:lpstr>
      <vt:lpstr>腊肉：晒制与烟熏法</vt:lpstr>
      <vt:lpstr>PowerPoint 演示文稿</vt:lpstr>
      <vt:lpstr>袋装肉肠：真空包装法</vt:lpstr>
      <vt:lpstr>罐头：罐装法</vt:lpstr>
      <vt:lpstr>保存食品的其他方法</vt:lpstr>
      <vt:lpstr>交流总结</vt:lpstr>
      <vt:lpstr>PowerPoint 演示文稿</vt:lpstr>
      <vt:lpstr>PowerPoint 演示文稿</vt:lpstr>
      <vt:lpstr>阅读并思考：</vt:lpstr>
      <vt:lpstr>细菌、真菌与疾病防治</vt:lpstr>
      <vt:lpstr>利用细菌真菌制作药品</vt:lpstr>
      <vt:lpstr>PowerPoint 演示文稿</vt:lpstr>
      <vt:lpstr>利用转基因技术生产药品</vt:lpstr>
      <vt:lpstr>胰岛素的生产</vt:lpstr>
      <vt:lpstr>阅读并思考</vt:lpstr>
      <vt:lpstr>PowerPoint 演示文稿</vt:lpstr>
      <vt:lpstr>PowerPoint 演示文稿</vt:lpstr>
      <vt:lpstr>处理污水</vt:lpstr>
      <vt:lpstr>PowerPoint 演示文稿</vt:lpstr>
      <vt:lpstr>PowerPoint 演示文稿</vt:lpstr>
      <vt:lpstr>PowerPoint 演示文稿</vt:lpstr>
      <vt:lpstr>达标练习</vt:lpstr>
      <vt:lpstr>PowerPoint 演示文稿</vt:lpstr>
      <vt:lpstr>达标练习</vt:lpstr>
      <vt:lpstr>达标练习</vt:lpstr>
      <vt:lpstr>练习P75</vt:lpstr>
      <vt:lpstr>2、阅读一些常用抗生素类药的说明书，看一看它们主要杀灭或抑制的是哪些细菌，会不会引起人体不良反应？很多抗生素类药物的说明中指出，药物使用必须遵照医嘱，这是为什么？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2012-09-19T08:55:00Z</dcterms:created>
  <dcterms:modified xsi:type="dcterms:W3CDTF">2018-11-15T02:50:18Z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  <property fmtid="{D5CDD505-2E9C-101B-9397-08002B2CF9AE}" pid="3" name="NXTAG2">
    <vt:lpwstr>0008008c170000000000010250600207f7000400038000</vt:lpwstr>
  </property>
</Properties>
</file>