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4" r:id="rId4"/>
    <p:sldId id="264" r:id="rId5"/>
    <p:sldId id="276" r:id="rId6"/>
    <p:sldId id="267" r:id="rId7"/>
    <p:sldId id="261" r:id="rId8"/>
    <p:sldId id="265" r:id="rId9"/>
    <p:sldId id="315" r:id="rId10"/>
    <p:sldId id="268" r:id="rId11"/>
    <p:sldId id="263" r:id="rId12"/>
    <p:sldId id="269" r:id="rId13"/>
    <p:sldId id="272" r:id="rId14"/>
    <p:sldId id="280" r:id="rId15"/>
    <p:sldId id="283" r:id="rId16"/>
    <p:sldId id="271" r:id="rId17"/>
    <p:sldId id="278" r:id="rId18"/>
    <p:sldId id="300" r:id="rId19"/>
    <p:sldId id="285" r:id="rId20"/>
    <p:sldId id="287" r:id="rId21"/>
    <p:sldId id="270" r:id="rId22"/>
    <p:sldId id="258" r:id="rId23"/>
    <p:sldId id="284" r:id="rId24"/>
    <p:sldId id="281" r:id="rId25"/>
    <p:sldId id="288" r:id="rId26"/>
    <p:sldId id="290" r:id="rId27"/>
    <p:sldId id="291" r:id="rId28"/>
    <p:sldId id="293" r:id="rId29"/>
    <p:sldId id="289" r:id="rId30"/>
    <p:sldId id="294" r:id="rId31"/>
    <p:sldId id="295" r:id="rId32"/>
    <p:sldId id="301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622B8-3FE6-4DB7-AE91-51E8613AD9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6B836-15ED-4EA7-A035-3385002C60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Relationship Id="rId3" Type="http://schemas.openxmlformats.org/officeDocument/2006/relationships/hyperlink" Target="http://pic.sogou.com/d?query=%E5%B0%8F%E5%A5%B3%E5%AD%A9%E5%93%AD%E6%B3%A3%E5%9B%BE%E7%89%87%E5%A4%A7%E5%85%A8&amp;ie=utf8&amp;page=1&amp;did=2&amp;st=255&amp;mode=255&amp;phu=http://img1.0123.cn/article/201503/20150314115651_21071.jpg&amp;p=40230500" TargetMode="Externa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背景图片\图片1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7839b0420196129783025c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32656"/>
            <a:ext cx="295232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51520" y="0"/>
            <a:ext cx="5638800" cy="4159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2013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年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日，重庆两个农民工下班回家，挤上了地铁，刚准备坐下来，旁边一位女乘客就说：“一身那么脏，不要挨我坐”！虽然有座位，他们却不敢坐，只好蹲站在旁边。</a:t>
            </a:r>
            <a:r>
              <a:rPr lang="zh-CN" altLang="en-US" sz="3200" dirty="0">
                <a:solidFill>
                  <a:schemeClr val="tx1"/>
                </a:solidFill>
              </a:rPr>
              <a:t> </a:t>
            </a:r>
            <a:endParaRPr lang="zh-CN" altLang="en-US" sz="3200" dirty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chemeClr val="tx1"/>
                </a:solidFill>
                <a:ea typeface="楷体_GB2312" pitchFamily="49" charset="-122"/>
              </a:rPr>
              <a:t>上述材料反映了社会上存在的什么现象？</a:t>
            </a:r>
            <a:endParaRPr lang="zh-CN" altLang="en-US" sz="3000" b="1" dirty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800" y="4796790"/>
            <a:ext cx="6939915" cy="1558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spcBef>
                <a:spcPct val="2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①现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实生活中仍存在种种歧视现象。</a:t>
            </a:r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 ②我们要认清歧视的错误和危害，反对并努力减少生活中的歧视。</a:t>
            </a:r>
            <a:endParaRPr lang="zh-CN" altLang="en-US" sz="3200" b="1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D:\背景图片\图片1.6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57" y="0"/>
            <a:ext cx="9133885" cy="6858000"/>
          </a:xfrm>
          <a:prstGeom prst="rect">
            <a:avLst/>
          </a:prstGeom>
          <a:noFill/>
        </p:spPr>
      </p:pic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27000" y="41275"/>
            <a:ext cx="3778250" cy="3932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在京城的某一个地方竟贴出了这样的标语：</a:t>
            </a:r>
            <a:r>
              <a:rPr 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严禁民工上厕所，违者罚款</a:t>
            </a:r>
            <a:r>
              <a:rPr lang="zh-CN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元。</a:t>
            </a:r>
            <a:r>
              <a:rPr 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民工连上厕所都没有权利。</a:t>
            </a:r>
            <a:endParaRPr lang="zh-CN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0525" y="41275"/>
            <a:ext cx="467995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0" y="3973513"/>
            <a:ext cx="847744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5580112" y="4086225"/>
            <a:ext cx="2743200" cy="277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没有生活</a:t>
            </a:r>
            <a:endParaRPr lang="zh-CN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费的农民</a:t>
            </a:r>
            <a:endParaRPr lang="zh-CN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工在等待</a:t>
            </a:r>
            <a:endParaRPr lang="zh-CN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发工资</a:t>
            </a:r>
            <a:r>
              <a:rPr lang="zh-CN" altLang="zh-CN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endParaRPr lang="zh-CN" altLang="zh-CN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WordArt 6"/>
          <p:cNvSpPr>
            <a:spLocks noChangeArrowheads="1" noChangeShapeType="1"/>
          </p:cNvSpPr>
          <p:nvPr/>
        </p:nvSpPr>
        <p:spPr bwMode="auto">
          <a:xfrm>
            <a:off x="2457450" y="2719388"/>
            <a:ext cx="4689475" cy="1254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歧视农民工兄弟</a:t>
            </a:r>
            <a:endParaRPr lang="zh-CN" altLang="en-US" sz="3600" kern="10" dirty="0">
              <a:ln w="9525"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25951_2010050611152317u7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49320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14"/>
          <p:cNvSpPr>
            <a:spLocks noChangeArrowheads="1" noChangeShapeType="1"/>
          </p:cNvSpPr>
          <p:nvPr/>
        </p:nvSpPr>
        <p:spPr bwMode="auto">
          <a:xfrm>
            <a:off x="323528" y="692696"/>
            <a:ext cx="4197350" cy="1062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 dirty="0" smtClean="0">
                <a:ln w="9525"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身份歧</a:t>
            </a:r>
            <a:r>
              <a:rPr lang="zh-CN" altLang="en-US" sz="3600" kern="10" dirty="0">
                <a:ln w="9525"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视</a:t>
            </a:r>
            <a:endParaRPr lang="zh-CN" altLang="en-US" sz="3600" kern="10" dirty="0">
              <a:ln w="9525"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5" descr="01300000329092124636572776537_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0"/>
            <a:ext cx="44279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2004171655426080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12W49320C10-195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44999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WordArt 14"/>
          <p:cNvSpPr>
            <a:spLocks noChangeArrowheads="1" noChangeShapeType="1"/>
          </p:cNvSpPr>
          <p:nvPr/>
        </p:nvSpPr>
        <p:spPr bwMode="auto">
          <a:xfrm>
            <a:off x="3059832" y="2780928"/>
            <a:ext cx="3600400" cy="1062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 dirty="0" smtClean="0">
                <a:ln w="9525"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地域歧视</a:t>
            </a:r>
            <a:endParaRPr lang="en-US" altLang="zh-CN" sz="3600" kern="10" dirty="0" smtClean="0">
              <a:ln w="9525"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1755013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52413" y="0"/>
            <a:ext cx="5111751" cy="753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5" descr="无标题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0"/>
            <a:ext cx="4662488" cy="743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5" name="Picture 1" descr="D:\背景图片\图片1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200CALVNO8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46038"/>
            <a:ext cx="9144000" cy="4175050"/>
          </a:xfrm>
          <a:prstGeom prst="rect">
            <a:avLst/>
          </a:prstGeom>
          <a:noFill/>
        </p:spPr>
      </p:pic>
      <p:sp>
        <p:nvSpPr>
          <p:cNvPr id="6" name="内容占位符 3"/>
          <p:cNvSpPr txBox="1"/>
          <p:nvPr/>
        </p:nvSpPr>
        <p:spPr>
          <a:xfrm>
            <a:off x="457200" y="4725144"/>
            <a:ext cx="7211144" cy="1401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我们都要注意自己的言行，尊重他人，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反对歧视。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背景图片\jjjjk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57" y="0"/>
            <a:ext cx="9133885" cy="685800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498475" y="690245"/>
            <a:ext cx="7966075" cy="3703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3200" b="1" dirty="0" smtClean="0">
                <a:sym typeface="+mn-ea"/>
              </a:rPr>
              <a:t>4</a:t>
            </a: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、不能因身体、智能等方面的差异歧视他人。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（</a:t>
            </a:r>
            <a:r>
              <a:rPr lang="en-US" altLang="zh-CN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1</a:t>
            </a: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）</a:t>
            </a: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人的身体素质、智力、能力等方面存在客观差异。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（</a:t>
            </a:r>
            <a:r>
              <a:rPr lang="en-US" altLang="zh-CN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2</a:t>
            </a: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）</a:t>
            </a: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这些差异许多是先天造成的，我们不能因此歧视他人，应该给予更多的理解、关心、爱护和帮助。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D:\背景图片\dd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 descr="U397P1T1D4386495F21DT200409212331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123950"/>
            <a:ext cx="286067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 descr="图片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219200"/>
            <a:ext cx="3043238" cy="375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914400" y="0"/>
            <a:ext cx="31242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智商只有三岁孩童的指挥家舟舟</a:t>
            </a:r>
            <a:endParaRPr lang="zh-CN" altLang="en-US" sz="2800" b="1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678" name="Text Box 5"/>
          <p:cNvSpPr txBox="1">
            <a:spLocks noChangeArrowheads="1"/>
          </p:cNvSpPr>
          <p:nvPr/>
        </p:nvSpPr>
        <p:spPr bwMode="auto">
          <a:xfrm>
            <a:off x="5219700" y="304800"/>
            <a:ext cx="259238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千手观音</a:t>
            </a:r>
            <a:endParaRPr lang="zh-CN" altLang="en-US" sz="3600" b="1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17525" y="5127625"/>
            <a:ext cx="8397875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残联主席邓朴方所说：“任何人生命都是平等而伟大的，弱智的人同样也要求获得理解和尊重”。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背景图片\hhh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57" y="0"/>
            <a:ext cx="9133885" cy="6858000"/>
          </a:xfrm>
          <a:prstGeom prst="rect">
            <a:avLst/>
          </a:prstGeom>
          <a:noFill/>
        </p:spPr>
      </p:pic>
      <p:pic>
        <p:nvPicPr>
          <p:cNvPr id="3" name="Picture 20" descr="Img2253096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732" y="188640"/>
            <a:ext cx="423126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3"/>
          <p:cNvSpPr txBox="1"/>
          <p:nvPr/>
        </p:nvSpPr>
        <p:spPr>
          <a:xfrm>
            <a:off x="611560" y="476672"/>
            <a:ext cx="720080" cy="252028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残疾人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u=3659286213,1235560175&amp;fm=15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2656"/>
            <a:ext cx="432048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878089" y="5445224"/>
            <a:ext cx="426591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 b="1" dirty="0"/>
              <a:t>2007</a:t>
            </a:r>
            <a:r>
              <a:rPr lang="zh-CN" altLang="en-US" sz="2000" b="1" dirty="0"/>
              <a:t>年星光大道年度总冠军</a:t>
            </a:r>
            <a:r>
              <a:rPr lang="en-US" altLang="zh-CN" sz="2000" b="1" dirty="0"/>
              <a:t>——</a:t>
            </a:r>
            <a:r>
              <a:rPr lang="zh-CN" altLang="en-US" sz="2000" b="1" dirty="0">
                <a:solidFill>
                  <a:srgbClr val="FF0000"/>
                </a:solidFill>
              </a:rPr>
              <a:t>杨光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508104" y="5949280"/>
            <a:ext cx="231986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dirty="0"/>
              <a:t>失明歌手杨光模仿秀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utoUpdateAnimBg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:\背景图片\图片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标题 1"/>
          <p:cNvSpPr txBox="1"/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在生活中，当我们遇到残障人士，应该予以关心和热情帮助，同时要注意：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、对遇到困难的残障人士，要事先征得对方同意后方可提供帮助。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、对听力言语障碍人士，应微笑地提前打招呼，多注视他的眼神和手势。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、与坐轮椅的残障人士交谈，时间超过一分钟，最好采用蹲姿与其谈话，使双方的目光处在同一水平线上。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:\背景图片\图片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标题 3"/>
          <p:cNvSpPr txBox="1"/>
          <p:nvPr/>
        </p:nvSpPr>
        <p:spPr>
          <a:xfrm>
            <a:off x="467544" y="404664"/>
            <a:ext cx="5925344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关怀残障人士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4"/>
          <p:cNvSpPr txBox="1"/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）对需要帮助的残障人士提供力所能及的帮助。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）将残障人士纳入社会保障体系。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）对残障人士就业实行税收优惠。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）在就学、就医、出行等方面提供优惠待遇等。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D:\背景图片\图片1.jpgkk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115616" y="1556792"/>
            <a:ext cx="68407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歧视的危害：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损害他人平等的权利和尊严；损害了自己的尊严，降低了自己的人格阻碍了人们的和谐交往，妨碍了社会的进步和发展。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3470" y="4419600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noProof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消除歧视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背景图片\eee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97" y="0"/>
            <a:ext cx="9136405" cy="685800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233045" y="1019175"/>
            <a:ext cx="8512810" cy="3898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3200" b="1" noProof="0" dirty="0" smtClean="0">
                <a:sym typeface="+mn-ea"/>
              </a:rPr>
              <a:t>5</a:t>
            </a: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、为什么要反对性别方面的歧视？</a:t>
            </a:r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（背诵）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32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(1)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男性和女性在人格上是平等的，在家庭生活和社会生活中拥有平等的权利和义务。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32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(2)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男女平等是我国的基本国策。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rtl="0" eaLnBrk="1" fontAlgn="auto" latinLnBrk="0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3200" b="1" dirty="0" smtClean="0">
                <a:solidFill>
                  <a:srgbClr val="FF0000"/>
                </a:solidFill>
                <a:sym typeface="+mn-ea"/>
              </a:rPr>
              <a:t>(3)</a:t>
            </a:r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我们要消除“男尊女卑”“重男轻女”等陈腐观念，男生女生应互敬互助、共同成长。</a:t>
            </a:r>
            <a:endParaRPr lang="zh-CN" altLang="en-US" sz="3200" b="1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" y="161925"/>
            <a:ext cx="6461125" cy="700088"/>
          </a:xfrm>
        </p:spPr>
        <p:txBody>
          <a:bodyPr>
            <a:normAutofit fontScale="90000"/>
          </a:bodyPr>
          <a:lstStyle/>
          <a:p>
            <a:pPr eaLnBrk="1" hangingPunct="1"/>
            <a:endParaRPr lang="zh-CN" altLang="zh-CN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027113"/>
            <a:ext cx="8002588" cy="5192712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8196" name="Picture 4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5E9EFF">
                  <a:alpha val="45000"/>
                </a:srgbClr>
              </a:gs>
              <a:gs pos="39999">
                <a:srgbClr val="85C2FF">
                  <a:alpha val="36200"/>
                </a:srgbClr>
              </a:gs>
              <a:gs pos="70000">
                <a:srgbClr val="C4D6EB">
                  <a:alpha val="29600"/>
                </a:srgbClr>
              </a:gs>
              <a:gs pos="100000">
                <a:srgbClr val="FFEBFA">
                  <a:alpha val="23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/>
          <p:nvPr/>
        </p:nvGrpSpPr>
        <p:grpSpPr bwMode="auto">
          <a:xfrm>
            <a:off x="1152525" y="0"/>
            <a:ext cx="7991475" cy="3279775"/>
            <a:chOff x="0" y="0"/>
            <a:chExt cx="5651" cy="150"/>
          </a:xfrm>
        </p:grpSpPr>
        <p:grpSp>
          <p:nvGrpSpPr>
            <p:cNvPr id="3" name="Group 6"/>
            <p:cNvGrpSpPr/>
            <p:nvPr/>
          </p:nvGrpSpPr>
          <p:grpSpPr bwMode="auto">
            <a:xfrm>
              <a:off x="3" y="3"/>
              <a:ext cx="5645" cy="144"/>
              <a:chOff x="0" y="0"/>
              <a:chExt cx="5645" cy="144"/>
            </a:xfrm>
          </p:grpSpPr>
          <p:sp>
            <p:nvSpPr>
              <p:cNvPr id="11275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45" cy="144"/>
              </a:xfrm>
              <a:prstGeom prst="rect">
                <a:avLst/>
              </a:prstGeom>
              <a:solidFill>
                <a:srgbClr val="F2F8FF"/>
              </a:solidFill>
              <a:ln w="9525">
                <a:noFill/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4" name="Group 8"/>
              <p:cNvGrpSpPr/>
              <p:nvPr/>
            </p:nvGrpSpPr>
            <p:grpSpPr bwMode="auto">
              <a:xfrm>
                <a:off x="0" y="0"/>
                <a:ext cx="5645" cy="144"/>
                <a:chOff x="0" y="0"/>
                <a:chExt cx="5645" cy="144"/>
              </a:xfrm>
            </p:grpSpPr>
            <p:sp>
              <p:nvSpPr>
                <p:cNvPr id="8201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645" cy="144"/>
                </a:xfrm>
                <a:prstGeom prst="rect">
                  <a:avLst/>
                </a:prstGeom>
                <a:gradFill rotWithShape="0">
                  <a:gsLst>
                    <a:gs pos="0">
                      <a:srgbClr val="03D4A8">
                        <a:alpha val="12000"/>
                      </a:srgbClr>
                    </a:gs>
                    <a:gs pos="25000">
                      <a:srgbClr val="21D6E0">
                        <a:alpha val="10249"/>
                      </a:srgbClr>
                    </a:gs>
                    <a:gs pos="75000">
                      <a:srgbClr val="0087E6">
                        <a:alpha val="6749"/>
                      </a:srgbClr>
                    </a:gs>
                    <a:gs pos="100000">
                      <a:srgbClr val="005CBF">
                        <a:alpha val="4999"/>
                      </a:srgbClr>
                    </a:gs>
                  </a:gsLst>
                  <a:lin ang="5400000" scaled="1"/>
                </a:gradFill>
                <a:ln w="9525">
                  <a:noFill/>
                  <a:miter lim="800000"/>
                </a:ln>
                <a:effectLst/>
              </p:spPr>
              <p:txBody>
                <a:bodyPr/>
                <a:lstStyle/>
                <a:p>
                  <a:pPr eaLnBrk="0" hangingPunct="0">
                    <a:defRPr/>
                  </a:pPr>
                  <a:r>
                    <a:rPr lang="zh-CN" altLang="en-US" sz="3200" b="1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　　</a:t>
                  </a:r>
                  <a:r>
                    <a:rPr lang="zh-CN" altLang="en-US" sz="3200" b="1">
                      <a:solidFill>
                        <a:srgbClr val="0000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据新华社电  日前在哈尔滨市某大学举办的</a:t>
                  </a:r>
                  <a:r>
                    <a:rPr lang="zh-CN" altLang="en-US" sz="3200" b="1">
                      <a:solidFill>
                        <a:srgbClr val="0000FF"/>
                      </a:solidFill>
                      <a:ea typeface="黑体" panose="02010609060101010101" pitchFamily="49" charset="-122"/>
                    </a:rPr>
                    <a:t>“</a:t>
                  </a:r>
                  <a:r>
                    <a:rPr lang="zh-CN" altLang="en-US" sz="3200" b="1">
                      <a:solidFill>
                        <a:srgbClr val="0000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毕业生招聘大会</a:t>
                  </a:r>
                  <a:r>
                    <a:rPr lang="zh-CN" altLang="en-US" sz="3200" b="1">
                      <a:solidFill>
                        <a:srgbClr val="0000FF"/>
                      </a:solidFill>
                      <a:ea typeface="黑体" panose="02010609060101010101" pitchFamily="49" charset="-122"/>
                    </a:rPr>
                    <a:t>”</a:t>
                  </a:r>
                  <a:r>
                    <a:rPr lang="zh-CN" altLang="en-US" sz="3200" b="1">
                      <a:solidFill>
                        <a:srgbClr val="0000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上，一家企业在招聘广告上赫然标明</a:t>
                  </a:r>
                  <a:r>
                    <a:rPr lang="zh-CN" altLang="en-US" sz="3200" b="1">
                      <a:solidFill>
                        <a:srgbClr val="0000FF"/>
                      </a:solidFill>
                      <a:ea typeface="黑体" panose="02010609060101010101" pitchFamily="49" charset="-122"/>
                    </a:rPr>
                    <a:t>“</a:t>
                  </a:r>
                  <a:r>
                    <a:rPr lang="zh-CN" altLang="en-US" sz="3200" b="1">
                      <a:solidFill>
                        <a:srgbClr val="0000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只招男生，女生免谈</a:t>
                  </a:r>
                  <a:r>
                    <a:rPr lang="zh-CN" altLang="en-US" sz="3200" b="1">
                      <a:solidFill>
                        <a:srgbClr val="0000FF"/>
                      </a:solidFill>
                      <a:ea typeface="黑体" panose="02010609060101010101" pitchFamily="49" charset="-122"/>
                    </a:rPr>
                    <a:t>”</a:t>
                  </a:r>
                  <a:r>
                    <a:rPr lang="zh-CN" altLang="en-US" sz="3200" b="1">
                      <a:solidFill>
                        <a:srgbClr val="0000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，令到场的女大学生们气愤不已。</a:t>
                  </a:r>
                  <a:endParaRPr lang="zh-CN" altLang="en-US" sz="3200" b="1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  <a:p>
                  <a:pPr eaLnBrk="0" hangingPunct="0">
                    <a:defRPr/>
                  </a:pPr>
                  <a:r>
                    <a:rPr lang="zh-CN" altLang="en-US" sz="3200" b="1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 招聘会赫然出现</a:t>
                  </a:r>
                  <a:r>
                    <a:rPr lang="zh-CN" altLang="en-US" sz="3200" b="1">
                      <a:solidFill>
                        <a:srgbClr val="000000"/>
                      </a:solidFill>
                      <a:ea typeface="黑体" panose="02010609060101010101" pitchFamily="49" charset="-122"/>
                    </a:rPr>
                    <a:t>“</a:t>
                  </a:r>
                  <a:r>
                    <a:rPr lang="zh-CN" altLang="en-US" sz="3200" b="1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女生免谈</a:t>
                  </a:r>
                  <a:r>
                    <a:rPr lang="zh-CN" altLang="en-US" sz="3200" b="1">
                      <a:solidFill>
                        <a:srgbClr val="000000"/>
                      </a:solidFill>
                      <a:ea typeface="黑体" panose="02010609060101010101" pitchFamily="49" charset="-122"/>
                    </a:rPr>
                    <a:t>”</a:t>
                  </a:r>
                  <a:r>
                    <a:rPr lang="zh-CN" altLang="en-US" sz="3200" b="1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，妇联人士称此举违法。</a:t>
                  </a:r>
                  <a:endParaRPr lang="zh-CN" altLang="en-US" sz="3200" b="1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  <a:p>
                  <a:pPr eaLnBrk="0" hangingPunct="0">
                    <a:defRPr/>
                  </a:pPr>
                  <a:endParaRPr lang="zh-CN" altLang="en-US" sz="3200" b="1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280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645" cy="14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274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5651" cy="150"/>
            </a:xfrm>
            <a:prstGeom prst="rect">
              <a:avLst/>
            </a:prstGeom>
            <a:noFill/>
            <a:ln w="9525">
              <a:solidFill>
                <a:srgbClr val="98ABCE"/>
              </a:solidFill>
              <a:miter lim="800000"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4113" y="3279775"/>
            <a:ext cx="5237162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10" descr="1069732851_lfaW7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3279775"/>
            <a:ext cx="2857500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6" name="WordArt 14"/>
          <p:cNvSpPr>
            <a:spLocks noChangeArrowheads="1" noChangeShapeType="1"/>
          </p:cNvSpPr>
          <p:nvPr/>
        </p:nvSpPr>
        <p:spPr bwMode="auto">
          <a:xfrm>
            <a:off x="3057525" y="2747963"/>
            <a:ext cx="4197350" cy="1062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性别歧视</a:t>
            </a:r>
            <a:endParaRPr lang="zh-CN" altLang="en-US" sz="3600" kern="10" dirty="0">
              <a:ln w="9525"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90" name="Picture 2" descr="D:\背景图片\图片1.8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38" y="0"/>
            <a:ext cx="9135324" cy="6858000"/>
          </a:xfrm>
          <a:prstGeom prst="rect">
            <a:avLst/>
          </a:prstGeom>
          <a:noFill/>
        </p:spPr>
      </p:pic>
      <p:grpSp>
        <p:nvGrpSpPr>
          <p:cNvPr id="5" name="Group 5"/>
          <p:cNvGrpSpPr/>
          <p:nvPr/>
        </p:nvGrpSpPr>
        <p:grpSpPr bwMode="auto">
          <a:xfrm>
            <a:off x="0" y="2564904"/>
            <a:ext cx="2376264" cy="3888432"/>
            <a:chOff x="0" y="0"/>
            <a:chExt cx="1224" cy="1506"/>
          </a:xfrm>
        </p:grpSpPr>
        <p:pic>
          <p:nvPicPr>
            <p:cNvPr id="6" name="Picture 6" descr="A`ML)4R{E6)3Y9SRGO$`4V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1" y="0"/>
              <a:ext cx="763" cy="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0" y="1179"/>
              <a:ext cx="122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 smtClean="0"/>
                <a:t>小丽爸</a:t>
              </a:r>
              <a:r>
                <a:rPr lang="zh-CN" altLang="en-US" sz="2800" dirty="0"/>
                <a:t>爸</a:t>
              </a:r>
              <a:endParaRPr lang="zh-CN" altLang="en-US" sz="2800" dirty="0"/>
            </a:p>
          </p:txBody>
        </p:sp>
      </p:grpSp>
      <p:pic>
        <p:nvPicPr>
          <p:cNvPr id="8" name="Picture 3" descr="https://img03.sogoucdn.com/net/a/04/link?url=http%3A%2F%2Fi02.pic.sogou.com%2F4b879bcb85d91ddf&amp;appid=12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348880"/>
            <a:ext cx="3322340" cy="3171826"/>
          </a:xfrm>
          <a:prstGeom prst="rect">
            <a:avLst/>
          </a:prstGeom>
          <a:noFill/>
        </p:spPr>
      </p:pic>
      <p:sp>
        <p:nvSpPr>
          <p:cNvPr id="9" name="AutoShape 4" descr="瓦形"/>
          <p:cNvSpPr>
            <a:spLocks noChangeArrowheads="1"/>
          </p:cNvSpPr>
          <p:nvPr/>
        </p:nvSpPr>
        <p:spPr bwMode="auto">
          <a:xfrm>
            <a:off x="1619673" y="404664"/>
            <a:ext cx="4752528" cy="1872208"/>
          </a:xfrm>
          <a:prstGeom prst="cloudCallout">
            <a:avLst>
              <a:gd name="adj1" fmla="val -47051"/>
              <a:gd name="adj2" fmla="val 63903"/>
            </a:avLst>
          </a:prstGeom>
          <a:blipFill dpi="0" rotWithShape="0">
            <a:blip r:embed="rId5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2800" dirty="0" smtClean="0">
                <a:solidFill>
                  <a:srgbClr val="FF3300"/>
                </a:solidFill>
              </a:rPr>
              <a:t>女孩子不用读书了，帮爸爸我干活去。</a:t>
            </a:r>
            <a:endParaRPr lang="zh-CN" altLang="en-US" sz="2800" dirty="0">
              <a:solidFill>
                <a:srgbClr val="FF3300"/>
              </a:solidFill>
            </a:endParaRPr>
          </a:p>
        </p:txBody>
      </p:sp>
      <p:sp>
        <p:nvSpPr>
          <p:cNvPr id="10" name="WordArt 14"/>
          <p:cNvSpPr>
            <a:spLocks noChangeArrowheads="1" noChangeShapeType="1"/>
          </p:cNvSpPr>
          <p:nvPr/>
        </p:nvSpPr>
        <p:spPr bwMode="auto">
          <a:xfrm>
            <a:off x="3057525" y="2747963"/>
            <a:ext cx="4197350" cy="1062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性别歧视</a:t>
            </a:r>
            <a:endParaRPr lang="zh-CN" altLang="en-US" sz="3600" kern="10" dirty="0">
              <a:ln w="9525"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男女不平等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5943600"/>
            <a:ext cx="4211638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“如此平等”</a:t>
            </a:r>
            <a:endParaRPr lang="zh-CN" altLang="en-US" sz="5400" b="1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-7699" y="1125538"/>
            <a:ext cx="861774" cy="2317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4400" b="1" dirty="0" smtClean="0">
                <a:solidFill>
                  <a:schemeClr val="accent2"/>
                </a:solidFill>
              </a:rPr>
              <a:t>性别歧视</a:t>
            </a:r>
            <a:endParaRPr lang="zh-CN" altLang="en-US" sz="44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D:\背景图片\图片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74" y="0"/>
            <a:ext cx="9129851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286000" y="980729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/>
              <a:t>我们要消除“男尊女卑”“重男轻女”等陈腐观念，男生女生应互敬互助、共同成长</a:t>
            </a:r>
            <a:r>
              <a:rPr lang="zh-CN" altLang="en-US" b="1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:\背景图片\图片199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34" y="0"/>
            <a:ext cx="9132732" cy="6858000"/>
          </a:xfrm>
          <a:prstGeom prst="rect">
            <a:avLst/>
          </a:prstGeom>
          <a:noFill/>
        </p:spPr>
      </p:pic>
      <p:sp>
        <p:nvSpPr>
          <p:cNvPr id="3" name="内容占位符 2"/>
          <p:cNvSpPr txBox="1"/>
          <p:nvPr/>
        </p:nvSpPr>
        <p:spPr>
          <a:xfrm>
            <a:off x="457200" y="1600201"/>
            <a:ext cx="8229600" cy="298092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我国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宪法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规定：“中华人民共和国妇女在政治的、经济的、文化的、社会的和家庭的生活等各方面享有同男子平等的权利。”我国还是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消除对妇女一切形式歧视公约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、第四届世界妇女大会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北京行动纲领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等国际文书的签署国。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背景图片\hhh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57" y="0"/>
            <a:ext cx="9133885" cy="6858000"/>
          </a:xfrm>
          <a:prstGeom prst="rect">
            <a:avLst/>
          </a:prstGeom>
          <a:noFill/>
        </p:spPr>
      </p:pic>
      <p:pic>
        <p:nvPicPr>
          <p:cNvPr id="3" name="Picture 2" descr="D:\背景图片\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3968" cy="5733256"/>
          </a:xfrm>
          <a:prstGeom prst="rect">
            <a:avLst/>
          </a:prstGeom>
          <a:noFill/>
        </p:spPr>
      </p:pic>
      <p:pic>
        <p:nvPicPr>
          <p:cNvPr id="4" name="Picture 2" descr="C:\Users\Administrator\Desktop\n13589747_sm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0"/>
            <a:ext cx="4788024" cy="5013176"/>
          </a:xfrm>
          <a:prstGeom prst="rect">
            <a:avLst/>
          </a:prstGeom>
          <a:noFill/>
        </p:spPr>
      </p:pic>
      <p:sp>
        <p:nvSpPr>
          <p:cNvPr id="5" name="WordArt 3"/>
          <p:cNvSpPr>
            <a:spLocks noChangeArrowheads="1" noChangeShapeType="1"/>
          </p:cNvSpPr>
          <p:nvPr/>
        </p:nvSpPr>
        <p:spPr bwMode="auto">
          <a:xfrm>
            <a:off x="251520" y="5877272"/>
            <a:ext cx="1752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 dirty="0" smtClean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宋庆龄</a:t>
            </a:r>
            <a:endParaRPr lang="zh-CN" altLang="en-US" sz="4000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5976" y="510367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b="1" dirty="0" smtClean="0"/>
              <a:t>居里夫人（</a:t>
            </a:r>
            <a:r>
              <a:rPr lang="en-US" altLang="zh-CN" b="1" dirty="0" smtClean="0"/>
              <a:t>1867-1934</a:t>
            </a:r>
            <a:r>
              <a:rPr lang="zh-CN" altLang="en-US" b="1" dirty="0" smtClean="0"/>
              <a:t>）原名玛丽</a:t>
            </a:r>
            <a:r>
              <a:rPr lang="en-US" altLang="zh-CN" b="1" dirty="0" smtClean="0"/>
              <a:t>·</a:t>
            </a:r>
            <a:r>
              <a:rPr lang="zh-CN" altLang="en-US" b="1" dirty="0" smtClean="0"/>
              <a:t>斯克洛多夫斯卡，</a:t>
            </a:r>
            <a:r>
              <a:rPr lang="en-US" altLang="zh-CN" b="1" dirty="0" smtClean="0"/>
              <a:t>1867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11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7</a:t>
            </a:r>
            <a:r>
              <a:rPr lang="zh-CN" altLang="en-US" b="1" dirty="0" smtClean="0"/>
              <a:t>日出生在波兰华沙市的一个教师家庭，法国国籍波兰科学家，研究放射性现象，发现镭和钋两种放射性元素，一生两度获诺贝尔奖。</a:t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D:\背景图片\jjj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57" y="0"/>
            <a:ext cx="9133885" cy="6858000"/>
          </a:xfrm>
          <a:prstGeom prst="rect">
            <a:avLst/>
          </a:prstGeom>
          <a:noFill/>
        </p:spPr>
      </p:pic>
      <p:pic>
        <p:nvPicPr>
          <p:cNvPr id="3" name="Picture 4" descr="http://y0.ifengimg.com/ent_spider/dci_2013/05/c218e2b8a8c6e908e2613d6ed5f0a0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3888432" cy="4797152"/>
          </a:xfrm>
          <a:prstGeom prst="rect">
            <a:avLst/>
          </a:prstGeom>
          <a:noFill/>
        </p:spPr>
      </p:pic>
      <p:pic>
        <p:nvPicPr>
          <p:cNvPr id="4" name="Picture 5" descr="C:\Users\Administrator\Desktop\W0201404115472174866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608512" cy="4797152"/>
          </a:xfrm>
          <a:prstGeom prst="rect">
            <a:avLst/>
          </a:prstGeom>
          <a:noFill/>
        </p:spPr>
      </p:pic>
      <p:sp>
        <p:nvSpPr>
          <p:cNvPr id="5" name="WordArt 3"/>
          <p:cNvSpPr>
            <a:spLocks noChangeArrowheads="1" noChangeShapeType="1"/>
          </p:cNvSpPr>
          <p:nvPr/>
        </p:nvSpPr>
        <p:spPr bwMode="auto">
          <a:xfrm>
            <a:off x="827584" y="5013176"/>
            <a:ext cx="3024336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 dirty="0" smtClean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工作中的女护士</a:t>
            </a:r>
            <a:endParaRPr lang="zh-CN" altLang="en-US" sz="4000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WordArt 3"/>
          <p:cNvSpPr>
            <a:spLocks noChangeArrowheads="1" noChangeShapeType="1"/>
          </p:cNvSpPr>
          <p:nvPr/>
        </p:nvSpPr>
        <p:spPr bwMode="auto">
          <a:xfrm>
            <a:off x="5076056" y="5085184"/>
            <a:ext cx="3024336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 dirty="0" smtClean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工作中的女警察</a:t>
            </a:r>
            <a:endParaRPr lang="zh-CN" altLang="en-US" sz="4000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1990" name="Picture 6" descr="D:\背景图片\fff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97" y="0"/>
            <a:ext cx="9136405" cy="6858000"/>
          </a:xfrm>
          <a:prstGeom prst="rect">
            <a:avLst/>
          </a:prstGeom>
          <a:noFill/>
        </p:spPr>
      </p:pic>
      <p:sp>
        <p:nvSpPr>
          <p:cNvPr id="15" name="WordArt 7"/>
          <p:cNvSpPr>
            <a:spLocks noChangeArrowheads="1" noChangeShapeType="1" noTextEdit="1"/>
          </p:cNvSpPr>
          <p:nvPr/>
        </p:nvSpPr>
        <p:spPr bwMode="auto">
          <a:xfrm>
            <a:off x="684213" y="260350"/>
            <a:ext cx="2303462" cy="7921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内容占位符 7"/>
          <p:cNvSpPr txBox="1"/>
          <p:nvPr/>
        </p:nvSpPr>
        <p:spPr>
          <a:xfrm>
            <a:off x="395536" y="119675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、消除歧视的原因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（背诵）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、消除歧视的方法：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（背诵）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、不能因家境、地域和身份等方面的差异歧视他人。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、不能因身体、智能等方面的差异歧视他人。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、为什么要反对性别方面的歧视？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（背诵）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1990" name="Picture 6" descr="D:\背景图片\fff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97" y="0"/>
            <a:ext cx="9136405" cy="6858000"/>
          </a:xfrm>
          <a:prstGeom prst="rect">
            <a:avLst/>
          </a:prstGeom>
          <a:noFill/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81000" y="260648"/>
            <a:ext cx="8382000" cy="4355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zh-CN" altLang="en-US" sz="2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堂练</a:t>
            </a:r>
            <a:r>
              <a:rPr lang="zh-CN" altLang="en-US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500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据报道，巴黎某名餐厅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“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以貌取人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”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顾客不好看就没好位置。我们说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“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以貌取人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”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的做法是不对的，这是因为（   ）</a:t>
            </a:r>
            <a:endParaRPr lang="zh-CN" altLang="en-US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①一个人的相貌是天生的，是无法改变的</a:t>
            </a:r>
            <a:endParaRPr lang="zh-CN" altLang="en-US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②相貌并不代表一个人的品行和才能</a:t>
            </a:r>
            <a:endParaRPr lang="zh-CN" altLang="en-US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“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以貌取人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”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是对他人的不尊重，是缺乏平等意识的表现</a:t>
            </a:r>
            <a:endParaRPr lang="zh-CN" altLang="en-US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④每个人都不应以自己的相貌而自惭形秽</a:t>
            </a:r>
            <a:endParaRPr lang="zh-CN" altLang="en-US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A.①③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  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      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B.②③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    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    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C.②④ 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pitchFamily="49" charset="-122"/>
              </a:rPr>
              <a:t>       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D.③④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对待艾滋病病毒感染者和艾滋病病人，我们应做到不惧怕、不恐慌、不歧视。下列做法符合这一要求的是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)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．不拒绝为艾滋病病毒感染者和艾滋病病人提供帮助</a:t>
            </a:r>
            <a:endParaRPr lang="zh-CN" altLang="en-US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．不和艾滋病病毒感染者和艾滋病病人握手</a:t>
            </a:r>
            <a:endParaRPr lang="zh-CN" altLang="en-US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．不和艾滋病病毒感 染者和艾滋病病人共用交通工具</a:t>
            </a:r>
            <a:endParaRPr lang="zh-CN" altLang="en-US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．不和艾滋病病毒感染者和艾滋病病人交谈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23928" y="764704"/>
            <a:ext cx="609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FF0066"/>
                </a:solidFill>
              </a:rPr>
              <a:t>B</a:t>
            </a:r>
            <a:endParaRPr lang="en-US" altLang="zh-CN" sz="3600" b="1" dirty="0">
              <a:solidFill>
                <a:srgbClr val="FF0066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347864" y="2636912"/>
            <a:ext cx="609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</a:rPr>
              <a:t>A</a:t>
            </a:r>
            <a:endParaRPr lang="en-US" altLang="zh-CN" sz="3600" b="1" dirty="0">
              <a:solidFill>
                <a:srgbClr val="FF0066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4365104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66"/>
                </a:solidFill>
              </a:rPr>
              <a:t>3</a:t>
            </a:r>
            <a:r>
              <a:rPr lang="en-US" altLang="zh-CN" b="1" dirty="0" smtClean="0">
                <a:solidFill>
                  <a:srgbClr val="0070C0"/>
                </a:solidFill>
              </a:rPr>
              <a:t>. </a:t>
            </a:r>
            <a:r>
              <a:rPr lang="zh-CN" altLang="en-US" b="1" dirty="0" smtClean="0">
                <a:latin typeface="+mn-ea"/>
              </a:rPr>
              <a:t>班里新来了一位插班生，他是随着进城务工的父母转学到这里的。小滨一看他穿的衣服那么旧，就对同桌说“来了一个土老帽”假如你是小滨的同桌，你会告诉他（       ）</a:t>
            </a:r>
            <a:endParaRPr lang="zh-CN" altLang="en-US" b="1" dirty="0" smtClean="0">
              <a:latin typeface="+mn-ea"/>
            </a:endParaRPr>
          </a:p>
          <a:p>
            <a:r>
              <a:rPr lang="zh-CN" altLang="en-US" b="1" dirty="0" smtClean="0">
                <a:latin typeface="+mn-ea"/>
              </a:rPr>
              <a:t>①我们不要轻视别人     ②我们应该平等待人</a:t>
            </a:r>
            <a:endParaRPr lang="zh-CN" altLang="en-US" b="1" dirty="0" smtClean="0">
              <a:latin typeface="+mn-ea"/>
            </a:endParaRPr>
          </a:p>
          <a:p>
            <a:r>
              <a:rPr lang="zh-CN" altLang="en-US" b="1" dirty="0" smtClean="0">
                <a:latin typeface="+mn-ea"/>
              </a:rPr>
              <a:t>③平等待人可以让自己获得更多的友情   ④找个时间我们一起捉弄他</a:t>
            </a:r>
            <a:endParaRPr lang="zh-CN" altLang="en-US" b="1" dirty="0" smtClean="0">
              <a:latin typeface="+mn-ea"/>
            </a:endParaRPr>
          </a:p>
          <a:p>
            <a:r>
              <a:rPr lang="en-US" altLang="zh-CN" b="1" dirty="0" smtClean="0">
                <a:latin typeface="+mn-ea"/>
              </a:rPr>
              <a:t>A</a:t>
            </a:r>
            <a:r>
              <a:rPr lang="zh-CN" altLang="en-US" b="1" dirty="0" smtClean="0">
                <a:latin typeface="+mn-ea"/>
              </a:rPr>
              <a:t>．①②③    </a:t>
            </a:r>
            <a:r>
              <a:rPr lang="en-US" altLang="zh-CN" b="1" dirty="0" smtClean="0">
                <a:latin typeface="+mn-ea"/>
              </a:rPr>
              <a:t>B</a:t>
            </a:r>
            <a:r>
              <a:rPr lang="zh-CN" altLang="en-US" b="1" dirty="0" smtClean="0">
                <a:latin typeface="+mn-ea"/>
              </a:rPr>
              <a:t>．②③④    </a:t>
            </a:r>
            <a:r>
              <a:rPr lang="en-US" altLang="zh-CN" b="1" dirty="0" smtClean="0">
                <a:latin typeface="+mn-ea"/>
              </a:rPr>
              <a:t>C</a:t>
            </a:r>
            <a:r>
              <a:rPr lang="zh-CN" altLang="en-US" b="1" dirty="0" smtClean="0">
                <a:latin typeface="+mn-ea"/>
              </a:rPr>
              <a:t>．①③④   </a:t>
            </a:r>
            <a:r>
              <a:rPr lang="en-US" altLang="zh-CN" b="1" dirty="0" smtClean="0">
                <a:latin typeface="+mn-ea"/>
              </a:rPr>
              <a:t>D</a:t>
            </a:r>
            <a:r>
              <a:rPr lang="zh-CN" altLang="en-US" b="1" dirty="0" smtClean="0">
                <a:latin typeface="+mn-ea"/>
              </a:rPr>
              <a:t>．①②④</a:t>
            </a:r>
            <a:endParaRPr lang="zh-CN" altLang="en-US" b="1" dirty="0">
              <a:latin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958365" y="4731112"/>
            <a:ext cx="609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</a:rPr>
              <a:t>A</a:t>
            </a:r>
            <a:endParaRPr lang="en-US" altLang="zh-CN" sz="36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D:\背景图片\图片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AutoShape 3" descr="图片3"/>
          <p:cNvSpPr txBox="1">
            <a:spLocks noChangeArrowheads="1"/>
          </p:cNvSpPr>
          <p:nvPr/>
        </p:nvSpPr>
        <p:spPr bwMode="auto">
          <a:xfrm>
            <a:off x="1115616" y="1772816"/>
            <a:ext cx="2160240" cy="2376265"/>
          </a:xfrm>
          <a:prstGeom prst="irregularSeal1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</p:spPr>
        <p:txBody>
          <a:bodyPr vert="horz" wrap="none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站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3707904" y="2420888"/>
            <a:ext cx="4258816" cy="114300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消除歧视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:\背景图片\图片1.jpgf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81000" y="609600"/>
            <a:ext cx="8458200" cy="44781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</a:rPr>
              <a:t>4</a:t>
            </a:r>
            <a:r>
              <a:rPr lang="en-US" altLang="zh-CN" sz="2000" b="1" dirty="0">
                <a:solidFill>
                  <a:schemeClr val="tx1"/>
                </a:solidFill>
              </a:rPr>
              <a:t>.</a:t>
            </a:r>
            <a:r>
              <a:rPr lang="zh-CN" altLang="en-US" sz="2000" b="1" dirty="0">
                <a:solidFill>
                  <a:schemeClr val="tx1"/>
                </a:solidFill>
              </a:rPr>
              <a:t>下列行为能体现平等待人的有（       ）</a:t>
            </a:r>
            <a:endParaRPr lang="zh-CN" altLang="en-US" sz="2000" b="1" dirty="0">
              <a:solidFill>
                <a:schemeClr val="tx1"/>
              </a:solidFill>
            </a:endParaRPr>
          </a:p>
          <a:p>
            <a:r>
              <a:rPr lang="en-US" altLang="zh-CN" sz="2000" b="1" dirty="0">
                <a:solidFill>
                  <a:schemeClr val="tx1"/>
                </a:solidFill>
              </a:rPr>
              <a:t>A</a:t>
            </a:r>
            <a:r>
              <a:rPr lang="zh-CN" altLang="en-US" sz="2000" b="1" dirty="0">
                <a:solidFill>
                  <a:schemeClr val="tx1"/>
                </a:solidFill>
              </a:rPr>
              <a:t>．尊重师长，团结同学，但对贫困者、体力劳动者却显示另一幅面孔</a:t>
            </a:r>
            <a:endParaRPr lang="zh-CN" altLang="en-US" sz="2000" b="1" dirty="0">
              <a:solidFill>
                <a:schemeClr val="tx1"/>
              </a:solidFill>
            </a:endParaRPr>
          </a:p>
          <a:p>
            <a:r>
              <a:rPr lang="en-US" altLang="zh-CN" sz="2000" b="1" dirty="0">
                <a:solidFill>
                  <a:schemeClr val="tx1"/>
                </a:solidFill>
              </a:rPr>
              <a:t>B</a:t>
            </a:r>
            <a:r>
              <a:rPr lang="zh-CN" altLang="en-US" sz="2000" b="1" dirty="0">
                <a:solidFill>
                  <a:schemeClr val="tx1"/>
                </a:solidFill>
              </a:rPr>
              <a:t>．视城里人为聪明、有见识的一类，视乡下人为愚昧无知的一类</a:t>
            </a:r>
            <a:endParaRPr lang="zh-CN" altLang="en-US" sz="2000" b="1" dirty="0">
              <a:solidFill>
                <a:schemeClr val="tx1"/>
              </a:solidFill>
            </a:endParaRPr>
          </a:p>
          <a:p>
            <a:r>
              <a:rPr lang="en-US" altLang="zh-CN" sz="2000" b="1" dirty="0">
                <a:solidFill>
                  <a:schemeClr val="tx1"/>
                </a:solidFill>
              </a:rPr>
              <a:t>C</a:t>
            </a:r>
            <a:r>
              <a:rPr lang="zh-CN" altLang="en-US" sz="2000" b="1" dirty="0">
                <a:solidFill>
                  <a:schemeClr val="tx1"/>
                </a:solidFill>
              </a:rPr>
              <a:t>．在与人打交道时会不自觉地以貌取人，以地位取人</a:t>
            </a:r>
            <a:endParaRPr lang="zh-CN" altLang="en-US" sz="2000" b="1" dirty="0">
              <a:solidFill>
                <a:schemeClr val="tx1"/>
              </a:solidFill>
            </a:endParaRPr>
          </a:p>
          <a:p>
            <a:r>
              <a:rPr lang="en-US" altLang="zh-CN" sz="2000" b="1" dirty="0">
                <a:solidFill>
                  <a:schemeClr val="tx1"/>
                </a:solidFill>
              </a:rPr>
              <a:t>D</a:t>
            </a:r>
            <a:r>
              <a:rPr lang="zh-CN" altLang="en-US" sz="2000" b="1" dirty="0">
                <a:solidFill>
                  <a:schemeClr val="tx1"/>
                </a:solidFill>
              </a:rPr>
              <a:t>．无论对方的天赋、出身、贫富、职位如何，都能本着真诚、尊重、友善、礼貌的态度相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待</a:t>
            </a:r>
            <a:endParaRPr lang="zh-CN" altLang="en-US" sz="2000" b="1" dirty="0" smtClean="0">
              <a:solidFill>
                <a:schemeClr val="tx1"/>
              </a:solidFill>
            </a:endParaRPr>
          </a:p>
          <a:p>
            <a:endParaRPr lang="zh-CN" altLang="en-US" sz="2000" b="1" dirty="0" smtClean="0">
              <a:solidFill>
                <a:schemeClr val="tx1"/>
              </a:solidFill>
            </a:endParaRPr>
          </a:p>
          <a:p>
            <a:endParaRPr lang="en-US" altLang="zh-CN" sz="2000" b="1" dirty="0" smtClean="0">
              <a:solidFill>
                <a:srgbClr val="0070C0"/>
              </a:solidFill>
            </a:endParaRPr>
          </a:p>
          <a:p>
            <a:endParaRPr lang="en-US" altLang="zh-CN" sz="2500" b="1" dirty="0" smtClean="0">
              <a:solidFill>
                <a:srgbClr val="0070C0"/>
              </a:solidFill>
            </a:endParaRPr>
          </a:p>
          <a:p>
            <a:endParaRPr lang="en-US" altLang="zh-CN" sz="2500" b="1" dirty="0" smtClean="0">
              <a:solidFill>
                <a:srgbClr val="0070C0"/>
              </a:solidFill>
            </a:endParaRPr>
          </a:p>
          <a:p>
            <a:endParaRPr lang="en-US" altLang="zh-CN" sz="2500" b="1" dirty="0" smtClean="0">
              <a:solidFill>
                <a:srgbClr val="0070C0"/>
              </a:solidFill>
            </a:endParaRPr>
          </a:p>
          <a:p>
            <a:endParaRPr lang="en-US" altLang="zh-CN" sz="2500" b="1" dirty="0" smtClean="0">
              <a:solidFill>
                <a:srgbClr val="0070C0"/>
              </a:solidFill>
            </a:endParaRPr>
          </a:p>
          <a:p>
            <a:endParaRPr lang="zh-CN" altLang="en-US" sz="2500" b="1" dirty="0">
              <a:solidFill>
                <a:srgbClr val="0070C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211960" y="404664"/>
            <a:ext cx="609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</a:rPr>
              <a:t>D</a:t>
            </a:r>
            <a:endParaRPr lang="en-US" altLang="zh-CN" sz="3600" b="1" dirty="0">
              <a:solidFill>
                <a:schemeClr val="accent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2564904"/>
            <a:ext cx="78488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人格没有高低贵贱之分，都是平等的，我们应该以平等的态度待人。平等待人就要（    ）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①本着真诚、尊重、友善、礼貌的态度    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②不以貌取人，不以地位取人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③发自内心地对他人人格的尊重          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④对所有人都笑脸相迎，点头哈腰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A.①②③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B.②③④   C.①③④   D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．①②④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483128" y="2657867"/>
            <a:ext cx="609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</a:rPr>
              <a:t>A</a:t>
            </a:r>
            <a:endParaRPr lang="en-US" altLang="zh-CN" sz="36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8130" name="Picture 2" descr="D:\背景图片\图片1.jpgf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标题 1"/>
          <p:cNvSpPr txBox="1"/>
          <p:nvPr/>
        </p:nvSpPr>
        <p:spPr>
          <a:xfrm>
            <a:off x="2411760" y="274638"/>
            <a:ext cx="1944216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辨析题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609600" y="1052736"/>
            <a:ext cx="8229600" cy="5225827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残疾人是当今社会的弱势群体之一。由于生理的缺陷致使他们在社会生活中，承受着平常人难以承受的痛苦。对于身有残疾的同学，大多数同学都能够做到体贴、关心和帮助，奉献着自己的爱心，但也有个别同学歧视他们，给他们的心灵造成很大的创伤。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结合所学知识，你认为个别同学歧视残疾同学的行为对吗？并简要说明理由。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答：①个别同学歧视残疾同学的行为是错误的。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  ②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人生而平等，平等的人格应该得到同样的尊重。在社会生活中，残疾人的平等权容易受到侵害，我们更应该平等地对待这些处于不利地位的人，自觉维护他们的合法权益，为他们提供力所能及的帮助，而不应该歧视或轻视他们。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D:\背景图片\图片199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34" y="0"/>
            <a:ext cx="9132732" cy="6858000"/>
          </a:xfrm>
          <a:prstGeom prst="rect">
            <a:avLst/>
          </a:prstGeom>
          <a:noFill/>
        </p:spPr>
      </p:pic>
      <p:pic>
        <p:nvPicPr>
          <p:cNvPr id="5" name="Picture 4" descr="未标题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2349500"/>
            <a:ext cx="439261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8"/>
          <p:cNvGrpSpPr/>
          <p:nvPr/>
        </p:nvGrpSpPr>
        <p:grpSpPr bwMode="auto">
          <a:xfrm>
            <a:off x="5940425" y="908050"/>
            <a:ext cx="1008063" cy="3889375"/>
            <a:chOff x="3742" y="572"/>
            <a:chExt cx="635" cy="2450"/>
          </a:xfrm>
        </p:grpSpPr>
        <p:sp>
          <p:nvSpPr>
            <p:cNvPr id="7" name="WordArt 5"/>
            <p:cNvSpPr>
              <a:spLocks noChangeArrowheads="1" noChangeShapeType="1" noTextEdit="1"/>
            </p:cNvSpPr>
            <p:nvPr/>
          </p:nvSpPr>
          <p:spPr bwMode="auto">
            <a:xfrm>
              <a:off x="3742" y="572"/>
              <a:ext cx="589" cy="6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12700">
                    <a:solidFill>
                      <a:srgbClr val="00FF00"/>
                    </a:solidFill>
                    <a:round/>
                  </a:ln>
                  <a:solidFill>
                    <a:srgbClr val="00FF00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你</a:t>
              </a:r>
              <a:endParaRPr lang="zh-CN" altLang="en-US" sz="3600" kern="10">
                <a:ln w="12700">
                  <a:solidFill>
                    <a:srgbClr val="00FF00"/>
                  </a:solidFill>
                  <a:round/>
                </a:ln>
                <a:solidFill>
                  <a:srgbClr val="00FF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WordArt 6"/>
            <p:cNvSpPr>
              <a:spLocks noChangeArrowheads="1" noChangeShapeType="1" noTextEdit="1"/>
            </p:cNvSpPr>
            <p:nvPr/>
          </p:nvSpPr>
          <p:spPr bwMode="auto">
            <a:xfrm>
              <a:off x="3742" y="1525"/>
              <a:ext cx="635" cy="5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spc="720" dirty="0">
                  <a:ln w="9525">
                    <a:solidFill>
                      <a:srgbClr val="0066FF"/>
                    </a:solidFill>
                    <a:round/>
                  </a:ln>
                  <a:solidFill>
                    <a:srgbClr val="0066FF"/>
                  </a:solidFill>
                  <a:effectLst>
                    <a:outerShdw dist="45791" dir="3378596" algn="ctr" rotWithShape="0">
                      <a:srgbClr val="4D4D4D">
                        <a:alpha val="79999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我</a:t>
              </a:r>
              <a:endParaRPr lang="zh-CN" altLang="en-US" sz="3600" kern="10" spc="720" dirty="0">
                <a:ln w="9525">
                  <a:solidFill>
                    <a:srgbClr val="0066FF"/>
                  </a:solidFill>
                  <a:round/>
                </a:ln>
                <a:solidFill>
                  <a:srgbClr val="0066FF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WordArt 7"/>
            <p:cNvSpPr>
              <a:spLocks noChangeArrowheads="1" noChangeShapeType="1" noTextEdit="1"/>
            </p:cNvSpPr>
            <p:nvPr/>
          </p:nvSpPr>
          <p:spPr bwMode="auto">
            <a:xfrm>
              <a:off x="3742" y="2387"/>
              <a:ext cx="635" cy="6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 smtClean="0">
                  <a:ln w="9525">
                    <a:solidFill>
                      <a:srgbClr val="FF9966"/>
                    </a:solidFill>
                    <a:round/>
                  </a:ln>
                  <a:solidFill>
                    <a:srgbClr val="FF9966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他</a:t>
              </a:r>
              <a:r>
                <a:rPr lang="en-US" altLang="zh-CN" sz="3600" kern="10" dirty="0" smtClean="0">
                  <a:ln w="9525">
                    <a:solidFill>
                      <a:srgbClr val="FF9966"/>
                    </a:solidFill>
                    <a:round/>
                  </a:ln>
                  <a:solidFill>
                    <a:srgbClr val="FF9966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r>
                <a:rPr lang="zh-CN" altLang="en-US" sz="3600" kern="10" dirty="0" smtClean="0">
                  <a:ln w="9525">
                    <a:solidFill>
                      <a:srgbClr val="FF9966"/>
                    </a:solidFill>
                    <a:round/>
                  </a:ln>
                  <a:solidFill>
                    <a:srgbClr val="FF9966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她</a:t>
              </a:r>
              <a:endParaRPr lang="zh-CN" altLang="en-US" sz="3600" kern="10" dirty="0">
                <a:ln w="9525">
                  <a:solidFill>
                    <a:srgbClr val="FF9966"/>
                  </a:solidFill>
                  <a:round/>
                </a:ln>
                <a:solidFill>
                  <a:srgbClr val="FF9966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背景图片\fff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97" y="0"/>
            <a:ext cx="9136405" cy="6858000"/>
          </a:xfrm>
          <a:prstGeom prst="rect">
            <a:avLst/>
          </a:prstGeom>
          <a:noFill/>
        </p:spPr>
      </p:pic>
      <p:sp>
        <p:nvSpPr>
          <p:cNvPr id="11" name="内容占位符 7"/>
          <p:cNvSpPr txBox="1"/>
          <p:nvPr/>
        </p:nvSpPr>
        <p:spPr>
          <a:xfrm>
            <a:off x="395536" y="1988840"/>
            <a:ext cx="8229600" cy="11807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、消除歧视的原因：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（背诵）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每个人在人格和法律地位上都是平等的。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背景图片\图片1.jpgf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QQ图片201411012008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596336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图片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6237" y="260648"/>
            <a:ext cx="11477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28"/>
          <p:cNvSpPr>
            <a:spLocks noChangeArrowheads="1"/>
          </p:cNvSpPr>
          <p:nvPr/>
        </p:nvSpPr>
        <p:spPr bwMode="auto">
          <a:xfrm flipH="1">
            <a:off x="5724128" y="260648"/>
            <a:ext cx="2608263" cy="676275"/>
          </a:xfrm>
          <a:prstGeom prst="cloudCallout">
            <a:avLst>
              <a:gd name="adj1" fmla="val -35213"/>
              <a:gd name="adj2" fmla="val 72769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kumimoji="1"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想一想：</a:t>
            </a:r>
            <a:endParaRPr kumimoji="1"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内容占位符 5"/>
          <p:cNvSpPr txBox="1"/>
          <p:nvPr/>
        </p:nvSpPr>
        <p:spPr>
          <a:xfrm>
            <a:off x="395536" y="5373216"/>
            <a:ext cx="6419056" cy="964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你身边存在歧视他人家境和出身的现象吗？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对于这样的歧视现象，我们应该如何劝解？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内容占位符 2"/>
          <p:cNvSpPr txBox="1"/>
          <p:nvPr/>
        </p:nvSpPr>
        <p:spPr>
          <a:xfrm>
            <a:off x="457200" y="1600201"/>
            <a:ext cx="8229600" cy="254888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存在。在社会中，我们拥有不同的身份和角色，但这些身份和角色的差异并不影响我们人格的平等。无论在学校生活还是在社会生活中，我们都要注意自己的言行，尊重他人，反对歧视</a:t>
            </a:r>
            <a:r>
              <a:rPr lang="zh-CN" altLang="en-US" sz="3200" b="1" dirty="0" smtClean="0"/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4885184" y="3645024"/>
            <a:ext cx="4258816" cy="114300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----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消除歧视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D:\背景图片\图片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539552" y="1557338"/>
            <a:ext cx="8208912" cy="31686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000000"/>
                  </a:solidFill>
                  <a:rou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消除歧视的方法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blipFill dpi="0" rotWithShape="1">
                <a:blip r:embed="rId2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0495" y="1600200"/>
            <a:ext cx="8536305" cy="4526280"/>
          </a:xfrm>
        </p:spPr>
        <p:txBody>
          <a:bodyPr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2</a:t>
            </a:r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、消除歧视的方法：</a:t>
            </a:r>
            <a:r>
              <a:rPr lang="zh-CN" altLang="en-US" b="1" dirty="0" smtClean="0">
                <a:solidFill>
                  <a:srgbClr val="FF0000"/>
                </a:solidFill>
                <a:sym typeface="+mn-ea"/>
              </a:rPr>
              <a:t>（背诵）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(1)</a:t>
            </a:r>
            <a:r>
              <a:rPr lang="zh-CN" altLang="en-US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不能因家境、地域和身份等方面差异歧视他人。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(2)</a:t>
            </a:r>
            <a:r>
              <a:rPr lang="zh-CN" altLang="en-US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不能因身体、智能等 方面的差异歧视他人。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(3)</a:t>
            </a:r>
            <a:r>
              <a:rPr lang="zh-CN" altLang="en-US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我们要反对性别方面的歧视。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D:\背景图片\图片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74295"/>
            <a:ext cx="9144000" cy="685800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209550" y="677545"/>
            <a:ext cx="8634095" cy="32162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3</a:t>
            </a: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、不能因家境、地域和身份等方面的差异歧视他人。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①在社会 中我们拥有不同的身份和角色，但这些角色差异并不影响我们人格的平等。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②无论在学校生活还是社会生活中，我们都要注意自己的言行，尊重他人，反对歧视。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2775</Words>
  <Application/>
  <PresentationFormat/>
  <Paragraphs>193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Arial</vt:lpstr>
      <vt:lpstr>宋体</vt:lpstr>
      <vt:lpstr>Wingdings</vt:lpstr>
      <vt:lpstr>楷体_GB2312</vt:lpstr>
      <vt:lpstr>Times New Roman</vt:lpstr>
      <vt:lpstr>黑体</vt:lpstr>
      <vt:lpstr>仿宋</vt:lpstr>
      <vt:lpstr>微软雅黑</vt:lpstr>
      <vt:lpstr>Calibri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sehng</cp:lastModifiedBy>
  <cp:revision/>
  <dcterms:created xsi:type="dcterms:W3CDTF">2016-10-14T12:27:00Z</dcterms:created>
  <dcterms:modified xsi:type="dcterms:W3CDTF">2018-08-11T18:04:51Z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