
<file path=[Content_Types].xml><?xml version="1.0" encoding="utf-8"?>
<Types xmlns="http://schemas.openxmlformats.org/package/2006/content-types">
  <Default Extension="vml" ContentType="application/vnd.openxmlformats-officedocument.vmlDrawing"/>
  <Default Extension="wav" ContentType="audio/x-wav"/>
  <Default Extension="png" ContentType="image/png"/>
  <Default Extension="wmf" ContentType="image/x-wmf"/>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ctiveX/activeX1.bin" ContentType="application/vnd.ms-office.activeX"/>
  <Override PartName="/ppt/activeX/activeX1.xml" ContentType="application/vnd.ms-office.activeX+xml"/>
  <Override PartName="/ppt/activeX/activeX2.bin" ContentType="application/vnd.ms-office.activeX"/>
  <Override PartName="/ppt/activeX/activeX2.xml" ContentType="application/vnd.ms-office.activeX+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319" r:id="rId3"/>
    <p:sldId id="342" r:id="rId4"/>
    <p:sldId id="262" r:id="rId5"/>
    <p:sldId id="299" r:id="rId6"/>
    <p:sldId id="320" r:id="rId7"/>
    <p:sldId id="283" r:id="rId8"/>
    <p:sldId id="264" r:id="rId9"/>
    <p:sldId id="266" r:id="rId10"/>
    <p:sldId id="301" r:id="rId11"/>
    <p:sldId id="284" r:id="rId12"/>
    <p:sldId id="291" r:id="rId13"/>
    <p:sldId id="285" r:id="rId14"/>
    <p:sldId id="270" r:id="rId15"/>
    <p:sldId id="272" r:id="rId16"/>
    <p:sldId id="287" r:id="rId17"/>
    <p:sldId id="288" r:id="rId18"/>
    <p:sldId id="289" r:id="rId19"/>
    <p:sldId id="326" r:id="rId20"/>
    <p:sldId id="327" r:id="rId21"/>
    <p:sldId id="329" r:id="rId22"/>
    <p:sldId id="328" r:id="rId23"/>
    <p:sldId id="330" r:id="rId24"/>
    <p:sldId id="292" r:id="rId25"/>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386AF6"/>
    <a:srgbClr val="1751F5"/>
    <a:srgbClr val="0A44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96" d="100"/>
          <a:sy n="96" d="100"/>
        </p:scale>
        <p:origin x="-792" y="-72"/>
      </p:cViewPr>
      <p:guideLst>
        <p:guide orient="horz" pos="2162"/>
        <p:guide pos="2885"/>
      </p:guideLst>
    </p:cSldViewPr>
  </p:slid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fld>
            <a:endParaRPr lang="zh-CN" altLang="en-US" sz="1200" strike="noStrike" noProof="1" dirty="0">
              <a:solidFill>
                <a:srgbClr val="FFFFFF"/>
              </a:solidFill>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fld>
            <a:endParaRPr lang="zh-CN" altLang="en-US" sz="1200" strike="noStrike" noProof="1" dirty="0">
              <a:solidFill>
                <a:srgbClr val="FFFFFF"/>
              </a:solidFill>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fld>
            <a:endParaRPr lang="zh-CN" altLang="en-US" sz="1200" strike="noStrike" noProof="1" dirty="0">
              <a:solidFill>
                <a:srgbClr val="FFFFFF"/>
              </a:solidFill>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fld>
            <a:endParaRPr lang="zh-CN" altLang="en-US" sz="1200" strike="noStrike" noProof="1" dirty="0">
              <a:solidFill>
                <a:srgbClr val="FFFFFF"/>
              </a:solidFill>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fld>
            <a:endParaRPr lang="zh-CN" altLang="en-US" sz="1200" strike="noStrike" noProof="1" dirty="0">
              <a:solidFill>
                <a:srgbClr val="FFFFFF"/>
              </a:solidFill>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fld>
            <a:endParaRPr lang="zh-CN" altLang="en-US" sz="1200" strike="noStrike" noProof="1" dirty="0">
              <a:solidFill>
                <a:srgbClr val="FFFFFF"/>
              </a:solidFill>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fld>
            <a:endParaRPr lang="zh-CN" altLang="en-US" sz="1200" strike="noStrike" noProof="1" dirty="0">
              <a:solidFill>
                <a:srgbClr val="FFFFFF"/>
              </a:solidFill>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fld>
            <a:endParaRPr lang="zh-CN" altLang="en-US" sz="1200" strike="noStrike" noProof="1" dirty="0">
              <a:solidFill>
                <a:srgbClr val="FFFFFF"/>
              </a:solidFill>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fld>
            <a:endParaRPr lang="zh-CN" altLang="en-US" sz="1200" strike="noStrike" noProof="1" dirty="0">
              <a:solidFill>
                <a:srgbClr val="FFFFFF"/>
              </a:solidFill>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fld>
            <a:endParaRPr lang="zh-CN" altLang="en-US" sz="1200" strike="noStrike" noProof="1" dirty="0">
              <a:solidFill>
                <a:srgbClr val="FFFFFF"/>
              </a:solidFill>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fld>
            <a:endParaRPr lang="zh-CN" altLang="en-US" sz="1200" strike="noStrike" noProof="1" dirty="0">
              <a:solidFill>
                <a:srgbClr val="FFFFFF"/>
              </a:solidFill>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fld>
            <a:endParaRPr lang="zh-CN" altLang="en-US" sz="1200" strike="noStrike" noProof="1" dirty="0">
              <a:solidFill>
                <a:srgbClr val="FFFFFF"/>
              </a:solidFill>
              <a:latin typeface="Calibri" panose="020F0502020204030204" pitchFamily="34" charset="0"/>
            </a:endParaRPr>
          </a:p>
        </p:txBody>
      </p:sp>
      <p:pic>
        <p:nvPicPr>
          <p:cNvPr id="1031" name="图片 6" descr="透明社标.png"/>
          <p:cNvPicPr>
            <a:picLocks noChangeAspect="1"/>
          </p:cNvPicPr>
          <p:nvPr userDrawn="1"/>
        </p:nvPicPr>
        <p:blipFill>
          <a:blip r:embed="rId12"/>
          <a:stretch>
            <a:fillRect/>
          </a:stretch>
        </p:blipFill>
        <p:spPr>
          <a:xfrm>
            <a:off x="6156325" y="6092825"/>
            <a:ext cx="2808288" cy="595313"/>
          </a:xfrm>
          <a:prstGeom prst="rect">
            <a:avLst/>
          </a:prstGeom>
          <a:noFill/>
          <a:ln w="9525">
            <a:noFill/>
          </a:ln>
        </p:spPr>
      </p:pic>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2.wmf"/><Relationship Id="rId1" Type="http://schemas.openxmlformats.org/officeDocument/2006/relationships/control" Target="../activeX/activeX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2.wmf"/><Relationship Id="rId2" Type="http://schemas.openxmlformats.org/officeDocument/2006/relationships/control" Target="../activeX/activeX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slide" Target="slide1.xml"/><Relationship Id="rId3" Type="http://schemas.openxmlformats.org/officeDocument/2006/relationships/hyperlink" Target="13&#23485;&#20197;&#24453;&#20154;_&#26631;&#28165;.flv" TargetMode="External"/><Relationship Id="rId2" Type="http://schemas.openxmlformats.org/officeDocument/2006/relationships/image" Target="../media/image11.png"/><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9" name="副标题 3074"/>
          <p:cNvSpPr>
            <a:spLocks noGrp="1"/>
          </p:cNvSpPr>
          <p:nvPr>
            <p:ph type="subTitle" idx="1"/>
          </p:nvPr>
        </p:nvSpPr>
        <p:spPr>
          <a:xfrm>
            <a:off x="220345" y="1151255"/>
            <a:ext cx="8707438" cy="5010150"/>
          </a:xfrm>
        </p:spPr>
        <p:txBody>
          <a:bodyPr anchor="t"/>
          <a:p>
            <a:pPr algn="l" defTabSz="914400">
              <a:buNone/>
            </a:pPr>
            <a:endParaRPr lang="zh-CN" altLang="zh-CN" b="1" kern="1200" baseline="0">
              <a:solidFill>
                <a:schemeClr val="bg1"/>
              </a:solidFill>
              <a:latin typeface="+mn-lt"/>
              <a:ea typeface="+mn-ea"/>
              <a:cs typeface="+mn-cs"/>
            </a:endParaRPr>
          </a:p>
          <a:p>
            <a:pPr algn="l" defTabSz="914400">
              <a:buNone/>
            </a:pPr>
            <a:r>
              <a:rPr lang="en-US" altLang="zh-CN" b="1" kern="1200" baseline="0">
                <a:solidFill>
                  <a:schemeClr val="bg1"/>
                </a:solidFill>
                <a:latin typeface="+mn-lt"/>
                <a:ea typeface="+mn-ea"/>
                <a:cs typeface="+mn-cs"/>
              </a:rPr>
              <a:t>1</a:t>
            </a:r>
            <a:r>
              <a:rPr lang="zh-CN" altLang="en-US" b="1" kern="1200" baseline="0">
                <a:solidFill>
                  <a:schemeClr val="bg1"/>
                </a:solidFill>
                <a:latin typeface="+mn-lt"/>
                <a:ea typeface="+mn-ea"/>
                <a:cs typeface="+mn-cs"/>
              </a:rPr>
              <a:t>、中学生如何成为社会的人？</a:t>
            </a:r>
            <a:endParaRPr lang="zh-CN" altLang="en-US" b="1" kern="1200" baseline="0">
              <a:solidFill>
                <a:schemeClr val="bg1"/>
              </a:solidFill>
              <a:latin typeface="+mn-lt"/>
              <a:ea typeface="+mn-ea"/>
              <a:cs typeface="+mn-cs"/>
            </a:endParaRPr>
          </a:p>
          <a:p>
            <a:pPr algn="l" defTabSz="914400">
              <a:buNone/>
            </a:pPr>
            <a:r>
              <a:rPr lang="en-US" altLang="zh-CN" b="1" kern="1200" baseline="0">
                <a:solidFill>
                  <a:schemeClr val="bg1"/>
                </a:solidFill>
                <a:latin typeface="+mn-lt"/>
                <a:ea typeface="+mn-ea"/>
                <a:cs typeface="+mn-cs"/>
              </a:rPr>
              <a:t>2</a:t>
            </a:r>
            <a:r>
              <a:rPr lang="zh-CN" altLang="en-US" b="1" kern="1200" baseline="0">
                <a:solidFill>
                  <a:schemeClr val="bg1"/>
                </a:solidFill>
                <a:latin typeface="+mn-lt"/>
                <a:ea typeface="+mn-ea"/>
                <a:cs typeface="+mn-cs"/>
              </a:rPr>
              <a:t>、人人平等的内涵是什么？</a:t>
            </a:r>
            <a:endParaRPr lang="zh-CN" altLang="en-US" b="1" kern="1200" baseline="0">
              <a:solidFill>
                <a:schemeClr val="bg1"/>
              </a:solidFill>
              <a:latin typeface="+mn-lt"/>
              <a:ea typeface="+mn-ea"/>
              <a:cs typeface="+mn-cs"/>
            </a:endParaRPr>
          </a:p>
          <a:p>
            <a:pPr algn="l" defTabSz="914400">
              <a:buNone/>
            </a:pPr>
            <a:r>
              <a:rPr lang="en-US" altLang="zh-CN" b="1" kern="1200" baseline="0">
                <a:solidFill>
                  <a:schemeClr val="bg1"/>
                </a:solidFill>
                <a:latin typeface="+mn-lt"/>
                <a:ea typeface="+mn-ea"/>
                <a:cs typeface="+mn-cs"/>
              </a:rPr>
              <a:t>3</a:t>
            </a:r>
            <a:r>
              <a:rPr lang="zh-CN" altLang="en-US" b="1" kern="1200" baseline="0">
                <a:solidFill>
                  <a:schemeClr val="bg1"/>
                </a:solidFill>
                <a:latin typeface="+mn-lt"/>
                <a:ea typeface="+mn-ea"/>
                <a:cs typeface="+mn-cs"/>
              </a:rPr>
              <a:t>、消除歧视的方法有哪些？</a:t>
            </a:r>
            <a:endParaRPr lang="zh-CN" altLang="en-US" b="1" kern="1200" baseline="0">
              <a:solidFill>
                <a:schemeClr val="bg1"/>
              </a:solidFill>
              <a:latin typeface="+mn-lt"/>
              <a:ea typeface="+mn-ea"/>
              <a:cs typeface="+mn-cs"/>
            </a:endParaRPr>
          </a:p>
          <a:p>
            <a:pPr algn="l" defTabSz="914400">
              <a:buNone/>
            </a:pPr>
            <a:r>
              <a:rPr lang="en-US" altLang="zh-CN" b="1" kern="1200" baseline="0">
                <a:solidFill>
                  <a:schemeClr val="bg1"/>
                </a:solidFill>
                <a:latin typeface="+mn-lt"/>
                <a:ea typeface="+mn-ea"/>
                <a:cs typeface="+mn-cs"/>
              </a:rPr>
              <a:t>4</a:t>
            </a:r>
            <a:r>
              <a:rPr lang="zh-CN" altLang="en-US" b="1" kern="1200" baseline="0">
                <a:solidFill>
                  <a:schemeClr val="bg1"/>
                </a:solidFill>
                <a:latin typeface="+mn-lt"/>
                <a:ea typeface="+mn-ea"/>
                <a:cs typeface="+mn-cs"/>
              </a:rPr>
              <a:t>、讲礼貌的作用有哪些？</a:t>
            </a:r>
            <a:endParaRPr lang="zh-CN" altLang="en-US" b="1" kern="1200" baseline="0">
              <a:solidFill>
                <a:schemeClr val="bg1"/>
              </a:solidFill>
              <a:latin typeface="+mn-lt"/>
              <a:ea typeface="+mn-ea"/>
              <a:cs typeface="+mn-cs"/>
            </a:endParaRPr>
          </a:p>
          <a:p>
            <a:pPr algn="l" defTabSz="914400">
              <a:buNone/>
            </a:pPr>
            <a:r>
              <a:rPr lang="en-US" altLang="zh-CN" b="1" kern="1200" baseline="0">
                <a:solidFill>
                  <a:schemeClr val="bg1"/>
                </a:solidFill>
                <a:latin typeface="+mn-lt"/>
                <a:ea typeface="+mn-ea"/>
                <a:cs typeface="+mn-cs"/>
              </a:rPr>
              <a:t>5</a:t>
            </a:r>
            <a:r>
              <a:rPr lang="zh-CN" altLang="en-US" b="1" kern="1200" baseline="0">
                <a:solidFill>
                  <a:schemeClr val="bg1"/>
                </a:solidFill>
                <a:latin typeface="+mn-lt"/>
                <a:ea typeface="+mn-ea"/>
                <a:cs typeface="+mn-cs"/>
              </a:rPr>
              <a:t>、如何讲礼貌？</a:t>
            </a:r>
            <a:endParaRPr lang="zh-CN" altLang="en-US" b="1" kern="1200" baseline="0">
              <a:solidFill>
                <a:schemeClr val="bg1"/>
              </a:solidFill>
              <a:latin typeface="+mn-lt"/>
              <a:ea typeface="+mn-ea"/>
              <a:cs typeface="+mn-cs"/>
            </a:endParaRPr>
          </a:p>
          <a:p>
            <a:pPr algn="l" defTabSz="914400">
              <a:buNone/>
            </a:pPr>
            <a:endParaRPr lang="zh-CN" altLang="en-US" b="1" kern="1200" baseline="0">
              <a:solidFill>
                <a:schemeClr val="bg1"/>
              </a:solidFill>
              <a:latin typeface="+mn-lt"/>
              <a:ea typeface="+mn-ea"/>
              <a:cs typeface="+mn-cs"/>
            </a:endParaRPr>
          </a:p>
          <a:p>
            <a:pPr algn="l" defTabSz="914400">
              <a:buNone/>
            </a:pPr>
            <a:endParaRPr lang="zh-CN" altLang="en-US" b="1" kern="1200" baseline="0">
              <a:solidFill>
                <a:schemeClr val="bg1"/>
              </a:solidFill>
              <a:latin typeface="+mn-lt"/>
              <a:ea typeface="+mn-ea"/>
              <a:cs typeface="+mn-cs"/>
            </a:endParaRPr>
          </a:p>
          <a:p>
            <a:pPr algn="l" defTabSz="914400">
              <a:buNone/>
            </a:pPr>
            <a:endParaRPr lang="zh-CN" altLang="en-US" b="1" kern="1200" baseline="0">
              <a:solidFill>
                <a:schemeClr val="bg1"/>
              </a:solidFill>
              <a:latin typeface="+mn-lt"/>
              <a:ea typeface="+mn-ea"/>
              <a:cs typeface="+mn-cs"/>
            </a:endParaRPr>
          </a:p>
          <a:p>
            <a:pPr algn="l" defTabSz="914400">
              <a:buNone/>
            </a:pPr>
            <a:endParaRPr lang="zh-CN" altLang="en-US" b="1" kern="1200" baseline="0">
              <a:solidFill>
                <a:schemeClr val="bg1"/>
              </a:solidFill>
              <a:latin typeface="+mn-lt"/>
              <a:ea typeface="+mn-ea"/>
              <a:cs typeface="+mn-cs"/>
            </a:endParaRPr>
          </a:p>
          <a:p>
            <a:pPr algn="l" defTabSz="914400">
              <a:buNone/>
            </a:pPr>
            <a:endParaRPr lang="zh-CN" altLang="en-US" b="1" kern="1200" baseline="0">
              <a:solidFill>
                <a:schemeClr val="bg1"/>
              </a:solidFill>
              <a:latin typeface="+mn-lt"/>
              <a:ea typeface="+mn-ea"/>
              <a:cs typeface="+mn-cs"/>
            </a:endParaRPr>
          </a:p>
          <a:p>
            <a:pPr algn="l" defTabSz="914400">
              <a:buNone/>
            </a:pPr>
            <a:endParaRPr lang="zh-CN" altLang="en-US" b="1" kern="1200" baseline="0">
              <a:solidFill>
                <a:schemeClr val="bg1"/>
              </a:solidFill>
              <a:latin typeface="+mn-lt"/>
              <a:ea typeface="+mn-ea"/>
              <a:cs typeface="+mn-cs"/>
            </a:endParaRPr>
          </a:p>
        </p:txBody>
      </p:sp>
      <p:sp>
        <p:nvSpPr>
          <p:cNvPr id="2051" name="标题 3073"/>
          <p:cNvSpPr>
            <a:spLocks noGrp="1"/>
          </p:cNvSpPr>
          <p:nvPr>
            <p:ph type="ctrTitle"/>
          </p:nvPr>
        </p:nvSpPr>
        <p:spPr>
          <a:xfrm>
            <a:off x="687705" y="285750"/>
            <a:ext cx="7772400" cy="984250"/>
          </a:xfrm>
        </p:spPr>
        <p:txBody>
          <a:bodyPr anchor="ctr"/>
          <a:p>
            <a:pPr defTabSz="914400">
              <a:buNone/>
            </a:pPr>
            <a:r>
              <a:rPr lang="zh-CN" altLang="zh-CN" sz="6000" b="1" kern="1200" baseline="0">
                <a:solidFill>
                  <a:schemeClr val="bg1"/>
                </a:solidFill>
                <a:latin typeface="+mj-lt"/>
                <a:ea typeface="+mj-ea"/>
                <a:cs typeface="+mj-cs"/>
              </a:rPr>
              <a:t>课前背诵</a:t>
            </a:r>
            <a:endParaRPr lang="zh-CN" altLang="zh-CN" sz="6000" b="1" kern="1200" baseline="0">
              <a:solidFill>
                <a:schemeClr val="bg1"/>
              </a:solidFill>
              <a:latin typeface="+mj-lt"/>
              <a:ea typeface="+mj-ea"/>
              <a:cs typeface="+mj-cs"/>
            </a:endParaRPr>
          </a:p>
        </p:txBody>
      </p:sp>
    </p:spTree>
    <p:controls>
      <mc:AlternateContent xmlns:mc="http://schemas.openxmlformats.org/markup-compatibility/2006">
        <mc:Choice xmlns:v="urn:schemas-microsoft-com:vml" Requires="v">
          <p:control spid="1025" name="" r:id="rId1" imgW="1871345" imgH="717550"/>
        </mc:Choice>
        <mc:Fallback>
          <p:control name="" r:id="rId1" imgW="1871345" imgH="717550">
            <p:pic>
              <p:nvPicPr>
                <p:cNvPr id="0" name="Host Control  1024"/>
                <p:cNvPicPr/>
                <p:nvPr/>
              </p:nvPicPr>
              <p:blipFill>
                <a:blip r:embed="rId2"/>
                <a:stretch>
                  <a:fillRect/>
                </a:stretch>
              </p:blipFill>
              <p:spPr>
                <a:xfrm>
                  <a:off x="6915150" y="5908675"/>
                  <a:ext cx="1871345" cy="717550"/>
                </a:xfrm>
                <a:prstGeom prst="rect">
                  <a:avLst/>
                </a:prstGeom>
                <a:noFill/>
                <a:ln w="9525">
                  <a:noFill/>
                </a:ln>
              </p:spPr>
            </p:pic>
          </p:control>
        </mc:Fallback>
      </mc:AlternateContent>
    </p:controls>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TextBox 2"/>
          <p:cNvSpPr txBox="1"/>
          <p:nvPr/>
        </p:nvSpPr>
        <p:spPr>
          <a:xfrm>
            <a:off x="424180" y="375920"/>
            <a:ext cx="8079105" cy="1554480"/>
          </a:xfrm>
          <a:prstGeom prst="rect">
            <a:avLst/>
          </a:prstGeom>
          <a:noFill/>
          <a:ln w="9525">
            <a:noFill/>
          </a:ln>
        </p:spPr>
        <p:txBody>
          <a:bodyPr wrap="square" anchor="t">
            <a:spAutoFit/>
          </a:bodyPr>
          <a:p>
            <a:pPr lvl="0">
              <a:buFont typeface="Arial" panose="020B0604020202020204" pitchFamily="34" charset="0"/>
              <a:buNone/>
            </a:pPr>
            <a:r>
              <a:rPr lang="en-US" altLang="zh-CN" sz="4800" b="1" dirty="0">
                <a:solidFill>
                  <a:srgbClr val="7030A0"/>
                </a:solidFill>
                <a:latin typeface="方正姚体" pitchFamily="2" charset="-122"/>
                <a:ea typeface="方正姚体" pitchFamily="2" charset="-122"/>
                <a:sym typeface="+mn-ea"/>
              </a:rPr>
              <a:t>◆</a:t>
            </a:r>
            <a:r>
              <a:rPr lang="zh-CN" altLang="zh-CN" sz="4800" b="1" dirty="0">
                <a:solidFill>
                  <a:srgbClr val="7030A0"/>
                </a:solidFill>
                <a:latin typeface="黑体" panose="02010609060101010101" pitchFamily="49" charset="-122"/>
                <a:ea typeface="黑体" panose="02010609060101010101" pitchFamily="49" charset="-122"/>
                <a:sym typeface="+mn-ea"/>
              </a:rPr>
              <a:t>我们该以什么样的心态面对差异呢？</a:t>
            </a:r>
            <a:endParaRPr lang="zh-CN" altLang="zh-CN" sz="4800" b="1" dirty="0">
              <a:solidFill>
                <a:srgbClr val="7030A0"/>
              </a:solidFill>
              <a:latin typeface="黑体" panose="02010609060101010101" pitchFamily="49" charset="-122"/>
              <a:ea typeface="黑体" panose="02010609060101010101" pitchFamily="49" charset="-122"/>
              <a:sym typeface="+mn-ea"/>
            </a:endParaRPr>
          </a:p>
        </p:txBody>
      </p:sp>
      <p:sp>
        <p:nvSpPr>
          <p:cNvPr id="10242" name="TextBox 3"/>
          <p:cNvSpPr txBox="1"/>
          <p:nvPr/>
        </p:nvSpPr>
        <p:spPr>
          <a:xfrm>
            <a:off x="1219200" y="3073400"/>
            <a:ext cx="1219200" cy="1939925"/>
          </a:xfrm>
          <a:prstGeom prst="rect">
            <a:avLst/>
          </a:prstGeom>
          <a:noFill/>
          <a:ln w="9525">
            <a:noFill/>
          </a:ln>
        </p:spPr>
        <p:txBody>
          <a:bodyPr anchor="t">
            <a:spAutoFit/>
          </a:bodyPr>
          <a:p>
            <a:pPr lvl="0">
              <a:buFont typeface="Arial" panose="020B0604020202020204" pitchFamily="34" charset="0"/>
              <a:buNone/>
            </a:pPr>
            <a:r>
              <a:rPr lang="zh-CN" altLang="en-US" sz="6000" dirty="0">
                <a:solidFill>
                  <a:schemeClr val="bg1"/>
                </a:solidFill>
                <a:latin typeface="华文隶书" pitchFamily="2" charset="-122"/>
                <a:ea typeface="华文隶书" pitchFamily="2" charset="-122"/>
              </a:rPr>
              <a:t>承认</a:t>
            </a:r>
            <a:endParaRPr lang="zh-CN" altLang="en-US" sz="6000" dirty="0">
              <a:solidFill>
                <a:schemeClr val="bg1"/>
              </a:solidFill>
              <a:latin typeface="华文隶书" pitchFamily="2" charset="-122"/>
              <a:ea typeface="华文隶书" pitchFamily="2" charset="-122"/>
            </a:endParaRPr>
          </a:p>
        </p:txBody>
      </p:sp>
      <p:sp>
        <p:nvSpPr>
          <p:cNvPr id="10243" name="TextBox 4"/>
          <p:cNvSpPr txBox="1"/>
          <p:nvPr/>
        </p:nvSpPr>
        <p:spPr>
          <a:xfrm>
            <a:off x="2743200" y="2463800"/>
            <a:ext cx="1219200" cy="1939925"/>
          </a:xfrm>
          <a:prstGeom prst="rect">
            <a:avLst/>
          </a:prstGeom>
          <a:noFill/>
          <a:ln w="9525">
            <a:noFill/>
          </a:ln>
        </p:spPr>
        <p:txBody>
          <a:bodyPr anchor="t">
            <a:spAutoFit/>
          </a:bodyPr>
          <a:p>
            <a:pPr lvl="0">
              <a:buFont typeface="Arial" panose="020B0604020202020204" pitchFamily="34" charset="0"/>
              <a:buNone/>
            </a:pPr>
            <a:r>
              <a:rPr lang="zh-CN" altLang="en-US" sz="6000" dirty="0">
                <a:solidFill>
                  <a:schemeClr val="bg1"/>
                </a:solidFill>
                <a:latin typeface="华文隶书" pitchFamily="2" charset="-122"/>
                <a:ea typeface="华文隶书" pitchFamily="2" charset="-122"/>
              </a:rPr>
              <a:t>尊重</a:t>
            </a:r>
            <a:endParaRPr lang="zh-CN" altLang="en-US" sz="6000" dirty="0">
              <a:solidFill>
                <a:schemeClr val="bg1"/>
              </a:solidFill>
              <a:latin typeface="华文隶书" pitchFamily="2" charset="-122"/>
              <a:ea typeface="华文隶书" pitchFamily="2" charset="-122"/>
            </a:endParaRPr>
          </a:p>
        </p:txBody>
      </p:sp>
      <p:sp>
        <p:nvSpPr>
          <p:cNvPr id="10244" name="TextBox 5"/>
          <p:cNvSpPr txBox="1"/>
          <p:nvPr/>
        </p:nvSpPr>
        <p:spPr>
          <a:xfrm>
            <a:off x="4267200" y="1930400"/>
            <a:ext cx="1219200" cy="1939925"/>
          </a:xfrm>
          <a:prstGeom prst="rect">
            <a:avLst/>
          </a:prstGeom>
          <a:noFill/>
          <a:ln w="9525">
            <a:noFill/>
          </a:ln>
        </p:spPr>
        <p:txBody>
          <a:bodyPr anchor="t">
            <a:spAutoFit/>
          </a:bodyPr>
          <a:p>
            <a:pPr lvl="0">
              <a:buFont typeface="Arial" panose="020B0604020202020204" pitchFamily="34" charset="0"/>
              <a:buNone/>
            </a:pPr>
            <a:r>
              <a:rPr lang="zh-CN" altLang="en-US" sz="6000" dirty="0">
                <a:solidFill>
                  <a:schemeClr val="bg1"/>
                </a:solidFill>
                <a:latin typeface="华文隶书" pitchFamily="2" charset="-122"/>
                <a:ea typeface="华文隶书" pitchFamily="2" charset="-122"/>
              </a:rPr>
              <a:t>欣赏</a:t>
            </a:r>
            <a:endParaRPr lang="zh-CN" altLang="en-US" sz="6000" dirty="0">
              <a:solidFill>
                <a:schemeClr val="bg1"/>
              </a:solidFill>
              <a:latin typeface="华文隶书" pitchFamily="2" charset="-122"/>
              <a:ea typeface="华文隶书" pitchFamily="2" charset="-122"/>
            </a:endParaRPr>
          </a:p>
        </p:txBody>
      </p:sp>
      <p:sp>
        <p:nvSpPr>
          <p:cNvPr id="10246" name="TextBox 6"/>
          <p:cNvSpPr txBox="1">
            <a:spLocks noChangeArrowheads="1"/>
          </p:cNvSpPr>
          <p:nvPr/>
        </p:nvSpPr>
        <p:spPr bwMode="auto">
          <a:xfrm>
            <a:off x="6084888" y="1700213"/>
            <a:ext cx="1846263" cy="3024188"/>
          </a:xfrm>
          <a:prstGeom prst="rect">
            <a:avLst/>
          </a:prstGeom>
        </p:spPr>
        <p:style>
          <a:lnRef idx="0">
            <a:schemeClr val="accent2"/>
          </a:lnRef>
          <a:fillRef idx="3">
            <a:schemeClr val="accent2"/>
          </a:fillRef>
          <a:effectRef idx="3">
            <a:schemeClr val="accent2"/>
          </a:effectRef>
          <a:fontRef idx="minor">
            <a:schemeClr val="lt1"/>
          </a:fontRef>
        </p:style>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和而不同</a:t>
            </a:r>
            <a:endParaRPr kumimoji="0" lang="zh-CN" altLang="en-US" sz="54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求同存异</a:t>
            </a:r>
            <a:endParaRPr kumimoji="0" lang="zh-CN" altLang="en-US" sz="54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sp>
        <p:nvSpPr>
          <p:cNvPr id="8193" name="标题 1"/>
          <p:cNvSpPr>
            <a:spLocks noGrp="1"/>
          </p:cNvSpPr>
          <p:nvPr/>
        </p:nvSpPr>
        <p:spPr>
          <a:xfrm>
            <a:off x="252095" y="5013325"/>
            <a:ext cx="8639175" cy="1637665"/>
          </a:xfrm>
          <a:prstGeom prst="rect">
            <a:avLst/>
          </a:prstGeom>
          <a:noFill/>
          <a:ln w="9525">
            <a:noFill/>
          </a:ln>
        </p:spPr>
        <p:txBody>
          <a:bodyPr wrap="square" lIns="91440" tIns="45720" rIns="91440" bIns="45720"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zh-CN" sz="3200" b="1" kern="1200" dirty="0">
                <a:solidFill>
                  <a:srgbClr val="FF0000"/>
                </a:solidFill>
                <a:latin typeface="黑体" panose="02010609060101010101" pitchFamily="49" charset="-122"/>
                <a:ea typeface="黑体" panose="02010609060101010101" pitchFamily="49" charset="-122"/>
              </a:rPr>
              <a:t>怎样做到宽以待人？</a:t>
            </a:r>
            <a:br>
              <a:rPr lang="zh-CN" altLang="zh-CN" sz="3200" b="1" kern="1200" dirty="0">
                <a:solidFill>
                  <a:srgbClr val="FF0000"/>
                </a:solidFill>
                <a:latin typeface="黑体" panose="02010609060101010101" pitchFamily="49" charset="-122"/>
                <a:ea typeface="黑体" panose="02010609060101010101" pitchFamily="49" charset="-122"/>
              </a:rPr>
            </a:br>
            <a:r>
              <a:rPr lang="zh-CN" altLang="zh-CN" sz="3200" b="1" kern="1200" dirty="0">
                <a:solidFill>
                  <a:srgbClr val="FF0000"/>
                </a:solidFill>
                <a:latin typeface="黑体" panose="02010609060101010101" pitchFamily="49" charset="-122"/>
                <a:ea typeface="黑体" panose="02010609060101010101" pitchFamily="49" charset="-122"/>
                <a:sym typeface="Wingdings" panose="05000000000000000000" charset="0"/>
              </a:rPr>
              <a:t>要为他人着想，学会换位思考。</a:t>
            </a:r>
            <a:endParaRPr lang="zh-CN" altLang="zh-CN" sz="3200" b="1" kern="1200" dirty="0">
              <a:solidFill>
                <a:srgbClr val="FF0000"/>
              </a:solidFill>
              <a:latin typeface="黑体" panose="02010609060101010101" pitchFamily="49" charset="-122"/>
              <a:ea typeface="黑体" panose="02010609060101010101" pitchFamily="49" charset="-122"/>
              <a:sym typeface="Wingdings" panose="05000000000000000000" charset="0"/>
            </a:endParaRPr>
          </a:p>
          <a:p>
            <a:pPr algn="l"/>
            <a:endParaRPr lang="en-US" altLang="zh-CN" sz="3200" b="1" kern="1200" dirty="0">
              <a:solidFill>
                <a:schemeClr val="bg1"/>
              </a:solidFill>
              <a:latin typeface="黑体" panose="02010609060101010101" pitchFamily="49" charset="-122"/>
              <a:ea typeface="黑体" panose="020106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1"/>
          <p:cNvSpPr>
            <a:spLocks noGrp="1"/>
          </p:cNvSpPr>
          <p:nvPr>
            <p:ph type="title"/>
          </p:nvPr>
        </p:nvSpPr>
        <p:spPr>
          <a:xfrm>
            <a:off x="950913" y="333375"/>
            <a:ext cx="8229600" cy="1143000"/>
          </a:xfrm>
        </p:spPr>
        <p:txBody>
          <a:bodyPr wrap="square" lIns="91440" tIns="45720" rIns="91440" bIns="45720" anchor="ctr"/>
          <a:p>
            <a:pPr algn="l"/>
            <a:r>
              <a:rPr lang="zh-CN" altLang="en-US" sz="3200" b="1" dirty="0">
                <a:solidFill>
                  <a:schemeClr val="bg1"/>
                </a:solidFill>
                <a:latin typeface="黑体" panose="02010609060101010101" pitchFamily="49" charset="-122"/>
                <a:ea typeface="黑体" panose="02010609060101010101" pitchFamily="49" charset="-122"/>
              </a:rPr>
              <a:t>故事续写</a:t>
            </a:r>
            <a:r>
              <a:rPr lang="en-US" altLang="zh-CN" sz="3200" b="1" dirty="0">
                <a:solidFill>
                  <a:schemeClr val="bg1"/>
                </a:solidFill>
                <a:latin typeface="黑体" panose="02010609060101010101" pitchFamily="49" charset="-122"/>
                <a:ea typeface="黑体" panose="02010609060101010101" pitchFamily="49" charset="-122"/>
              </a:rPr>
              <a:t>:</a:t>
            </a:r>
            <a:endParaRPr lang="en-US" altLang="zh-CN" sz="3200" b="1" dirty="0">
              <a:solidFill>
                <a:schemeClr val="bg1"/>
              </a:solidFill>
              <a:latin typeface="黑体" panose="02010609060101010101" pitchFamily="49" charset="-122"/>
              <a:ea typeface="黑体" panose="02010609060101010101" pitchFamily="49" charset="-122"/>
            </a:endParaRPr>
          </a:p>
        </p:txBody>
      </p:sp>
      <p:sp>
        <p:nvSpPr>
          <p:cNvPr id="11266" name="内容占位符 2"/>
          <p:cNvSpPr>
            <a:spLocks noGrp="1"/>
          </p:cNvSpPr>
          <p:nvPr>
            <p:ph idx="1"/>
          </p:nvPr>
        </p:nvSpPr>
        <p:spPr>
          <a:xfrm>
            <a:off x="217170" y="1412875"/>
            <a:ext cx="8709025" cy="1648460"/>
          </a:xfrm>
        </p:spPr>
        <p:txBody>
          <a:bodyPr wrap="square" lIns="91440" tIns="45720" rIns="91440" bIns="45720" anchor="t"/>
          <a:p>
            <a:pPr marL="0" indent="0">
              <a:buNone/>
            </a:pPr>
            <a:r>
              <a:rPr lang="en-US" altLang="zh-CN" dirty="0">
                <a:solidFill>
                  <a:schemeClr val="bg1"/>
                </a:solidFill>
                <a:latin typeface="宋体" panose="02010600030101010101" pitchFamily="2" charset="-122"/>
              </a:rPr>
              <a:t>    </a:t>
            </a:r>
            <a:r>
              <a:rPr lang="zh-CN" altLang="zh-CN" b="1" dirty="0">
                <a:solidFill>
                  <a:schemeClr val="bg1"/>
                </a:solidFill>
                <a:latin typeface="宋体" panose="02010600030101010101" pitchFamily="2" charset="-122"/>
                <a:ea typeface="宋体" panose="02010600030101010101" pitchFamily="2" charset="-122"/>
              </a:rPr>
              <a:t>小武发现自己新买的笔不见了，他怀疑是邻桌小杰拿了，于是向老师报告。</a:t>
            </a:r>
            <a:r>
              <a:rPr lang="zh-CN" altLang="zh-CN" b="1" dirty="0">
                <a:solidFill>
                  <a:srgbClr val="FF0000"/>
                </a:solidFill>
                <a:latin typeface="宋体" panose="02010600030101010101" pitchFamily="2" charset="-122"/>
                <a:ea typeface="宋体" panose="02010600030101010101" pitchFamily="2" charset="-122"/>
              </a:rPr>
              <a:t>小杰</a:t>
            </a:r>
            <a:r>
              <a:rPr lang="zh-CN" altLang="zh-CN" b="1" dirty="0">
                <a:solidFill>
                  <a:schemeClr val="bg1"/>
                </a:solidFill>
                <a:latin typeface="宋体" panose="02010600030101010101" pitchFamily="2" charset="-122"/>
                <a:ea typeface="宋体" panose="02010600030101010101" pitchFamily="2" charset="-122"/>
              </a:rPr>
              <a:t>神情紧张、手足无措。</a:t>
            </a:r>
            <a:r>
              <a:rPr lang="zh-CN" altLang="zh-CN" b="1" dirty="0">
                <a:solidFill>
                  <a:srgbClr val="FF0000"/>
                </a:solidFill>
                <a:latin typeface="宋体" panose="02010600030101010101" pitchFamily="2" charset="-122"/>
                <a:ea typeface="宋体" panose="02010600030101010101" pitchFamily="2" charset="-122"/>
              </a:rPr>
              <a:t>老师</a:t>
            </a:r>
            <a:r>
              <a:rPr lang="zh-CN" altLang="zh-CN" b="1" dirty="0">
                <a:solidFill>
                  <a:schemeClr val="bg1"/>
                </a:solidFill>
                <a:latin typeface="宋体" panose="02010600030101010101" pitchFamily="2" charset="-122"/>
                <a:ea typeface="宋体" panose="02010600030101010101" pitchFamily="2" charset="-122"/>
              </a:rPr>
              <a:t>见状</a:t>
            </a:r>
            <a:r>
              <a:rPr lang="en-US" altLang="zh-CN" b="1" dirty="0">
                <a:solidFill>
                  <a:schemeClr val="bg1"/>
                </a:solidFill>
                <a:latin typeface="宋体" panose="02010600030101010101" pitchFamily="2" charset="-122"/>
              </a:rPr>
              <a:t>……</a:t>
            </a:r>
            <a:endParaRPr lang="en-US" altLang="zh-CN" b="1" dirty="0">
              <a:solidFill>
                <a:schemeClr val="bg1"/>
              </a:solidFill>
              <a:latin typeface="宋体" panose="02010600030101010101" pitchFamily="2" charset="-122"/>
            </a:endParaRPr>
          </a:p>
        </p:txBody>
      </p:sp>
      <p:sp>
        <p:nvSpPr>
          <p:cNvPr id="11267" name="TextBox 3"/>
          <p:cNvSpPr txBox="1"/>
          <p:nvPr/>
        </p:nvSpPr>
        <p:spPr>
          <a:xfrm>
            <a:off x="217805" y="3429000"/>
            <a:ext cx="8707755" cy="1066800"/>
          </a:xfrm>
          <a:prstGeom prst="rect">
            <a:avLst/>
          </a:prstGeom>
          <a:noFill/>
          <a:ln w="9525">
            <a:noFill/>
          </a:ln>
        </p:spPr>
        <p:txBody>
          <a:bodyPr wrap="square" anchor="t">
            <a:spAutoFit/>
          </a:bodyPr>
          <a:p>
            <a:pPr lvl="0" eaLnBrk="0" hangingPunct="0">
              <a:buFont typeface="Arial" panose="020B0604020202020204" pitchFamily="34" charset="0"/>
              <a:buNone/>
            </a:pPr>
            <a:r>
              <a:rPr lang="zh-CN" altLang="en-US" sz="3200" b="1" dirty="0">
                <a:solidFill>
                  <a:schemeClr val="bg1"/>
                </a:solidFill>
                <a:latin typeface="方正姚体" pitchFamily="2" charset="-122"/>
                <a:ea typeface="方正姚体" pitchFamily="2" charset="-122"/>
              </a:rPr>
              <a:t>◆</a:t>
            </a:r>
            <a:r>
              <a:rPr lang="zh-CN" altLang="en-US" sz="3200" b="1" dirty="0">
                <a:solidFill>
                  <a:schemeClr val="bg1"/>
                </a:solidFill>
                <a:latin typeface="黑体" panose="02010609060101010101" pitchFamily="49" charset="-122"/>
                <a:ea typeface="黑体" panose="02010609060101010101" pitchFamily="49" charset="-122"/>
              </a:rPr>
              <a:t>续写要求：</a:t>
            </a:r>
            <a:r>
              <a:rPr lang="en-US" altLang="zh-CN" sz="3200" b="1" dirty="0">
                <a:solidFill>
                  <a:schemeClr val="bg1"/>
                </a:solidFill>
                <a:latin typeface="黑体" panose="02010609060101010101" pitchFamily="49" charset="-122"/>
                <a:ea typeface="黑体" panose="02010609060101010101" pitchFamily="49" charset="-122"/>
              </a:rPr>
              <a:t> </a:t>
            </a:r>
            <a:r>
              <a:rPr lang="zh-CN" altLang="zh-CN" sz="3200" b="1" dirty="0">
                <a:solidFill>
                  <a:schemeClr val="bg1"/>
                </a:solidFill>
                <a:latin typeface="黑体" panose="02010609060101010101" pitchFamily="49" charset="-122"/>
                <a:ea typeface="黑体" panose="02010609060101010101" pitchFamily="49" charset="-122"/>
              </a:rPr>
              <a:t>请你设想故事中</a:t>
            </a:r>
            <a:r>
              <a:rPr lang="zh-CN" altLang="en-US" sz="3200" b="1" dirty="0">
                <a:solidFill>
                  <a:schemeClr val="bg1"/>
                </a:solidFill>
                <a:latin typeface="黑体" panose="02010609060101010101" pitchFamily="49" charset="-122"/>
                <a:ea typeface="黑体" panose="02010609060101010101" pitchFamily="49" charset="-122"/>
              </a:rPr>
              <a:t>小武、小杰和老师会有怎样</a:t>
            </a:r>
            <a:r>
              <a:rPr lang="zh-CN" altLang="zh-CN" sz="3200" b="1" dirty="0">
                <a:solidFill>
                  <a:schemeClr val="bg1"/>
                </a:solidFill>
                <a:latin typeface="黑体" panose="02010609060101010101" pitchFamily="49" charset="-122"/>
                <a:ea typeface="黑体" panose="02010609060101010101" pitchFamily="49" charset="-122"/>
              </a:rPr>
              <a:t>的不同表现，为故事续写结局。</a:t>
            </a:r>
            <a:endParaRPr lang="zh-CN" altLang="zh-CN" sz="3200" b="1" dirty="0">
              <a:solidFill>
                <a:schemeClr val="bg1"/>
              </a:solidFill>
              <a:latin typeface="黑体" panose="02010609060101010101" pitchFamily="49" charset="-122"/>
              <a:ea typeface="黑体" panose="02010609060101010101" pitchFamily="49" charset="-122"/>
            </a:endParaRPr>
          </a:p>
        </p:txBody>
      </p:sp>
      <p:sp>
        <p:nvSpPr>
          <p:cNvPr id="100" name="文本框 99"/>
          <p:cNvSpPr txBox="1"/>
          <p:nvPr/>
        </p:nvSpPr>
        <p:spPr>
          <a:xfrm>
            <a:off x="217805" y="4987290"/>
            <a:ext cx="8708390" cy="944880"/>
          </a:xfrm>
          <a:prstGeom prst="rect">
            <a:avLst/>
          </a:prstGeom>
          <a:noFill/>
          <a:ln w="9525">
            <a:noFill/>
          </a:ln>
        </p:spPr>
        <p:txBody>
          <a:bodyPr wrap="square">
            <a:spAutoFit/>
          </a:bodyPr>
          <a:p>
            <a:pPr marL="0" indent="276225" algn="l"/>
            <a:r>
              <a:rPr lang="zh-CN" altLang="en-US" sz="2800" b="1" u="none">
                <a:solidFill>
                  <a:schemeClr val="bg1"/>
                </a:solidFill>
                <a:latin typeface="宋体" panose="02010600030101010101" pitchFamily="2" charset="-122"/>
                <a:ea typeface="宋体" panose="02010600030101010101" pitchFamily="2" charset="-122"/>
                <a:cs typeface="宋体" panose="02010600030101010101" pitchFamily="2" charset="-122"/>
              </a:rPr>
              <a:t>在不同的故事中，我们甚至看到了小杰今后不同的人生轨迹，你更喜欢哪种结局呢？</a:t>
            </a:r>
            <a:endParaRPr lang="zh-CN" altLang="en-US" sz="2800" b="1" u="none">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ppt_x"/>
                                          </p:val>
                                        </p:tav>
                                        <p:tav tm="100000">
                                          <p:val>
                                            <p:strVal val="#ppt_x"/>
                                          </p:val>
                                        </p:tav>
                                      </p:tavLst>
                                    </p:anim>
                                    <p:anim calcmode="lin" valueType="num">
                                      <p:cBhvr additive="base">
                                        <p:cTn id="8"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diamond(in)">
                                      <p:cBhvr>
                                        <p:cTn id="13"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矩形 10"/>
          <p:cNvSpPr/>
          <p:nvPr/>
        </p:nvSpPr>
        <p:spPr>
          <a:xfrm>
            <a:off x="947738" y="79375"/>
            <a:ext cx="2438400" cy="2646363"/>
          </a:xfrm>
          <a:prstGeom prst="rect">
            <a:avLst/>
          </a:prstGeom>
          <a:noFill/>
          <a:ln w="9525">
            <a:noFill/>
          </a:ln>
        </p:spPr>
        <p:txBody>
          <a:bodyPr anchor="t">
            <a:spAutoFit/>
          </a:bodyPr>
          <a:p>
            <a:pPr lvl="0">
              <a:buFont typeface="Arial" panose="020B0604020202020204" pitchFamily="34" charset="0"/>
              <a:buNone/>
            </a:pPr>
            <a:r>
              <a:rPr lang="zh-CN" altLang="en-US" sz="16600" dirty="0">
                <a:solidFill>
                  <a:schemeClr val="bg1"/>
                </a:solidFill>
                <a:latin typeface="方正舒体" pitchFamily="2" charset="-122"/>
                <a:ea typeface="方正舒体" pitchFamily="2" charset="-122"/>
              </a:rPr>
              <a:t>恕</a:t>
            </a:r>
            <a:endParaRPr lang="zh-CN" altLang="en-US" sz="16600" dirty="0">
              <a:solidFill>
                <a:schemeClr val="bg1"/>
              </a:solidFill>
              <a:latin typeface="方正舒体" pitchFamily="2" charset="-122"/>
              <a:ea typeface="方正舒体" pitchFamily="2" charset="-122"/>
            </a:endParaRPr>
          </a:p>
        </p:txBody>
      </p:sp>
      <p:sp>
        <p:nvSpPr>
          <p:cNvPr id="12290" name="矩形 11"/>
          <p:cNvSpPr/>
          <p:nvPr/>
        </p:nvSpPr>
        <p:spPr>
          <a:xfrm>
            <a:off x="1633538" y="2365375"/>
            <a:ext cx="1954212" cy="2216150"/>
          </a:xfrm>
          <a:prstGeom prst="rect">
            <a:avLst/>
          </a:prstGeom>
          <a:noFill/>
          <a:ln w="9525">
            <a:noFill/>
          </a:ln>
        </p:spPr>
        <p:txBody>
          <a:bodyPr wrap="none" anchor="t">
            <a:spAutoFit/>
          </a:bodyPr>
          <a:p>
            <a:pPr lvl="0">
              <a:buFont typeface="Arial" panose="020B0604020202020204" pitchFamily="34" charset="0"/>
              <a:buNone/>
            </a:pPr>
            <a:r>
              <a:rPr lang="zh-CN" altLang="en-US" sz="13800" dirty="0">
                <a:solidFill>
                  <a:schemeClr val="bg1"/>
                </a:solidFill>
                <a:latin typeface="方正舒体" pitchFamily="2" charset="-122"/>
                <a:ea typeface="方正舒体" pitchFamily="2" charset="-122"/>
              </a:rPr>
              <a:t>？</a:t>
            </a:r>
            <a:endParaRPr lang="zh-CN" altLang="en-US" sz="13800" dirty="0">
              <a:solidFill>
                <a:schemeClr val="bg1"/>
              </a:solidFill>
              <a:latin typeface="方正舒体" pitchFamily="2" charset="-122"/>
              <a:ea typeface="方正舒体" pitchFamily="2" charset="-122"/>
            </a:endParaRPr>
          </a:p>
        </p:txBody>
      </p:sp>
      <p:sp>
        <p:nvSpPr>
          <p:cNvPr id="26633" name="TextBox 10"/>
          <p:cNvSpPr txBox="1"/>
          <p:nvPr/>
        </p:nvSpPr>
        <p:spPr>
          <a:xfrm>
            <a:off x="3767138" y="2241550"/>
            <a:ext cx="3036887" cy="1014413"/>
          </a:xfrm>
          <a:prstGeom prst="rect">
            <a:avLst/>
          </a:prstGeom>
          <a:noFill/>
          <a:ln w="9525">
            <a:noFill/>
          </a:ln>
        </p:spPr>
        <p:txBody>
          <a:bodyPr anchor="t">
            <a:spAutoFit/>
          </a:bodyPr>
          <a:p>
            <a:pPr lvl="0">
              <a:buFont typeface="Arial" panose="020B0604020202020204" pitchFamily="34" charset="0"/>
              <a:buNone/>
            </a:pPr>
            <a:r>
              <a:rPr lang="zh-CN" altLang="en-US" sz="6000" dirty="0">
                <a:solidFill>
                  <a:schemeClr val="bg1"/>
                </a:solidFill>
                <a:latin typeface="黑体" panose="02010609060101010101" pitchFamily="49" charset="-122"/>
                <a:ea typeface="黑体" panose="02010609060101010101" pitchFamily="49" charset="-122"/>
              </a:rPr>
              <a:t>有  别</a:t>
            </a:r>
            <a:endParaRPr lang="zh-CN" altLang="en-US" sz="6000" dirty="0">
              <a:solidFill>
                <a:schemeClr val="bg1"/>
              </a:solidFill>
              <a:latin typeface="黑体" panose="02010609060101010101" pitchFamily="49" charset="-122"/>
              <a:ea typeface="黑体" panose="02010609060101010101" pitchFamily="49" charset="-122"/>
            </a:endParaRPr>
          </a:p>
        </p:txBody>
      </p:sp>
      <p:sp>
        <p:nvSpPr>
          <p:cNvPr id="26634" name="TextBox 16"/>
          <p:cNvSpPr txBox="1"/>
          <p:nvPr/>
        </p:nvSpPr>
        <p:spPr>
          <a:xfrm>
            <a:off x="3767138" y="3330575"/>
            <a:ext cx="2532062" cy="1016000"/>
          </a:xfrm>
          <a:prstGeom prst="rect">
            <a:avLst/>
          </a:prstGeom>
          <a:noFill/>
          <a:ln w="9525">
            <a:noFill/>
          </a:ln>
        </p:spPr>
        <p:txBody>
          <a:bodyPr anchor="t">
            <a:spAutoFit/>
          </a:bodyPr>
          <a:p>
            <a:pPr lvl="0">
              <a:buFont typeface="Arial" panose="020B0604020202020204" pitchFamily="34" charset="0"/>
              <a:buNone/>
            </a:pPr>
            <a:r>
              <a:rPr lang="zh-CN" altLang="en-US" sz="6000" dirty="0">
                <a:solidFill>
                  <a:schemeClr val="bg1"/>
                </a:solidFill>
                <a:latin typeface="黑体" panose="02010609060101010101" pitchFamily="49" charset="-122"/>
                <a:ea typeface="黑体" panose="02010609060101010101" pitchFamily="49" charset="-122"/>
              </a:rPr>
              <a:t>有  过</a:t>
            </a:r>
            <a:endParaRPr lang="zh-CN" altLang="en-US" sz="6000"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6633"/>
                                        </p:tgtEl>
                                        <p:attrNameLst>
                                          <p:attrName>style.visibility</p:attrName>
                                        </p:attrNameLst>
                                      </p:cBhvr>
                                      <p:to>
                                        <p:strVal val="visible"/>
                                      </p:to>
                                    </p:set>
                                    <p:anim calcmode="lin" valueType="num">
                                      <p:cBhvr>
                                        <p:cTn id="7" dur="500" fill="hold"/>
                                        <p:tgtEl>
                                          <p:spTgt spid="26633"/>
                                        </p:tgtEl>
                                        <p:attrNameLst>
                                          <p:attrName>ppt_w</p:attrName>
                                        </p:attrNameLst>
                                      </p:cBhvr>
                                      <p:tavLst>
                                        <p:tav tm="0">
                                          <p:val>
                                            <p:fltVal val="0.000000"/>
                                          </p:val>
                                        </p:tav>
                                        <p:tav tm="100000">
                                          <p:val>
                                            <p:strVal val="#ppt_w"/>
                                          </p:val>
                                        </p:tav>
                                      </p:tavLst>
                                    </p:anim>
                                    <p:anim calcmode="lin" valueType="num">
                                      <p:cBhvr>
                                        <p:cTn id="8" dur="500" fill="hold"/>
                                        <p:tgtEl>
                                          <p:spTgt spid="2663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26634"/>
                                        </p:tgtEl>
                                        <p:attrNameLst>
                                          <p:attrName>style.visibility</p:attrName>
                                        </p:attrNameLst>
                                      </p:cBhvr>
                                      <p:to>
                                        <p:strVal val="visible"/>
                                      </p:to>
                                    </p:set>
                                    <p:anim calcmode="lin" valueType="num">
                                      <p:cBhvr>
                                        <p:cTn id="13" dur="500" fill="hold"/>
                                        <p:tgtEl>
                                          <p:spTgt spid="26634"/>
                                        </p:tgtEl>
                                        <p:attrNameLst>
                                          <p:attrName>ppt_w</p:attrName>
                                        </p:attrNameLst>
                                      </p:cBhvr>
                                      <p:tavLst>
                                        <p:tav tm="0">
                                          <p:val>
                                            <p:fltVal val="0.000000"/>
                                          </p:val>
                                        </p:tav>
                                        <p:tav tm="100000">
                                          <p:val>
                                            <p:strVal val="#ppt_w"/>
                                          </p:val>
                                        </p:tav>
                                      </p:tavLst>
                                    </p:anim>
                                    <p:anim calcmode="lin" valueType="num">
                                      <p:cBhvr>
                                        <p:cTn id="14" dur="500" fill="hold"/>
                                        <p:tgtEl>
                                          <p:spTgt spid="266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3" grpId="0"/>
      <p:bldP spid="266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内容占位符 2"/>
          <p:cNvSpPr>
            <a:spLocks noGrp="1"/>
          </p:cNvSpPr>
          <p:nvPr>
            <p:ph idx="1"/>
          </p:nvPr>
        </p:nvSpPr>
        <p:spPr>
          <a:xfrm>
            <a:off x="131445" y="1125855"/>
            <a:ext cx="8704580" cy="3311525"/>
          </a:xfrm>
        </p:spPr>
        <p:txBody>
          <a:bodyPr wrap="square" lIns="91440" tIns="45720" rIns="91440" bIns="45720" anchor="t"/>
          <a:p>
            <a:pPr>
              <a:buNone/>
            </a:pPr>
            <a:r>
              <a:rPr lang="en-US" altLang="zh-CN" b="1" dirty="0">
                <a:solidFill>
                  <a:schemeClr val="bg1"/>
                </a:solidFill>
                <a:latin typeface="黑体" panose="02010609060101010101" pitchFamily="49" charset="-122"/>
                <a:ea typeface="黑体" panose="02010609060101010101" pitchFamily="49" charset="-122"/>
              </a:rPr>
              <a:t>      </a:t>
            </a:r>
            <a:r>
              <a:rPr lang="zh-CN" altLang="zh-CN" b="1" dirty="0">
                <a:solidFill>
                  <a:schemeClr val="bg1"/>
                </a:solidFill>
                <a:latin typeface="黑体" panose="02010609060101010101" pitchFamily="49" charset="-122"/>
                <a:ea typeface="黑体" panose="02010609060101010101" pitchFamily="49" charset="-122"/>
              </a:rPr>
              <a:t>学会宽容让我们解人之难，补人之短，扬人之长，谅人之过，从而化解矛盾，能使对方从中吸取教训，重新审视自己的行为。</a:t>
            </a:r>
            <a:endParaRPr lang="zh-CN" altLang="zh-CN" b="1" dirty="0">
              <a:solidFill>
                <a:schemeClr val="bg1"/>
              </a:solidFill>
              <a:latin typeface="黑体" panose="02010609060101010101" pitchFamily="49" charset="-122"/>
              <a:ea typeface="黑体" panose="02010609060101010101" pitchFamily="49" charset="-122"/>
            </a:endParaRPr>
          </a:p>
          <a:p>
            <a:pPr>
              <a:spcBef>
                <a:spcPts val="600"/>
              </a:spcBef>
              <a:buNone/>
            </a:pPr>
            <a:r>
              <a:rPr lang="en-US" altLang="zh-CN" b="1" dirty="0">
                <a:solidFill>
                  <a:schemeClr val="bg1"/>
                </a:solidFill>
                <a:latin typeface="黑体" panose="02010609060101010101" pitchFamily="49" charset="-122"/>
                <a:ea typeface="黑体" panose="02010609060101010101" pitchFamily="49" charset="-122"/>
              </a:rPr>
              <a:t>      </a:t>
            </a:r>
            <a:r>
              <a:rPr lang="zh-CN" altLang="zh-CN" b="1" dirty="0">
                <a:solidFill>
                  <a:schemeClr val="bg1"/>
                </a:solidFill>
                <a:latin typeface="黑体" panose="02010609060101010101" pitchFamily="49" charset="-122"/>
                <a:ea typeface="黑体" panose="02010609060101010101" pitchFamily="49" charset="-122"/>
              </a:rPr>
              <a:t>学会宽容让我们赢得友谊、获得朋友、提高修养、提升境界，能使自己远离烦恼、仇视，体验到宽容带来的心灵的安宁和满足。</a:t>
            </a:r>
            <a:endParaRPr lang="zh-CN" altLang="zh-CN" b="1" dirty="0">
              <a:solidFill>
                <a:schemeClr val="bg1"/>
              </a:solidFill>
              <a:latin typeface="黑体" panose="02010609060101010101" pitchFamily="49" charset="-122"/>
              <a:ea typeface="黑体" panose="02010609060101010101" pitchFamily="49" charset="-122"/>
            </a:endParaRPr>
          </a:p>
        </p:txBody>
      </p:sp>
      <p:sp>
        <p:nvSpPr>
          <p:cNvPr id="11266" name="内容占位符 2"/>
          <p:cNvSpPr>
            <a:spLocks noGrp="1"/>
          </p:cNvSpPr>
          <p:nvPr/>
        </p:nvSpPr>
        <p:spPr>
          <a:xfrm>
            <a:off x="387985" y="4437380"/>
            <a:ext cx="8448675" cy="1648460"/>
          </a:xfrm>
          <a:prstGeom prst="rect">
            <a:avLst/>
          </a:prstGeom>
          <a:noFill/>
          <a:ln w="9525">
            <a:noFill/>
          </a:ln>
        </p:spPr>
        <p:txBody>
          <a:bodyPr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b="1" dirty="0">
                <a:solidFill>
                  <a:srgbClr val="FF0000"/>
                </a:solidFill>
                <a:latin typeface="宋体" panose="02010600030101010101" pitchFamily="2" charset="-122"/>
              </a:rPr>
              <a:t>2</a:t>
            </a:r>
            <a:r>
              <a:rPr lang="zh-CN" altLang="en-US" b="1" dirty="0">
                <a:solidFill>
                  <a:srgbClr val="FF0000"/>
                </a:solidFill>
                <a:latin typeface="宋体" panose="02010600030101010101" pitchFamily="2" charset="-122"/>
              </a:rPr>
              <a:t>、宽以待人的意义是什么？</a:t>
            </a:r>
            <a:endParaRPr lang="zh-CN" altLang="en-US" b="1" dirty="0">
              <a:solidFill>
                <a:srgbClr val="FF0000"/>
              </a:solidFill>
              <a:latin typeface="宋体" panose="02010600030101010101" pitchFamily="2" charset="-122"/>
            </a:endParaRPr>
          </a:p>
          <a:p>
            <a:pPr marL="0" indent="0">
              <a:buNone/>
            </a:pPr>
            <a:r>
              <a:rPr lang="zh-CN" altLang="en-US" b="1" dirty="0">
                <a:solidFill>
                  <a:srgbClr val="FF0000"/>
                </a:solidFill>
                <a:latin typeface="宋体" panose="02010600030101010101" pitchFamily="2" charset="-122"/>
              </a:rPr>
              <a:t>宽以待人有助于生活和谐。</a:t>
            </a:r>
            <a:r>
              <a:rPr lang="en-US" altLang="zh-CN" b="1" dirty="0">
                <a:solidFill>
                  <a:srgbClr val="FF0000"/>
                </a:solidFill>
                <a:latin typeface="宋体" panose="02010600030101010101" pitchFamily="2" charset="-122"/>
              </a:rPr>
              <a:t>P73</a:t>
            </a:r>
            <a:endParaRPr lang="en-US" altLang="zh-CN" b="1" dirty="0">
              <a:solidFill>
                <a:srgbClr val="FF0000"/>
              </a:solidFill>
              <a:latin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Text Box 12"/>
          <p:cNvSpPr txBox="1">
            <a:spLocks noChangeArrowheads="1"/>
          </p:cNvSpPr>
          <p:nvPr/>
        </p:nvSpPr>
        <p:spPr bwMode="auto">
          <a:xfrm>
            <a:off x="323850" y="1125538"/>
            <a:ext cx="4176713" cy="3931920"/>
          </a:xfrm>
          <a:prstGeom prst="rect">
            <a:avLst/>
          </a:prstGeom>
        </p:spPr>
        <p:style>
          <a:lnRef idx="2">
            <a:schemeClr val="accent5"/>
          </a:lnRef>
          <a:fillRef idx="1">
            <a:schemeClr val="lt1"/>
          </a:fillRef>
          <a:effectRef idx="0">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    </a:t>
            </a:r>
            <a:r>
              <a:rPr kumimoji="0" sz="28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梁建红，一位普通的农村妇女。她的儿子马刚在北京做保安。后来，马刚与同事宋晓明因300块钱工资发生纠纷。冲动之下，宋晓明用刀扎伤马刚，虽然事后努力施救，但马刚还是因为伤势过重死亡，年仅26岁,正值结婚前夕。</a:t>
            </a:r>
            <a:endParaRPr kumimoji="0" sz="28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sp>
        <p:nvSpPr>
          <p:cNvPr id="4" name="文本占位符 3"/>
          <p:cNvSpPr txBox="1"/>
          <p:nvPr/>
        </p:nvSpPr>
        <p:spPr>
          <a:xfrm>
            <a:off x="4643438" y="1773238"/>
            <a:ext cx="3960813" cy="3168650"/>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◆母亲面对杀死自己</a:t>
            </a:r>
            <a:endPar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儿子的被告，会向法</a:t>
            </a:r>
            <a:endPar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官提出怎样的请求呢？</a:t>
            </a:r>
            <a:endPar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内容占位符 2"/>
          <p:cNvSpPr>
            <a:spLocks noGrp="1"/>
          </p:cNvSpPr>
          <p:nvPr>
            <p:ph idx="1"/>
          </p:nvPr>
        </p:nvSpPr>
        <p:spPr>
          <a:xfrm>
            <a:off x="310515" y="335598"/>
            <a:ext cx="4535488" cy="5212080"/>
          </a:xfrm>
          <a:solidFill>
            <a:schemeClr val="lt1"/>
          </a:solidFill>
          <a:ln w="25400">
            <a:solidFill>
              <a:schemeClr val="accent5"/>
            </a:solid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solidFill>
                  <a:schemeClr val="bg2"/>
                </a:solidFill>
                <a:effectLst/>
                <a:uLnTx/>
                <a:uFillTx/>
                <a:latin typeface="黑体" panose="02010609060101010101" pitchFamily="49" charset="-122"/>
                <a:ea typeface="黑体" panose="02010609060101010101" pitchFamily="49" charset="-122"/>
                <a:cs typeface="+mn-cs"/>
              </a:rPr>
              <a:t>    </a:t>
            </a:r>
            <a:r>
              <a:rPr kumimoji="0" lang="zh-CN" altLang="en-US" sz="2400" b="1" i="0" u="none" strike="noStrike" kern="1200" cap="none" spc="0" normalizeH="0" baseline="0" noProof="0" dirty="0">
                <a:ln>
                  <a:noFill/>
                </a:ln>
                <a:solidFill>
                  <a:schemeClr val="bg2"/>
                </a:solidFill>
                <a:effectLst/>
                <a:uLnTx/>
                <a:uFillTx/>
                <a:latin typeface="黑体" panose="02010609060101010101" pitchFamily="49" charset="-122"/>
                <a:ea typeface="黑体" panose="02010609060101010101" pitchFamily="49" charset="-122"/>
                <a:cs typeface="+mn-cs"/>
              </a:rPr>
              <a:t>开庭审理马刚被害案时，梁建红第一次见到了杀害自己儿子的凶手并说出了令在场所有人震惊的一段话：“法律要是允许，能放他一马就放他一马吧，能轻到什么程度就轻到什么程度。”庭审进入民事赔偿部分的法庭辩论，梁建红缓缓起立，语气凝重而恳切：“我的儿子已经死了，就是判他死刑，我儿子也活不了了，他还年轻，看见他，我就想到了我的儿子……”梁建红用手捂住脸，痛哭失声，法庭上一片寂静。</a:t>
            </a:r>
            <a:endParaRPr kumimoji="0" lang="zh-CN" altLang="en-US" sz="2400" b="1" i="0" u="none" strike="noStrike" kern="1200" cap="none" spc="0" normalizeH="0" baseline="0" noProof="0" dirty="0">
              <a:ln>
                <a:noFill/>
              </a:ln>
              <a:solidFill>
                <a:schemeClr val="bg2"/>
              </a:solidFill>
              <a:effectLst/>
              <a:uLnTx/>
              <a:uFillTx/>
              <a:latin typeface="黑体" panose="02010609060101010101" pitchFamily="49" charset="-122"/>
              <a:ea typeface="黑体" panose="02010609060101010101" pitchFamily="49" charset="-122"/>
              <a:cs typeface="+mn-cs"/>
            </a:endParaRPr>
          </a:p>
        </p:txBody>
      </p:sp>
      <p:sp>
        <p:nvSpPr>
          <p:cNvPr id="15362" name="Rectangle 4"/>
          <p:cNvSpPr/>
          <p:nvPr/>
        </p:nvSpPr>
        <p:spPr>
          <a:xfrm>
            <a:off x="5277168" y="335598"/>
            <a:ext cx="3132137" cy="1570037"/>
          </a:xfrm>
          <a:prstGeom prst="rect">
            <a:avLst/>
          </a:prstGeom>
          <a:noFill/>
          <a:ln w="9525">
            <a:noFill/>
          </a:ln>
        </p:spPr>
        <p:txBody>
          <a:bodyPr anchor="ctr">
            <a:spAutoFit/>
          </a:bodyPr>
          <a:p>
            <a:pPr lvl="0" eaLnBrk="0" hangingPunct="0">
              <a:buFont typeface="Arial" panose="020B0604020202020204" pitchFamily="34" charset="0"/>
              <a:buNone/>
            </a:pPr>
            <a:r>
              <a:rPr lang="zh-CN" altLang="en-US" sz="3200" b="1" dirty="0">
                <a:solidFill>
                  <a:schemeClr val="bg1"/>
                </a:solidFill>
                <a:latin typeface="黑体" panose="02010609060101010101" pitchFamily="49" charset="-122"/>
                <a:ea typeface="黑体" panose="02010609060101010101" pitchFamily="49" charset="-122"/>
              </a:rPr>
              <a:t>◆</a:t>
            </a:r>
            <a:r>
              <a:rPr lang="zh-CN" altLang="zh-CN" sz="3200" b="1" dirty="0">
                <a:solidFill>
                  <a:schemeClr val="bg1"/>
                </a:solidFill>
                <a:latin typeface="黑体" panose="02010609060101010101" pitchFamily="49" charset="-122"/>
                <a:ea typeface="黑体" panose="02010609060101010101" pitchFamily="49" charset="-122"/>
              </a:rPr>
              <a:t>母亲为什么原谅了杀死儿子的凶手？</a:t>
            </a:r>
            <a:endParaRPr lang="zh-CN" altLang="zh-CN" sz="3200" b="1" dirty="0">
              <a:solidFill>
                <a:schemeClr val="bg1"/>
              </a:solidFill>
              <a:latin typeface="黑体" panose="02010609060101010101" pitchFamily="49" charset="-122"/>
              <a:ea typeface="黑体" panose="02010609060101010101" pitchFamily="49" charset="-122"/>
            </a:endParaRPr>
          </a:p>
        </p:txBody>
      </p:sp>
      <p:sp>
        <p:nvSpPr>
          <p:cNvPr id="15363" name="Rectangle 5"/>
          <p:cNvSpPr/>
          <p:nvPr/>
        </p:nvSpPr>
        <p:spPr>
          <a:xfrm>
            <a:off x="5311775" y="4169410"/>
            <a:ext cx="3097213" cy="2043113"/>
          </a:xfrm>
          <a:prstGeom prst="rect">
            <a:avLst/>
          </a:prstGeom>
          <a:noFill/>
          <a:ln w="9525">
            <a:noFill/>
          </a:ln>
        </p:spPr>
        <p:txBody>
          <a:bodyPr anchor="ctr">
            <a:spAutoFit/>
          </a:bodyPr>
          <a:p>
            <a:pPr lvl="0" eaLnBrk="0" hangingPunct="0">
              <a:buFont typeface="Arial" panose="020B0604020202020204" pitchFamily="34" charset="0"/>
              <a:buNone/>
            </a:pPr>
            <a:r>
              <a:rPr lang="zh-CN" altLang="en-US" sz="3200" b="1" dirty="0">
                <a:solidFill>
                  <a:schemeClr val="bg1"/>
                </a:solidFill>
                <a:latin typeface="黑体" panose="02010609060101010101" pitchFamily="49" charset="-122"/>
                <a:ea typeface="黑体" panose="02010609060101010101" pitchFamily="49" charset="-122"/>
              </a:rPr>
              <a:t>◆面对梁建红的请求，宋晓明会有怎样的反应</a:t>
            </a:r>
            <a:endParaRPr lang="zh-CN" altLang="en-US" sz="3200" b="1" dirty="0">
              <a:solidFill>
                <a:schemeClr val="bg1"/>
              </a:solidFill>
              <a:latin typeface="黑体" panose="02010609060101010101" pitchFamily="49" charset="-122"/>
              <a:ea typeface="黑体" panose="02010609060101010101" pitchFamily="49" charset="-122"/>
            </a:endParaRPr>
          </a:p>
          <a:p>
            <a:pPr lvl="0" eaLnBrk="0" hangingPunct="0">
              <a:buFont typeface="Arial" panose="020B0604020202020204" pitchFamily="34" charset="0"/>
              <a:buNone/>
            </a:pPr>
            <a:r>
              <a:rPr lang="zh-CN" altLang="en-US" sz="3200" b="1" dirty="0">
                <a:solidFill>
                  <a:schemeClr val="bg1"/>
                </a:solidFill>
                <a:latin typeface="黑体" panose="02010609060101010101" pitchFamily="49" charset="-122"/>
                <a:ea typeface="黑体" panose="02010609060101010101" pitchFamily="49" charset="-122"/>
              </a:rPr>
              <a:t>呢？</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100" name="文本框 99"/>
          <p:cNvSpPr txBox="1"/>
          <p:nvPr/>
        </p:nvSpPr>
        <p:spPr>
          <a:xfrm>
            <a:off x="5277485" y="1883410"/>
            <a:ext cx="3302000" cy="1920240"/>
          </a:xfrm>
          <a:prstGeom prst="rect">
            <a:avLst/>
          </a:prstGeom>
          <a:noFill/>
          <a:ln w="9525">
            <a:noFill/>
          </a:ln>
        </p:spPr>
        <p:txBody>
          <a:bodyPr wrap="square">
            <a:spAutoFit/>
          </a:bodyPr>
          <a:p>
            <a:pPr marL="0" indent="0" algn="l"/>
            <a:r>
              <a:rPr lang="zh-CN" altLang="en-US" sz="2400" b="1" u="none">
                <a:solidFill>
                  <a:schemeClr val="bg2"/>
                </a:solidFill>
                <a:latin typeface="楷体" panose="02010609060101010101" charset="-122"/>
                <a:ea typeface="楷体" panose="02010609060101010101" charset="-122"/>
                <a:cs typeface="楷体" panose="02010609060101010101" charset="-122"/>
              </a:rPr>
              <a:t>梁建红说：“哪个母亲不爱自己的儿子，我的儿子已经死了，不希望别人的母亲再失去儿子。”</a:t>
            </a:r>
            <a:endParaRPr lang="zh-CN" altLang="en-US" sz="2400" b="1" u="none">
              <a:solidFill>
                <a:schemeClr val="bg2"/>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5363"/>
                                        </p:tgtEl>
                                        <p:attrNameLst>
                                          <p:attrName>style.visibility</p:attrName>
                                        </p:attrNameLst>
                                      </p:cBhvr>
                                      <p:to>
                                        <p:strVal val="visible"/>
                                      </p:to>
                                    </p:set>
                                    <p:animEffect transition="in" filter="diamond(in)">
                                      <p:cBhvr>
                                        <p:cTn id="12" dur="20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536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95288" y="765175"/>
            <a:ext cx="4032250" cy="4832350"/>
          </a:xfrm>
          <a:solidFill>
            <a:schemeClr val="lt1"/>
          </a:solidFill>
          <a:ln w="25400">
            <a:solidFill>
              <a:schemeClr val="accent5"/>
            </a:solid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smtClean="0">
                <a:ln>
                  <a:noFill/>
                </a:ln>
                <a:solidFill>
                  <a:schemeClr val="bg1"/>
                </a:solidFill>
                <a:effectLst/>
                <a:uLnTx/>
                <a:uFillTx/>
                <a:latin typeface="黑体" panose="02010609060101010101" pitchFamily="49" charset="-122"/>
                <a:ea typeface="黑体" panose="02010609060101010101" pitchFamily="49" charset="-122"/>
                <a:cs typeface="+mn-cs"/>
              </a:rPr>
              <a:t>    </a:t>
            </a:r>
            <a:r>
              <a:rPr kumimoji="0" lang="zh-CN" altLang="zh-CN" sz="2800" b="1" i="0" u="none" strike="noStrike" kern="1200" cap="none" spc="0" normalizeH="0" baseline="0" noProof="0" dirty="0" smtClean="0">
                <a:ln>
                  <a:noFill/>
                </a:ln>
                <a:solidFill>
                  <a:schemeClr val="bg1"/>
                </a:solidFill>
                <a:effectLst/>
                <a:uLnTx/>
                <a:uFillTx/>
                <a:latin typeface="黑体" panose="02010609060101010101" pitchFamily="49" charset="-122"/>
                <a:ea typeface="黑体" panose="02010609060101010101" pitchFamily="49" charset="-122"/>
                <a:cs typeface="+mn-cs"/>
              </a:rPr>
              <a:t>站</a:t>
            </a:r>
            <a:r>
              <a:rPr kumimoji="0" lang="zh-CN" altLang="zh-CN" sz="28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在被告席上的宋晓明，似乎不相信自己的耳朵，他扭头看着梁建红，看着这位失去儿子的母亲，“哇”地哭出了声。被带出法庭前，他突然转身，跪倒在梁建红跟前，撕心裂肺地喊了一</a:t>
            </a:r>
            <a:r>
              <a:rPr kumimoji="0" lang="zh-CN" altLang="zh-CN" sz="2800" b="1" i="0" u="none" strike="noStrike" kern="1200" cap="none" spc="0" normalizeH="0" baseline="0" noProof="0" dirty="0" smtClean="0">
                <a:ln>
                  <a:noFill/>
                </a:ln>
                <a:solidFill>
                  <a:schemeClr val="bg1"/>
                </a:solidFill>
                <a:effectLst/>
                <a:uLnTx/>
                <a:uFillTx/>
                <a:latin typeface="黑体" panose="02010609060101010101" pitchFamily="49" charset="-122"/>
                <a:ea typeface="黑体" panose="02010609060101010101" pitchFamily="49" charset="-122"/>
                <a:cs typeface="+mn-cs"/>
              </a:rPr>
              <a:t>声</a:t>
            </a:r>
            <a:r>
              <a:rPr kumimoji="0" lang="zh-CN" altLang="en-US" sz="2800" b="1" i="0" u="none" strike="noStrike" kern="1200" cap="none" spc="0" normalizeH="0" baseline="0" noProof="0" dirty="0" smtClean="0">
                <a:ln>
                  <a:noFill/>
                </a:ln>
                <a:solidFill>
                  <a:schemeClr val="bg1"/>
                </a:solidFill>
                <a:effectLst/>
                <a:uLnTx/>
                <a:uFillTx/>
                <a:latin typeface="黑体" panose="02010609060101010101" pitchFamily="49" charset="-122"/>
                <a:ea typeface="黑体" panose="02010609060101010101" pitchFamily="49" charset="-122"/>
                <a:cs typeface="+mn-cs"/>
              </a:rPr>
              <a:t>：</a:t>
            </a:r>
            <a:r>
              <a:rPr kumimoji="0" lang="zh-CN" altLang="zh-CN" sz="2800" b="1" i="0" u="none" strike="noStrike" kern="1200" cap="none" spc="0" normalizeH="0" baseline="0" noProof="0" dirty="0" smtClean="0">
                <a:ln>
                  <a:noFill/>
                </a:ln>
                <a:solidFill>
                  <a:schemeClr val="bg1"/>
                </a:solidFill>
                <a:effectLst/>
                <a:uLnTx/>
                <a:uFillTx/>
                <a:latin typeface="黑体" panose="02010609060101010101" pitchFamily="49" charset="-122"/>
                <a:ea typeface="黑体" panose="02010609060101010101" pitchFamily="49" charset="-122"/>
                <a:cs typeface="+mn-cs"/>
              </a:rPr>
              <a:t>“</a:t>
            </a:r>
            <a:r>
              <a:rPr kumimoji="0" lang="zh-CN" altLang="zh-CN" sz="28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对不起，妈妈！您一定要保重好身体，等我出来！</a:t>
            </a:r>
            <a:r>
              <a:rPr kumimoji="0" lang="zh-CN" altLang="zh-CN" sz="2800" b="1" i="0" u="none" strike="noStrike" kern="1200" cap="none" spc="0" normalizeH="0" baseline="0" noProof="0" dirty="0" smtClean="0">
                <a:ln>
                  <a:noFill/>
                </a:ln>
                <a:solidFill>
                  <a:schemeClr val="bg1"/>
                </a:solidFill>
                <a:effectLst/>
                <a:uLnTx/>
                <a:uFillTx/>
                <a:latin typeface="黑体" panose="02010609060101010101" pitchFamily="49" charset="-122"/>
                <a:ea typeface="黑体" panose="02010609060101010101" pitchFamily="49" charset="-122"/>
                <a:cs typeface="+mn-cs"/>
              </a:rPr>
              <a:t>”</a:t>
            </a:r>
            <a:endParaRPr kumimoji="0" lang="zh-CN" altLang="zh-CN" sz="2800" b="1" i="0" u="none" strike="noStrike" kern="1200" cap="none" spc="0" normalizeH="0" baseline="0" noProof="0" dirty="0" smtClean="0">
              <a:ln>
                <a:noFill/>
              </a:ln>
              <a:solidFill>
                <a:schemeClr val="bg1"/>
              </a:solidFill>
              <a:effectLst/>
              <a:uLnTx/>
              <a:uFillTx/>
              <a:latin typeface="黑体" panose="02010609060101010101" pitchFamily="49" charset="-122"/>
              <a:ea typeface="黑体" panose="02010609060101010101" pitchFamily="49" charset="-122"/>
              <a:cs typeface="+mn-cs"/>
            </a:endParaRPr>
          </a:p>
        </p:txBody>
      </p:sp>
      <p:sp>
        <p:nvSpPr>
          <p:cNvPr id="16386" name="矩形 4"/>
          <p:cNvSpPr/>
          <p:nvPr/>
        </p:nvSpPr>
        <p:spPr>
          <a:xfrm>
            <a:off x="4572000" y="1268413"/>
            <a:ext cx="3887788" cy="1077912"/>
          </a:xfrm>
          <a:prstGeom prst="rect">
            <a:avLst/>
          </a:prstGeom>
          <a:noFill/>
          <a:ln w="9525">
            <a:noFill/>
          </a:ln>
        </p:spPr>
        <p:txBody>
          <a:bodyPr anchor="t">
            <a:spAutoFit/>
          </a:bodyPr>
          <a:p>
            <a:pPr lvl="0">
              <a:buFont typeface="Arial" panose="020B0604020202020204" pitchFamily="34" charset="0"/>
              <a:buNone/>
            </a:pPr>
            <a:r>
              <a:rPr lang="zh-CN" altLang="en-US" sz="3200" b="1" dirty="0">
                <a:solidFill>
                  <a:schemeClr val="bg1"/>
                </a:solidFill>
                <a:latin typeface="方正姚体" pitchFamily="2" charset="-122"/>
                <a:ea typeface="方正姚体" pitchFamily="2" charset="-122"/>
              </a:rPr>
              <a:t>◆</a:t>
            </a:r>
            <a:r>
              <a:rPr lang="zh-CN" altLang="en-US" sz="3200" b="1" dirty="0">
                <a:solidFill>
                  <a:schemeClr val="bg1"/>
                </a:solidFill>
                <a:latin typeface="黑体" panose="02010609060101010101" pitchFamily="49" charset="-122"/>
                <a:ea typeface="黑体" panose="02010609060101010101" pitchFamily="49" charset="-122"/>
              </a:rPr>
              <a:t>请你评价一下这位母亲。</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6" name="矩形 5"/>
          <p:cNvSpPr/>
          <p:nvPr/>
        </p:nvSpPr>
        <p:spPr>
          <a:xfrm>
            <a:off x="4572000" y="2852738"/>
            <a:ext cx="4103688" cy="2062162"/>
          </a:xfrm>
          <a:prstGeom prst="rect">
            <a:avLst/>
          </a:prstGeom>
          <a:noFill/>
          <a:ln w="9525">
            <a:noFill/>
          </a:ln>
        </p:spPr>
        <p:txBody>
          <a:bodyPr anchor="t">
            <a:spAutoFit/>
          </a:bodyPr>
          <a:p>
            <a:pPr marL="342900" lvl="0" indent="-342900">
              <a:buFont typeface="Arial" panose="020B0604020202020204" pitchFamily="34" charset="0"/>
              <a:buNone/>
            </a:pPr>
            <a:r>
              <a:rPr lang="zh-CN" altLang="en-US" sz="3200" b="1" dirty="0">
                <a:solidFill>
                  <a:schemeClr val="bg1"/>
                </a:solidFill>
                <a:latin typeface="黑体" panose="02010609060101010101" pitchFamily="49" charset="-122"/>
                <a:ea typeface="黑体" panose="02010609060101010101" pitchFamily="49" charset="-122"/>
              </a:rPr>
              <a:t>◆母亲从情感上宽恕</a:t>
            </a:r>
            <a:endParaRPr lang="zh-CN" altLang="en-US" sz="3200" b="1" dirty="0">
              <a:solidFill>
                <a:schemeClr val="bg1"/>
              </a:solidFill>
              <a:latin typeface="黑体" panose="02010609060101010101" pitchFamily="49" charset="-122"/>
              <a:ea typeface="黑体" panose="02010609060101010101" pitchFamily="49" charset="-122"/>
            </a:endParaRPr>
          </a:p>
          <a:p>
            <a:pPr marL="342900" lvl="0" indent="-342900">
              <a:buFont typeface="Arial" panose="020B0604020202020204" pitchFamily="34" charset="0"/>
              <a:buNone/>
            </a:pPr>
            <a:r>
              <a:rPr lang="zh-CN" altLang="en-US" sz="3200" b="1" dirty="0">
                <a:solidFill>
                  <a:schemeClr val="bg1"/>
                </a:solidFill>
                <a:latin typeface="黑体" panose="02010609060101010101" pitchFamily="49" charset="-122"/>
                <a:ea typeface="黑体" panose="02010609060101010101" pitchFamily="49" charset="-122"/>
              </a:rPr>
              <a:t>了杀人凶手，法律会</a:t>
            </a:r>
            <a:endParaRPr lang="zh-CN" altLang="en-US" sz="3200" b="1" dirty="0">
              <a:solidFill>
                <a:schemeClr val="bg1"/>
              </a:solidFill>
              <a:latin typeface="黑体" panose="02010609060101010101" pitchFamily="49" charset="-122"/>
              <a:ea typeface="黑体" panose="02010609060101010101" pitchFamily="49" charset="-122"/>
            </a:endParaRPr>
          </a:p>
          <a:p>
            <a:pPr marL="342900" lvl="0" indent="-342900">
              <a:buFont typeface="Arial" panose="020B0604020202020204" pitchFamily="34" charset="0"/>
              <a:buNone/>
            </a:pPr>
            <a:r>
              <a:rPr lang="zh-CN" altLang="en-US" sz="3200" b="1" dirty="0">
                <a:solidFill>
                  <a:schemeClr val="bg1"/>
                </a:solidFill>
                <a:latin typeface="黑体" panose="02010609060101010101" pitchFamily="49" charset="-122"/>
                <a:ea typeface="黑体" panose="02010609060101010101" pitchFamily="49" charset="-122"/>
              </a:rPr>
              <a:t>不会宽恕他，免于追</a:t>
            </a:r>
            <a:endParaRPr lang="zh-CN" altLang="en-US" sz="3200" b="1" dirty="0">
              <a:solidFill>
                <a:schemeClr val="bg1"/>
              </a:solidFill>
              <a:latin typeface="黑体" panose="02010609060101010101" pitchFamily="49" charset="-122"/>
              <a:ea typeface="黑体" panose="02010609060101010101" pitchFamily="49" charset="-122"/>
            </a:endParaRPr>
          </a:p>
          <a:p>
            <a:pPr marL="342900" lvl="0" indent="-342900">
              <a:buFont typeface="Arial" panose="020B0604020202020204" pitchFamily="34" charset="0"/>
              <a:buNone/>
            </a:pPr>
            <a:r>
              <a:rPr lang="zh-CN" altLang="en-US" sz="3200" b="1" dirty="0">
                <a:solidFill>
                  <a:schemeClr val="bg1"/>
                </a:solidFill>
                <a:latin typeface="黑体" panose="02010609060101010101" pitchFamily="49" charset="-122"/>
                <a:ea typeface="黑体" panose="02010609060101010101" pitchFamily="49" charset="-122"/>
              </a:rPr>
              <a:t>究他的责任呢？</a:t>
            </a:r>
            <a:endParaRPr lang="zh-CN" altLang="en-US" sz="32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charRg st="0" end="1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charRg st="10" end="2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charRg st="20" end="3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charRg st="30" end="3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2"/>
          <p:cNvSpPr txBox="1"/>
          <p:nvPr/>
        </p:nvSpPr>
        <p:spPr bwMode="auto">
          <a:xfrm>
            <a:off x="539750" y="1052513"/>
            <a:ext cx="7920038" cy="2246313"/>
          </a:xfrm>
          <a:prstGeom prst="rect">
            <a:avLst/>
          </a:prstGeom>
          <a:ln w="25400" cap="flat" cmpd="sng" algn="ctr">
            <a:solidFill>
              <a:schemeClr val="accent5"/>
            </a:solidFill>
            <a:prstDash val="solid"/>
            <a:miter lim="800000"/>
          </a:ln>
        </p:spPr>
        <p:style>
          <a:lnRef idx="2">
            <a:schemeClr val="accent5"/>
          </a:lnRef>
          <a:fillRef idx="1">
            <a:schemeClr val="lt1"/>
          </a:fillRef>
          <a:effectRef idx="0">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    </a:t>
            </a:r>
            <a:r>
              <a:rPr kumimoji="0" lang="zh-CN" altLang="zh-CN" sz="28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法院认为，梁建红在未获任何利益补偿的情况下，请求对被告人从轻处罚的义举应予褒扬，法院据此对被告人宋晓明从轻处罚，判处有期徒刑</a:t>
            </a:r>
            <a:r>
              <a:rPr kumimoji="0" lang="en-US" altLang="zh-CN" sz="28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12</a:t>
            </a:r>
            <a:r>
              <a:rPr kumimoji="0" lang="zh-CN" altLang="zh-CN" sz="28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年。听到判决，宋晓明再次痛哭叩头，对着这位母亲长跪不起。</a:t>
            </a:r>
            <a:endParaRPr kumimoji="0" lang="zh-CN" altLang="zh-CN" sz="28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sp>
        <p:nvSpPr>
          <p:cNvPr id="17410" name="矩形 4"/>
          <p:cNvSpPr/>
          <p:nvPr/>
        </p:nvSpPr>
        <p:spPr>
          <a:xfrm>
            <a:off x="1476375" y="4005263"/>
            <a:ext cx="5538788" cy="584200"/>
          </a:xfrm>
          <a:prstGeom prst="rect">
            <a:avLst/>
          </a:prstGeom>
          <a:noFill/>
          <a:ln w="9525">
            <a:noFill/>
          </a:ln>
        </p:spPr>
        <p:txBody>
          <a:bodyPr wrap="none" anchor="t">
            <a:spAutoFit/>
          </a:bodyPr>
          <a:p>
            <a:pPr lvl="0" eaLnBrk="0" hangingPunct="0">
              <a:buFont typeface="Arial" panose="020B0604020202020204" pitchFamily="34" charset="0"/>
              <a:buNone/>
            </a:pPr>
            <a:r>
              <a:rPr lang="zh-CN" altLang="en-US" sz="3200" b="1" dirty="0">
                <a:solidFill>
                  <a:schemeClr val="bg1"/>
                </a:solidFill>
                <a:latin typeface="方正姚体" pitchFamily="2" charset="-122"/>
                <a:ea typeface="方正姚体" pitchFamily="2" charset="-122"/>
              </a:rPr>
              <a:t>◆</a:t>
            </a:r>
            <a:r>
              <a:rPr lang="zh-CN" altLang="zh-CN" sz="3200" b="1" dirty="0">
                <a:solidFill>
                  <a:schemeClr val="bg1"/>
                </a:solidFill>
                <a:latin typeface="黑体" panose="02010609060101010101" pitchFamily="49" charset="-122"/>
                <a:ea typeface="黑体" panose="02010609060101010101" pitchFamily="49" charset="-122"/>
              </a:rPr>
              <a:t>这个案例给我们哪些启示？</a:t>
            </a:r>
            <a:endParaRPr lang="zh-CN" altLang="zh-CN" sz="32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棱台 97282" descr="蜜蜂采花图"/>
          <p:cNvSpPr/>
          <p:nvPr/>
        </p:nvSpPr>
        <p:spPr>
          <a:xfrm>
            <a:off x="684213" y="260350"/>
            <a:ext cx="3960812" cy="935038"/>
          </a:xfrm>
          <a:prstGeom prst="bevel">
            <a:avLst>
              <a:gd name="adj" fmla="val 12500"/>
            </a:avLst>
          </a:prstGeom>
          <a:blipFill rotWithShape="1">
            <a:blip r:embed="rId1">
              <a:lum bright="12000"/>
            </a:blip>
            <a:stretch>
              <a:fillRect/>
            </a:stretch>
          </a:blipFill>
          <a:ln w="9525" cap="flat" cmpd="sng">
            <a:solidFill>
              <a:srgbClr val="FF00FF"/>
            </a:solidFill>
            <a:prstDash val="solid"/>
            <a:miter/>
            <a:headEnd type="none" w="med" len="med"/>
            <a:tailEnd type="none" w="med" len="med"/>
          </a:ln>
        </p:spPr>
        <p:txBody>
          <a:bodyPr wrap="none" anchor="ctr"/>
          <a:p>
            <a:pPr lvl="0" algn="ctr"/>
            <a:r>
              <a:rPr lang="zh-CN" altLang="en-US" sz="5400" b="1" dirty="0">
                <a:solidFill>
                  <a:srgbClr val="00FF00"/>
                </a:solidFill>
                <a:latin typeface="Arial" panose="020B0604020202020204" pitchFamily="34" charset="0"/>
                <a:ea typeface="隶书" pitchFamily="49" charset="-122"/>
              </a:rPr>
              <a:t>知识窗口四</a:t>
            </a:r>
            <a:endParaRPr lang="zh-CN" altLang="en-US" sz="5400" b="1" dirty="0">
              <a:solidFill>
                <a:srgbClr val="00FF00"/>
              </a:solidFill>
              <a:latin typeface="Arial" panose="020B0604020202020204" pitchFamily="34" charset="0"/>
              <a:ea typeface="隶书" pitchFamily="49" charset="-122"/>
            </a:endParaRPr>
          </a:p>
        </p:txBody>
      </p:sp>
      <p:sp>
        <p:nvSpPr>
          <p:cNvPr id="32770" name="文本框 97283"/>
          <p:cNvSpPr txBox="1"/>
          <p:nvPr/>
        </p:nvSpPr>
        <p:spPr>
          <a:xfrm>
            <a:off x="755650" y="2351088"/>
            <a:ext cx="7993063" cy="762000"/>
          </a:xfrm>
          <a:prstGeom prst="rect">
            <a:avLst/>
          </a:prstGeom>
          <a:noFill/>
          <a:ln w="9525">
            <a:noFill/>
          </a:ln>
        </p:spPr>
        <p:txBody>
          <a:bodyPr anchor="t">
            <a:spAutoFit/>
          </a:bodyPr>
          <a:p>
            <a:pPr lvl="0">
              <a:spcBef>
                <a:spcPct val="50000"/>
              </a:spcBef>
            </a:pPr>
            <a:r>
              <a:rPr lang="en-US" altLang="zh-CN" sz="4400" b="1" dirty="0">
                <a:solidFill>
                  <a:srgbClr val="FF0000"/>
                </a:solidFill>
                <a:latin typeface="Arial" panose="020B0604020202020204" pitchFamily="34" charset="0"/>
                <a:ea typeface="楷体_GB2312" pitchFamily="49" charset="-122"/>
              </a:rPr>
              <a:t>       </a:t>
            </a:r>
            <a:endParaRPr lang="en-US" altLang="zh-CN" sz="4000" b="1" dirty="0">
              <a:solidFill>
                <a:srgbClr val="FF0000"/>
              </a:solidFill>
              <a:latin typeface="Arial" panose="020B0604020202020204" pitchFamily="34" charset="0"/>
              <a:ea typeface="楷体_GB2312" pitchFamily="49" charset="-122"/>
            </a:endParaRPr>
          </a:p>
        </p:txBody>
      </p:sp>
      <p:sp>
        <p:nvSpPr>
          <p:cNvPr id="32771" name="文本框 97284"/>
          <p:cNvSpPr txBox="1"/>
          <p:nvPr/>
        </p:nvSpPr>
        <p:spPr>
          <a:xfrm>
            <a:off x="827088" y="1196975"/>
            <a:ext cx="7704137" cy="642938"/>
          </a:xfrm>
          <a:prstGeom prst="rect">
            <a:avLst/>
          </a:prstGeom>
          <a:noFill/>
          <a:ln w="9525">
            <a:noFill/>
          </a:ln>
        </p:spPr>
        <p:txBody>
          <a:bodyPr anchor="t">
            <a:spAutoFit/>
          </a:bodyPr>
          <a:p>
            <a:pPr lvl="0"/>
            <a:r>
              <a:rPr lang="en-US" altLang="zh-CN" sz="3600" b="1" dirty="0">
                <a:solidFill>
                  <a:srgbClr val="FF0000"/>
                </a:solidFill>
                <a:latin typeface="Arial" panose="020B0604020202020204" pitchFamily="34" charset="0"/>
                <a:ea typeface="宋体" panose="02010600030101010101" pitchFamily="2" charset="-122"/>
              </a:rPr>
              <a:t>       </a:t>
            </a:r>
            <a:endParaRPr lang="en-US" altLang="zh-CN" sz="4000" b="1" dirty="0">
              <a:solidFill>
                <a:srgbClr val="FF0000"/>
              </a:solidFill>
              <a:latin typeface="Arial" panose="020B0604020202020204" pitchFamily="34" charset="0"/>
              <a:ea typeface="楷体_GB2312" pitchFamily="49" charset="-122"/>
            </a:endParaRPr>
          </a:p>
        </p:txBody>
      </p:sp>
      <p:sp>
        <p:nvSpPr>
          <p:cNvPr id="32772" name="文本框 97287"/>
          <p:cNvSpPr txBox="1"/>
          <p:nvPr/>
        </p:nvSpPr>
        <p:spPr>
          <a:xfrm>
            <a:off x="755650" y="1196975"/>
            <a:ext cx="7991475" cy="2834640"/>
          </a:xfrm>
          <a:prstGeom prst="rect">
            <a:avLst/>
          </a:prstGeom>
          <a:noFill/>
          <a:ln w="9525">
            <a:noFill/>
          </a:ln>
        </p:spPr>
        <p:txBody>
          <a:bodyPr anchor="t">
            <a:spAutoFit/>
          </a:bodyPr>
          <a:p>
            <a:pPr lvl="0"/>
            <a:r>
              <a:rPr lang="en-US" altLang="zh-CN" sz="3600" b="1" dirty="0">
                <a:solidFill>
                  <a:schemeClr val="bg2"/>
                </a:solidFill>
                <a:latin typeface="黑体" panose="02010609060101010101" pitchFamily="49" charset="-122"/>
                <a:ea typeface="黑体" panose="02010609060101010101" pitchFamily="49" charset="-122"/>
              </a:rPr>
              <a:t>1</a:t>
            </a:r>
            <a:r>
              <a:rPr lang="zh-CN" altLang="en-US" sz="3600" b="1" dirty="0">
                <a:solidFill>
                  <a:schemeClr val="bg2"/>
                </a:solidFill>
                <a:latin typeface="黑体" panose="02010609060101010101" pitchFamily="49" charset="-122"/>
                <a:ea typeface="黑体" panose="02010609060101010101" pitchFamily="49" charset="-122"/>
              </a:rPr>
              <a:t>、宽容不是是非不分，爱憎不明，是</a:t>
            </a:r>
            <a:r>
              <a:rPr lang="zh-CN" altLang="en-US" sz="3600" b="1" dirty="0">
                <a:solidFill>
                  <a:srgbClr val="FF0000"/>
                </a:solidFill>
                <a:latin typeface="黑体" panose="02010609060101010101" pitchFamily="49" charset="-122"/>
                <a:ea typeface="黑体" panose="02010609060101010101" pitchFamily="49" charset="-122"/>
              </a:rPr>
              <a:t>有原则的</a:t>
            </a:r>
            <a:r>
              <a:rPr lang="zh-CN" altLang="en-US" sz="3600" b="1" dirty="0">
                <a:solidFill>
                  <a:schemeClr val="bg2"/>
                </a:solidFill>
                <a:latin typeface="黑体" panose="02010609060101010101" pitchFamily="49" charset="-122"/>
                <a:ea typeface="黑体" panose="02010609060101010101" pitchFamily="49" charset="-122"/>
              </a:rPr>
              <a:t>，不是盲目的。</a:t>
            </a:r>
            <a:endParaRPr lang="zh-CN" altLang="en-US" sz="3600" b="1" dirty="0">
              <a:solidFill>
                <a:schemeClr val="bg2"/>
              </a:solidFill>
              <a:latin typeface="黑体" panose="02010609060101010101" pitchFamily="49" charset="-122"/>
              <a:ea typeface="黑体" panose="02010609060101010101" pitchFamily="49" charset="-122"/>
            </a:endParaRPr>
          </a:p>
          <a:p>
            <a:pPr lvl="0"/>
            <a:r>
              <a:rPr lang="en-US" altLang="zh-CN" sz="3600" b="1" dirty="0">
                <a:solidFill>
                  <a:schemeClr val="bg2"/>
                </a:solidFill>
                <a:latin typeface="黑体" panose="02010609060101010101" pitchFamily="49" charset="-122"/>
                <a:ea typeface="黑体" panose="02010609060101010101" pitchFamily="49" charset="-122"/>
              </a:rPr>
              <a:t>2</a:t>
            </a:r>
            <a:r>
              <a:rPr lang="zh-CN" altLang="en-US" sz="3600" b="1" dirty="0">
                <a:solidFill>
                  <a:schemeClr val="bg2"/>
                </a:solidFill>
                <a:latin typeface="黑体" panose="02010609060101010101" pitchFamily="49" charset="-122"/>
                <a:ea typeface="黑体" panose="02010609060101010101" pitchFamily="49" charset="-122"/>
              </a:rPr>
              <a:t>、宽容不是宽大无边容忍一切，不是一味迁就与纵容，而是限制在法律、道德、情理允许的范围之内。</a:t>
            </a:r>
            <a:endParaRPr lang="zh-CN" altLang="en-US" sz="3600" b="1" dirty="0">
              <a:solidFill>
                <a:schemeClr val="bg2"/>
              </a:solidFill>
              <a:latin typeface="黑体" panose="02010609060101010101" pitchFamily="49" charset="-122"/>
              <a:ea typeface="黑体" panose="02010609060101010101" pitchFamily="49" charset="-122"/>
            </a:endParaRPr>
          </a:p>
        </p:txBody>
      </p:sp>
      <p:sp>
        <p:nvSpPr>
          <p:cNvPr id="97289" name="矩形 97288"/>
          <p:cNvSpPr/>
          <p:nvPr/>
        </p:nvSpPr>
        <p:spPr>
          <a:xfrm>
            <a:off x="468313" y="4292600"/>
            <a:ext cx="8351837" cy="1584325"/>
          </a:xfrm>
          <a:prstGeom prst="rect">
            <a:avLst/>
          </a:prstGeom>
        </p:spPr>
        <p:txBody>
          <a:bodyPr wrap="none" fromWordArt="1">
            <a:prstTxWarp prst="textPlain">
              <a:avLst>
                <a:gd name="adj" fmla="val 50000"/>
              </a:avLst>
            </a:prstTxWarp>
            <a:normAutofit/>
          </a:bodyPr>
          <a:p>
            <a:pPr algn="ctr"/>
            <a:r>
              <a:rPr lang="zh-CN" altLang="en-US" sz="4000" b="1">
                <a:ln w="12700" cap="flat" cmpd="sng">
                  <a:solidFill>
                    <a:srgbClr val="EAEAEA"/>
                  </a:solidFill>
                  <a:prstDash val="solid"/>
                  <a:round/>
                  <a:headEnd type="none" w="med" len="med"/>
                  <a:tailEnd type="none" w="med" len="med"/>
                </a:ln>
                <a:solidFill>
                  <a:srgbClr val="0000FF"/>
                </a:solidFill>
                <a:effectLst>
                  <a:outerShdw dist="35921" dir="2699999" sy="50000" kx="2115830" algn="bl" rotWithShape="0">
                    <a:srgbClr val="C0C0C0">
                      <a:alpha val="80000"/>
                    </a:srgbClr>
                  </a:outerShdw>
                </a:effectLst>
                <a:latin typeface="黑体" panose="02010609060101010101" pitchFamily="49" charset="-122"/>
                <a:ea typeface="黑体" panose="02010609060101010101" pitchFamily="49" charset="-122"/>
              </a:rPr>
              <a:t>宽容是有限度的，不能超越基本的道德和法律规范</a:t>
            </a:r>
            <a:endParaRPr lang="zh-CN" altLang="en-US" sz="4000" b="1">
              <a:ln w="12700" cap="flat" cmpd="sng">
                <a:solidFill>
                  <a:srgbClr val="EAEAEA"/>
                </a:solidFill>
                <a:prstDash val="solid"/>
                <a:round/>
                <a:headEnd type="none" w="med" len="med"/>
                <a:tailEnd type="none" w="med" len="med"/>
              </a:ln>
              <a:solidFill>
                <a:srgbClr val="0000FF"/>
              </a:solidFill>
              <a:effectLst>
                <a:outerShdw dist="35921" dir="2699999" sy="50000" kx="2115830" algn="bl" rotWithShape="0">
                  <a:srgbClr val="C0C0C0">
                    <a:alpha val="80000"/>
                  </a:srgbClr>
                </a:outerShdw>
              </a:effectLst>
              <a:latin typeface="黑体" panose="02010609060101010101" pitchFamily="49" charset="-122"/>
              <a:ea typeface="黑体" panose="02010609060101010101" pitchFamily="49"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7289"/>
                                        </p:tgtEl>
                                        <p:attrNameLst>
                                          <p:attrName>style.visibility</p:attrName>
                                        </p:attrNameLst>
                                      </p:cBhvr>
                                      <p:to>
                                        <p:strVal val="visible"/>
                                      </p:to>
                                    </p:set>
                                    <p:anim calcmode="lin" valueType="num">
                                      <p:cBhvr additive="base">
                                        <p:cTn id="7" dur="500" fill="hold"/>
                                        <p:tgtEl>
                                          <p:spTgt spid="97289"/>
                                        </p:tgtEl>
                                        <p:attrNameLst>
                                          <p:attrName>ppt_x</p:attrName>
                                        </p:attrNameLst>
                                      </p:cBhvr>
                                      <p:tavLst>
                                        <p:tav tm="0">
                                          <p:val>
                                            <p:strVal val="#ppt_x"/>
                                          </p:val>
                                        </p:tav>
                                        <p:tav tm="100000">
                                          <p:val>
                                            <p:strVal val="#ppt_x"/>
                                          </p:val>
                                        </p:tav>
                                      </p:tavLst>
                                    </p:anim>
                                    <p:anim calcmode="lin" valueType="num">
                                      <p:cBhvr additive="base">
                                        <p:cTn id="8" dur="500" fill="hold"/>
                                        <p:tgtEl>
                                          <p:spTgt spid="972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1"/>
          <p:cNvSpPr>
            <a:spLocks noGrp="1"/>
          </p:cNvSpPr>
          <p:nvPr/>
        </p:nvSpPr>
        <p:spPr>
          <a:xfrm>
            <a:off x="260985" y="1433195"/>
            <a:ext cx="8639175" cy="2559685"/>
          </a:xfrm>
          <a:prstGeom prst="rect">
            <a:avLst/>
          </a:prstGeom>
          <a:noFill/>
          <a:ln w="9525">
            <a:noFill/>
          </a:ln>
        </p:spPr>
        <p:txBody>
          <a:bodyPr wrap="square" lIns="91440" tIns="45720" rIns="91440" bIns="45720"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en-US" altLang="zh-CN" sz="3200" b="1" kern="1200" dirty="0">
                <a:solidFill>
                  <a:srgbClr val="FF0000"/>
                </a:solidFill>
                <a:latin typeface="黑体" panose="02010609060101010101" pitchFamily="49" charset="-122"/>
                <a:ea typeface="黑体" panose="02010609060101010101" pitchFamily="49" charset="-122"/>
              </a:rPr>
              <a:t>3</a:t>
            </a:r>
            <a:r>
              <a:rPr lang="zh-CN" altLang="en-US" sz="3200" b="1" kern="1200" dirty="0">
                <a:solidFill>
                  <a:srgbClr val="FF0000"/>
                </a:solidFill>
                <a:latin typeface="黑体" panose="02010609060101010101" pitchFamily="49" charset="-122"/>
                <a:ea typeface="黑体" panose="02010609060101010101" pitchFamily="49" charset="-122"/>
              </a:rPr>
              <a:t>、</a:t>
            </a:r>
            <a:r>
              <a:rPr lang="zh-CN" altLang="zh-CN" sz="3200" b="1" kern="1200" dirty="0">
                <a:solidFill>
                  <a:srgbClr val="FF0000"/>
                </a:solidFill>
                <a:latin typeface="黑体" panose="02010609060101010101" pitchFamily="49" charset="-122"/>
                <a:ea typeface="黑体" panose="02010609060101010101" pitchFamily="49" charset="-122"/>
              </a:rPr>
              <a:t>怎样做到宽以待人？</a:t>
            </a:r>
            <a:endParaRPr lang="zh-CN" altLang="zh-CN" sz="3200" b="1" kern="1200" dirty="0">
              <a:solidFill>
                <a:srgbClr val="FF0000"/>
              </a:solidFill>
              <a:latin typeface="黑体" panose="02010609060101010101" pitchFamily="49" charset="-122"/>
              <a:ea typeface="黑体" panose="02010609060101010101" pitchFamily="49" charset="-122"/>
            </a:endParaRPr>
          </a:p>
          <a:p>
            <a:pPr algn="l"/>
            <a:br>
              <a:rPr lang="zh-CN" altLang="zh-CN" sz="3200" b="1" kern="1200" dirty="0">
                <a:solidFill>
                  <a:srgbClr val="FF0000"/>
                </a:solidFill>
                <a:latin typeface="黑体" panose="02010609060101010101" pitchFamily="49" charset="-122"/>
                <a:ea typeface="黑体" panose="02010609060101010101" pitchFamily="49" charset="-122"/>
              </a:rPr>
            </a:br>
            <a:r>
              <a:rPr lang="zh-CN" altLang="zh-CN" sz="3200" b="1" kern="1200" dirty="0">
                <a:solidFill>
                  <a:srgbClr val="FF0000"/>
                </a:solidFill>
                <a:latin typeface="黑体" panose="02010609060101010101" pitchFamily="49" charset="-122"/>
                <a:ea typeface="黑体" panose="02010609060101010101" pitchFamily="49" charset="-122"/>
                <a:sym typeface="Wingdings" panose="05000000000000000000" charset="0"/>
              </a:rPr>
              <a:t>要为他人着想，学会换位思考。</a:t>
            </a:r>
            <a:endParaRPr lang="zh-CN" altLang="zh-CN" sz="3200" b="1" kern="1200" dirty="0">
              <a:solidFill>
                <a:srgbClr val="FF0000"/>
              </a:solidFill>
              <a:latin typeface="黑体" panose="02010609060101010101" pitchFamily="49" charset="-122"/>
              <a:ea typeface="黑体" panose="02010609060101010101" pitchFamily="49" charset="-122"/>
              <a:sym typeface="Wingdings" panose="05000000000000000000" charset="0"/>
            </a:endParaRPr>
          </a:p>
          <a:p>
            <a:pPr algn="l"/>
            <a:r>
              <a:rPr lang="en-US" altLang="zh-CN" sz="3200" b="1" kern="1200" dirty="0">
                <a:solidFill>
                  <a:srgbClr val="FF0000"/>
                </a:solidFill>
                <a:latin typeface="黑体" panose="02010609060101010101" pitchFamily="49" charset="-122"/>
                <a:ea typeface="黑体" panose="02010609060101010101" pitchFamily="49" charset="-122"/>
                <a:sym typeface="Wingdings" panose="05000000000000000000" charset="0"/>
              </a:rPr>
              <a:t></a:t>
            </a:r>
            <a:r>
              <a:rPr lang="zh-CN" altLang="en-US" sz="3200" b="1" kern="1200" dirty="0">
                <a:solidFill>
                  <a:srgbClr val="FF0000"/>
                </a:solidFill>
                <a:latin typeface="黑体" panose="02010609060101010101" pitchFamily="49" charset="-122"/>
                <a:ea typeface="黑体" panose="02010609060101010101" pitchFamily="49" charset="-122"/>
                <a:sym typeface="Wingdings" panose="05000000000000000000" charset="0"/>
              </a:rPr>
              <a:t>宽容是有限度的。</a:t>
            </a:r>
            <a:r>
              <a:rPr lang="en-US" altLang="zh-CN" sz="3200" b="1" kern="1200" dirty="0">
                <a:solidFill>
                  <a:schemeClr val="bg1"/>
                </a:solidFill>
                <a:latin typeface="黑体" panose="02010609060101010101" pitchFamily="49" charset="-122"/>
                <a:ea typeface="黑体" panose="02010609060101010101" pitchFamily="49" charset="-122"/>
              </a:rPr>
              <a:t>P74-75</a:t>
            </a:r>
            <a:endParaRPr lang="en-US" altLang="zh-CN" sz="3200" b="1" kern="1200" dirty="0">
              <a:solidFill>
                <a:schemeClr val="bg1"/>
              </a:solidFill>
              <a:latin typeface="黑体" panose="02010609060101010101" pitchFamily="49" charset="-122"/>
              <a:ea typeface="黑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565" y="129858"/>
            <a:ext cx="8229600" cy="1143000"/>
          </a:xfrm>
        </p:spPr>
        <p:txBody>
          <a:bodyPr/>
          <a:p>
            <a:r>
              <a:rPr lang="zh-CN" altLang="en-US" b="1">
                <a:solidFill>
                  <a:schemeClr val="bg1"/>
                </a:solidFill>
              </a:rPr>
              <a:t>静下心来干大事！</a:t>
            </a:r>
            <a:endParaRPr lang="zh-CN" altLang="en-US" b="1">
              <a:solidFill>
                <a:schemeClr val="bg1"/>
              </a:solidFill>
            </a:endParaRPr>
          </a:p>
        </p:txBody>
      </p:sp>
      <p:pic>
        <p:nvPicPr>
          <p:cNvPr id="4" name="内容占位符 3" descr="QQ图片20161122145623"/>
          <p:cNvPicPr>
            <a:picLocks noChangeAspect="1"/>
          </p:cNvPicPr>
          <p:nvPr>
            <p:ph idx="1"/>
          </p:nvPr>
        </p:nvPicPr>
        <p:blipFill>
          <a:blip r:embed="rId1"/>
          <a:stretch>
            <a:fillRect/>
          </a:stretch>
        </p:blipFill>
        <p:spPr>
          <a:xfrm>
            <a:off x="166370" y="1167765"/>
            <a:ext cx="8809355" cy="4785360"/>
          </a:xfrm>
          <a:prstGeom prst="rect">
            <a:avLst/>
          </a:prstGeom>
        </p:spPr>
      </p:pic>
      <p:sp>
        <p:nvSpPr>
          <p:cNvPr id="5" name="文本框 4"/>
          <p:cNvSpPr txBox="1"/>
          <p:nvPr/>
        </p:nvSpPr>
        <p:spPr>
          <a:xfrm>
            <a:off x="456565" y="6299835"/>
            <a:ext cx="7029450" cy="457200"/>
          </a:xfrm>
          <a:prstGeom prst="rect">
            <a:avLst/>
          </a:prstGeom>
          <a:noFill/>
        </p:spPr>
        <p:txBody>
          <a:bodyPr wrap="square" rtlCol="0" anchor="t">
            <a:spAutoFit/>
          </a:bodyPr>
          <a:p>
            <a:r>
              <a:rPr lang="zh-CN" altLang="en-US" sz="2400" b="1">
                <a:solidFill>
                  <a:srgbClr val="7030A0"/>
                </a:solidFill>
                <a:sym typeface="+mn-ea"/>
              </a:rPr>
              <a:t>完成大本百分导学</a:t>
            </a:r>
            <a:r>
              <a:rPr lang="en-US" altLang="zh-CN" sz="2400" b="1">
                <a:solidFill>
                  <a:srgbClr val="7030A0"/>
                </a:solidFill>
                <a:sym typeface="+mn-ea"/>
              </a:rPr>
              <a:t>8.1</a:t>
            </a:r>
            <a:r>
              <a:rPr lang="zh-CN" altLang="en-US" sz="2400" b="1">
                <a:solidFill>
                  <a:srgbClr val="7030A0"/>
                </a:solidFill>
                <a:sym typeface="+mn-ea"/>
              </a:rPr>
              <a:t>课自主导学内容。</a:t>
            </a:r>
            <a:endParaRPr lang="zh-CN" altLang="en-US" sz="2400" b="1">
              <a:solidFill>
                <a:srgbClr val="7030A0"/>
              </a:solidFill>
              <a:sym typeface="+mn-ea"/>
            </a:endParaRPr>
          </a:p>
        </p:txBody>
      </p:sp>
    </p:spTree>
    <p:controls>
      <mc:AlternateContent xmlns:mc="http://schemas.openxmlformats.org/markup-compatibility/2006">
        <mc:Choice xmlns:v="urn:schemas-microsoft-com:vml" Requires="v">
          <p:control spid="1025" name="" r:id="rId2" imgW="1871345" imgH="717550"/>
        </mc:Choice>
        <mc:Fallback>
          <p:control name="" r:id="rId2" imgW="1871345" imgH="717550">
            <p:pic>
              <p:nvPicPr>
                <p:cNvPr id="0" name="Host Control  1024"/>
                <p:cNvPicPr/>
                <p:nvPr/>
              </p:nvPicPr>
              <p:blipFill>
                <a:blip r:embed="rId3"/>
                <a:stretch>
                  <a:fillRect/>
                </a:stretch>
              </p:blipFill>
              <p:spPr>
                <a:xfrm>
                  <a:off x="6814820" y="6039485"/>
                  <a:ext cx="1871345" cy="717550"/>
                </a:xfrm>
                <a:prstGeom prst="rect">
                  <a:avLst/>
                </a:prstGeom>
                <a:noFill/>
                <a:ln w="9525">
                  <a:noFill/>
                </a:ln>
              </p:spPr>
            </p:pic>
          </p:control>
        </mc:Fallback>
      </mc:AlternateContent>
    </p:controls>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1"/>
          <p:cNvSpPr>
            <a:spLocks noGrp="1"/>
          </p:cNvSpPr>
          <p:nvPr/>
        </p:nvSpPr>
        <p:spPr>
          <a:xfrm>
            <a:off x="252095" y="354330"/>
            <a:ext cx="8639175" cy="729615"/>
          </a:xfrm>
          <a:prstGeom prst="rect">
            <a:avLst/>
          </a:prstGeom>
          <a:noFill/>
          <a:ln w="9525">
            <a:noFill/>
          </a:ln>
        </p:spPr>
        <p:txBody>
          <a:bodyPr wrap="square" lIns="91440" tIns="45720" rIns="91440" bIns="45720"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sz="3200" b="1" kern="1200" dirty="0">
                <a:solidFill>
                  <a:schemeClr val="bg1"/>
                </a:solidFill>
                <a:latin typeface="黑体" panose="02010609060101010101" pitchFamily="49" charset="-122"/>
                <a:ea typeface="黑体" panose="02010609060101010101" pitchFamily="49" charset="-122"/>
              </a:rPr>
              <a:t>践行宽容</a:t>
            </a:r>
            <a:endParaRPr lang="zh-CN" altLang="en-US" sz="3200" b="1" kern="1200" dirty="0">
              <a:solidFill>
                <a:schemeClr val="bg1"/>
              </a:solidFill>
              <a:latin typeface="黑体" panose="02010609060101010101" pitchFamily="49" charset="-122"/>
              <a:ea typeface="黑体" panose="02010609060101010101" pitchFamily="49" charset="-122"/>
            </a:endParaRPr>
          </a:p>
          <a:p>
            <a:pPr algn="l"/>
            <a:endParaRPr lang="zh-CN" altLang="en-US" sz="3200" b="1" kern="1200" dirty="0">
              <a:solidFill>
                <a:schemeClr val="bg1"/>
              </a:solidFill>
              <a:latin typeface="黑体" panose="02010609060101010101" pitchFamily="49" charset="-122"/>
              <a:ea typeface="黑体" panose="02010609060101010101" pitchFamily="49" charset="-122"/>
            </a:endParaRPr>
          </a:p>
        </p:txBody>
      </p:sp>
      <p:sp>
        <p:nvSpPr>
          <p:cNvPr id="2" name="标题 1"/>
          <p:cNvSpPr>
            <a:spLocks noGrp="1"/>
          </p:cNvSpPr>
          <p:nvPr/>
        </p:nvSpPr>
        <p:spPr>
          <a:xfrm>
            <a:off x="252095" y="876935"/>
            <a:ext cx="8639175" cy="1018540"/>
          </a:xfrm>
          <a:prstGeom prst="rect">
            <a:avLst/>
          </a:prstGeom>
          <a:noFill/>
          <a:ln w="9525">
            <a:noFill/>
          </a:ln>
        </p:spPr>
        <p:txBody>
          <a:bodyPr wrap="square" lIns="91440" tIns="45720" rIns="91440" bIns="45720"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endParaRPr lang="en-US" altLang="zh-CN" sz="3200" b="1" kern="1200" dirty="0">
              <a:solidFill>
                <a:schemeClr val="bg1"/>
              </a:solidFill>
              <a:latin typeface="黑体" panose="02010609060101010101" pitchFamily="49" charset="-122"/>
              <a:ea typeface="黑体" panose="02010609060101010101" pitchFamily="49" charset="-122"/>
            </a:endParaRPr>
          </a:p>
          <a:p>
            <a:pPr algn="l"/>
            <a:r>
              <a:rPr lang="en-US" altLang="zh-CN" sz="3200" b="1" kern="1200" dirty="0">
                <a:solidFill>
                  <a:schemeClr val="bg1"/>
                </a:solidFill>
                <a:latin typeface="黑体" panose="02010609060101010101" pitchFamily="49" charset="-122"/>
                <a:ea typeface="黑体" panose="02010609060101010101" pitchFamily="49" charset="-122"/>
              </a:rPr>
              <a:t>1</a:t>
            </a:r>
            <a:r>
              <a:rPr lang="zh-CN" altLang="en-US" sz="3200" b="1" kern="1200" dirty="0">
                <a:solidFill>
                  <a:schemeClr val="bg1"/>
                </a:solidFill>
                <a:latin typeface="黑体" panose="02010609060101010101" pitchFamily="49" charset="-122"/>
                <a:ea typeface="黑体" panose="02010609060101010101" pitchFamily="49" charset="-122"/>
              </a:rPr>
              <a:t>、对全班四周的同学微笑相对，把欢乐传递下去。</a:t>
            </a:r>
            <a:endParaRPr lang="zh-CN" altLang="en-US" sz="3200" b="1" kern="1200" dirty="0">
              <a:solidFill>
                <a:schemeClr val="bg1"/>
              </a:solidFill>
              <a:latin typeface="黑体" panose="02010609060101010101" pitchFamily="49" charset="-122"/>
              <a:ea typeface="黑体" panose="02010609060101010101" pitchFamily="49" charset="-122"/>
            </a:endParaRPr>
          </a:p>
          <a:p>
            <a:pPr algn="l"/>
            <a:endParaRPr lang="zh-CN" altLang="en-US" sz="3200" b="1" kern="1200" dirty="0">
              <a:solidFill>
                <a:schemeClr val="bg1"/>
              </a:solidFill>
              <a:latin typeface="黑体" panose="02010609060101010101" pitchFamily="49" charset="-122"/>
              <a:ea typeface="黑体" panose="02010609060101010101" pitchFamily="49" charset="-122"/>
            </a:endParaRPr>
          </a:p>
        </p:txBody>
      </p:sp>
      <p:sp>
        <p:nvSpPr>
          <p:cNvPr id="3" name="标题 1"/>
          <p:cNvSpPr>
            <a:spLocks noGrp="1"/>
          </p:cNvSpPr>
          <p:nvPr/>
        </p:nvSpPr>
        <p:spPr>
          <a:xfrm>
            <a:off x="252730" y="1895475"/>
            <a:ext cx="8639175" cy="1321435"/>
          </a:xfrm>
          <a:prstGeom prst="rect">
            <a:avLst/>
          </a:prstGeom>
          <a:noFill/>
          <a:ln w="9525">
            <a:noFill/>
          </a:ln>
        </p:spPr>
        <p:txBody>
          <a:bodyPr wrap="square" lIns="91440" tIns="45720" rIns="91440" bIns="45720"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en-US" altLang="zh-CN" sz="3200" b="1" kern="1200" dirty="0">
                <a:solidFill>
                  <a:schemeClr val="bg1"/>
                </a:solidFill>
                <a:latin typeface="黑体" panose="02010609060101010101" pitchFamily="49" charset="-122"/>
                <a:ea typeface="黑体" panose="02010609060101010101" pitchFamily="49" charset="-122"/>
              </a:rPr>
              <a:t>2</a:t>
            </a:r>
            <a:r>
              <a:rPr lang="zh-CN" altLang="en-US" sz="3200" b="1" kern="1200" dirty="0">
                <a:solidFill>
                  <a:schemeClr val="bg1"/>
                </a:solidFill>
                <a:latin typeface="黑体" panose="02010609060101010101" pitchFamily="49" charset="-122"/>
                <a:ea typeface="黑体" panose="02010609060101010101" pitchFamily="49" charset="-122"/>
              </a:rPr>
              <a:t>、想一想，说一说，自己拥有的一切，从今天开始感恩他人，感恩生活。</a:t>
            </a:r>
            <a:endParaRPr lang="zh-CN" altLang="en-US" sz="3200" b="1" kern="1200" dirty="0">
              <a:solidFill>
                <a:schemeClr val="bg1"/>
              </a:solidFill>
              <a:latin typeface="黑体" panose="02010609060101010101" pitchFamily="49" charset="-122"/>
              <a:ea typeface="黑体" panose="02010609060101010101" pitchFamily="49" charset="-122"/>
            </a:endParaRPr>
          </a:p>
        </p:txBody>
      </p:sp>
      <p:sp>
        <p:nvSpPr>
          <p:cNvPr id="4" name="标题 1"/>
          <p:cNvSpPr>
            <a:spLocks noGrp="1"/>
          </p:cNvSpPr>
          <p:nvPr/>
        </p:nvSpPr>
        <p:spPr>
          <a:xfrm>
            <a:off x="252095" y="3216910"/>
            <a:ext cx="8639175" cy="1321435"/>
          </a:xfrm>
          <a:prstGeom prst="rect">
            <a:avLst/>
          </a:prstGeom>
          <a:noFill/>
          <a:ln w="9525">
            <a:noFill/>
          </a:ln>
        </p:spPr>
        <p:txBody>
          <a:bodyPr wrap="square" lIns="91440" tIns="45720" rIns="91440" bIns="45720"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en-US" altLang="zh-CN" sz="3200" b="1" kern="1200" dirty="0">
                <a:solidFill>
                  <a:schemeClr val="bg1"/>
                </a:solidFill>
                <a:latin typeface="黑体" panose="02010609060101010101" pitchFamily="49" charset="-122"/>
                <a:ea typeface="黑体" panose="02010609060101010101" pitchFamily="49" charset="-122"/>
              </a:rPr>
              <a:t>3</a:t>
            </a:r>
            <a:r>
              <a:rPr lang="zh-CN" altLang="en-US" sz="3200" b="1" kern="1200" dirty="0">
                <a:solidFill>
                  <a:schemeClr val="bg1"/>
                </a:solidFill>
                <a:latin typeface="黑体" panose="02010609060101010101" pitchFamily="49" charset="-122"/>
                <a:ea typeface="黑体" panose="02010609060101010101" pitchFamily="49" charset="-122"/>
              </a:rPr>
              <a:t>、原谅一个伤害你的人，做</a:t>
            </a:r>
            <a:r>
              <a:rPr lang="en-US" altLang="zh-CN" sz="3200" b="1" kern="1200" dirty="0">
                <a:solidFill>
                  <a:schemeClr val="bg1"/>
                </a:solidFill>
                <a:latin typeface="黑体" panose="02010609060101010101" pitchFamily="49" charset="-122"/>
                <a:ea typeface="黑体" panose="02010609060101010101" pitchFamily="49" charset="-122"/>
              </a:rPr>
              <a:t>“</a:t>
            </a:r>
            <a:r>
              <a:rPr lang="zh-CN" altLang="en-US" sz="3200" b="1" kern="1200" dirty="0">
                <a:solidFill>
                  <a:schemeClr val="bg1"/>
                </a:solidFill>
                <a:latin typeface="黑体" panose="02010609060101010101" pitchFamily="49" charset="-122"/>
                <a:ea typeface="黑体" panose="02010609060101010101" pitchFamily="49" charset="-122"/>
              </a:rPr>
              <a:t>痛苦终结者</a:t>
            </a:r>
            <a:r>
              <a:rPr lang="en-US" altLang="zh-CN" sz="3200" b="1" kern="1200" dirty="0">
                <a:solidFill>
                  <a:schemeClr val="bg1"/>
                </a:solidFill>
                <a:latin typeface="黑体" panose="02010609060101010101" pitchFamily="49" charset="-122"/>
                <a:ea typeface="黑体" panose="02010609060101010101" pitchFamily="49" charset="-122"/>
              </a:rPr>
              <a:t>”</a:t>
            </a:r>
            <a:r>
              <a:rPr lang="zh-CN" altLang="en-US" sz="3200" b="1" kern="1200" dirty="0">
                <a:solidFill>
                  <a:schemeClr val="bg1"/>
                </a:solidFill>
                <a:latin typeface="黑体" panose="02010609060101010101" pitchFamily="49" charset="-122"/>
                <a:ea typeface="黑体" panose="02010609060101010101" pitchFamily="49" charset="-122"/>
              </a:rPr>
              <a:t>。</a:t>
            </a:r>
            <a:endParaRPr lang="zh-CN" altLang="en-US" sz="3200" b="1" kern="1200" dirty="0">
              <a:solidFill>
                <a:schemeClr val="bg1"/>
              </a:solidFill>
              <a:latin typeface="黑体" panose="02010609060101010101" pitchFamily="49" charset="-122"/>
              <a:ea typeface="黑体" panose="02010609060101010101" pitchFamily="49" charset="-122"/>
            </a:endParaRPr>
          </a:p>
        </p:txBody>
      </p:sp>
      <p:sp>
        <p:nvSpPr>
          <p:cNvPr id="5" name="标题 1"/>
          <p:cNvSpPr>
            <a:spLocks noGrp="1"/>
          </p:cNvSpPr>
          <p:nvPr/>
        </p:nvSpPr>
        <p:spPr>
          <a:xfrm>
            <a:off x="168910" y="4739005"/>
            <a:ext cx="8639175" cy="1321435"/>
          </a:xfrm>
          <a:prstGeom prst="rect">
            <a:avLst/>
          </a:prstGeom>
          <a:noFill/>
          <a:ln w="9525">
            <a:noFill/>
          </a:ln>
        </p:spPr>
        <p:txBody>
          <a:bodyPr wrap="square" lIns="91440" tIns="45720" rIns="91440" bIns="45720"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en-US" altLang="zh-CN" sz="3200" b="1" kern="1200" dirty="0">
                <a:solidFill>
                  <a:schemeClr val="bg1"/>
                </a:solidFill>
                <a:latin typeface="黑体" panose="02010609060101010101" pitchFamily="49" charset="-122"/>
                <a:ea typeface="黑体" panose="02010609060101010101" pitchFamily="49" charset="-122"/>
              </a:rPr>
              <a:t>4</a:t>
            </a:r>
            <a:r>
              <a:rPr lang="zh-CN" altLang="en-US" sz="3200" b="1" kern="1200" dirty="0">
                <a:solidFill>
                  <a:schemeClr val="bg1"/>
                </a:solidFill>
                <a:latin typeface="黑体" panose="02010609060101010101" pitchFamily="49" charset="-122"/>
                <a:ea typeface="黑体" panose="02010609060101010101" pitchFamily="49" charset="-122"/>
              </a:rPr>
              <a:t>、称赞一个人的优点，做</a:t>
            </a:r>
            <a:r>
              <a:rPr lang="en-US" altLang="zh-CN" sz="3200" b="1" kern="1200" dirty="0">
                <a:solidFill>
                  <a:schemeClr val="bg1"/>
                </a:solidFill>
                <a:latin typeface="黑体" panose="02010609060101010101" pitchFamily="49" charset="-122"/>
                <a:ea typeface="黑体" panose="02010609060101010101" pitchFamily="49" charset="-122"/>
              </a:rPr>
              <a:t>“</a:t>
            </a:r>
            <a:r>
              <a:rPr lang="zh-CN" altLang="en-US" sz="3200" b="1" kern="1200" dirty="0">
                <a:solidFill>
                  <a:schemeClr val="bg1"/>
                </a:solidFill>
                <a:latin typeface="黑体" panose="02010609060101010101" pitchFamily="49" charset="-122"/>
                <a:ea typeface="黑体" panose="02010609060101010101" pitchFamily="49" charset="-122"/>
              </a:rPr>
              <a:t>快乐传播者</a:t>
            </a:r>
            <a:r>
              <a:rPr lang="en-US" altLang="zh-CN" sz="3200" b="1" kern="1200" dirty="0">
                <a:solidFill>
                  <a:schemeClr val="bg1"/>
                </a:solidFill>
                <a:latin typeface="黑体" panose="02010609060101010101" pitchFamily="49" charset="-122"/>
                <a:ea typeface="黑体" panose="02010609060101010101" pitchFamily="49" charset="-122"/>
              </a:rPr>
              <a:t>”</a:t>
            </a:r>
            <a:r>
              <a:rPr lang="zh-CN" altLang="en-US" sz="3200" b="1" kern="1200" dirty="0">
                <a:solidFill>
                  <a:schemeClr val="bg1"/>
                </a:solidFill>
                <a:latin typeface="黑体" panose="02010609060101010101" pitchFamily="49" charset="-122"/>
                <a:ea typeface="黑体" panose="02010609060101010101" pitchFamily="49" charset="-122"/>
              </a:rPr>
              <a:t>。</a:t>
            </a:r>
            <a:endParaRPr lang="zh-CN" altLang="en-US" sz="3200" b="1" kern="1200"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1"/>
          <p:cNvSpPr>
            <a:spLocks noGrp="1"/>
          </p:cNvSpPr>
          <p:nvPr/>
        </p:nvSpPr>
        <p:spPr>
          <a:xfrm>
            <a:off x="252095" y="354330"/>
            <a:ext cx="8639175" cy="1466850"/>
          </a:xfrm>
          <a:prstGeom prst="rect">
            <a:avLst/>
          </a:prstGeom>
          <a:noFill/>
          <a:ln w="9525">
            <a:noFill/>
          </a:ln>
        </p:spPr>
        <p:txBody>
          <a:bodyPr wrap="square" lIns="91440" tIns="45720" rIns="91440" bIns="45720"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en-US" altLang="zh-CN" sz="3200" b="1" kern="1200" dirty="0">
                <a:solidFill>
                  <a:srgbClr val="FF0000"/>
                </a:solidFill>
                <a:latin typeface="黑体" panose="02010609060101010101" pitchFamily="49" charset="-122"/>
                <a:ea typeface="黑体" panose="02010609060101010101" pitchFamily="49" charset="-122"/>
              </a:rPr>
              <a:t>1</a:t>
            </a:r>
            <a:r>
              <a:rPr lang="zh-CN" altLang="en-US" sz="3200" b="1" kern="1200" dirty="0">
                <a:solidFill>
                  <a:srgbClr val="FF0000"/>
                </a:solidFill>
                <a:latin typeface="黑体" panose="02010609060101010101" pitchFamily="49" charset="-122"/>
                <a:ea typeface="黑体" panose="02010609060101010101" pitchFamily="49" charset="-122"/>
              </a:rPr>
              <a:t>、</a:t>
            </a:r>
            <a:r>
              <a:rPr lang="zh-CN" altLang="zh-CN" sz="3200" b="1" kern="1200" dirty="0">
                <a:solidFill>
                  <a:srgbClr val="FF0000"/>
                </a:solidFill>
                <a:latin typeface="黑体" panose="02010609060101010101" pitchFamily="49" charset="-122"/>
                <a:ea typeface="黑体" panose="02010609060101010101" pitchFamily="49" charset="-122"/>
              </a:rPr>
              <a:t>什么是宽容？</a:t>
            </a:r>
            <a:br>
              <a:rPr lang="zh-CN" altLang="zh-CN" sz="3200" b="1" kern="1200" dirty="0">
                <a:solidFill>
                  <a:srgbClr val="FF0000"/>
                </a:solidFill>
                <a:latin typeface="黑体" panose="02010609060101010101" pitchFamily="49" charset="-122"/>
                <a:ea typeface="黑体" panose="02010609060101010101" pitchFamily="49" charset="-122"/>
              </a:rPr>
            </a:br>
            <a:r>
              <a:rPr lang="zh-CN" altLang="zh-CN" sz="3200" b="1" kern="1200" dirty="0">
                <a:solidFill>
                  <a:schemeClr val="bg1"/>
                </a:solidFill>
                <a:latin typeface="黑体" panose="02010609060101010101" pitchFamily="49" charset="-122"/>
                <a:ea typeface="黑体" panose="02010609060101010101" pitchFamily="49" charset="-122"/>
              </a:rPr>
              <a:t>指宽厚和容忍，原谅和不计较他人。</a:t>
            </a:r>
            <a:r>
              <a:rPr lang="en-US" altLang="zh-CN" sz="3200" b="1" kern="1200" dirty="0">
                <a:solidFill>
                  <a:schemeClr val="bg1"/>
                </a:solidFill>
                <a:latin typeface="黑体" panose="02010609060101010101" pitchFamily="49" charset="-122"/>
                <a:ea typeface="黑体" panose="02010609060101010101" pitchFamily="49" charset="-122"/>
              </a:rPr>
              <a:t>P73</a:t>
            </a:r>
            <a:endParaRPr lang="en-US" altLang="zh-CN" sz="3200" b="1" kern="1200" dirty="0">
              <a:solidFill>
                <a:schemeClr val="bg1"/>
              </a:solidFill>
              <a:latin typeface="黑体" panose="02010609060101010101" pitchFamily="49" charset="-122"/>
              <a:ea typeface="黑体" panose="02010609060101010101" pitchFamily="49" charset="-122"/>
            </a:endParaRPr>
          </a:p>
        </p:txBody>
      </p:sp>
      <p:sp>
        <p:nvSpPr>
          <p:cNvPr id="2" name="文本框 1"/>
          <p:cNvSpPr txBox="1"/>
          <p:nvPr/>
        </p:nvSpPr>
        <p:spPr>
          <a:xfrm>
            <a:off x="252095" y="2215515"/>
            <a:ext cx="7871460" cy="1066800"/>
          </a:xfrm>
          <a:prstGeom prst="rect">
            <a:avLst/>
          </a:prstGeom>
          <a:noFill/>
        </p:spPr>
        <p:txBody>
          <a:bodyPr wrap="square" rtlCol="0" anchor="t">
            <a:spAutoFit/>
          </a:bodyPr>
          <a:p>
            <a:pPr marL="0" indent="0">
              <a:buNone/>
            </a:pPr>
            <a:r>
              <a:rPr lang="en-US" altLang="zh-CN" sz="3200" b="1" dirty="0">
                <a:solidFill>
                  <a:srgbClr val="FF0000"/>
                </a:solidFill>
                <a:latin typeface="宋体" panose="02010600030101010101" pitchFamily="2" charset="-122"/>
                <a:sym typeface="+mn-ea"/>
              </a:rPr>
              <a:t>2</a:t>
            </a:r>
            <a:r>
              <a:rPr lang="zh-CN" altLang="en-US" sz="3200" b="1" dirty="0">
                <a:solidFill>
                  <a:srgbClr val="FF0000"/>
                </a:solidFill>
                <a:latin typeface="宋体" panose="02010600030101010101" pitchFamily="2" charset="-122"/>
                <a:sym typeface="+mn-ea"/>
              </a:rPr>
              <a:t>、宽以待人的意义是什么？</a:t>
            </a:r>
            <a:endParaRPr lang="zh-CN" altLang="en-US" sz="3200" b="1" dirty="0">
              <a:solidFill>
                <a:srgbClr val="FF0000"/>
              </a:solidFill>
              <a:latin typeface="宋体" panose="02010600030101010101" pitchFamily="2" charset="-122"/>
            </a:endParaRPr>
          </a:p>
          <a:p>
            <a:pPr marL="0" indent="0">
              <a:buNone/>
            </a:pPr>
            <a:r>
              <a:rPr lang="zh-CN" altLang="en-US" sz="3200" b="1" dirty="0">
                <a:solidFill>
                  <a:schemeClr val="bg1"/>
                </a:solidFill>
                <a:latin typeface="宋体" panose="02010600030101010101" pitchFamily="2" charset="-122"/>
                <a:sym typeface="+mn-ea"/>
              </a:rPr>
              <a:t>宽以待人有助于生活和谐。</a:t>
            </a:r>
            <a:r>
              <a:rPr lang="en-US" altLang="zh-CN" sz="3200" b="1" dirty="0">
                <a:solidFill>
                  <a:schemeClr val="bg1"/>
                </a:solidFill>
                <a:latin typeface="宋体" panose="02010600030101010101" pitchFamily="2" charset="-122"/>
                <a:sym typeface="+mn-ea"/>
              </a:rPr>
              <a:t>P73</a:t>
            </a:r>
            <a:endParaRPr lang="en-US" altLang="zh-CN" sz="3200" b="1" dirty="0">
              <a:solidFill>
                <a:schemeClr val="bg1"/>
              </a:solidFill>
              <a:latin typeface="宋体" panose="02010600030101010101" pitchFamily="2" charset="-122"/>
              <a:sym typeface="+mn-ea"/>
            </a:endParaRPr>
          </a:p>
        </p:txBody>
      </p:sp>
      <p:sp>
        <p:nvSpPr>
          <p:cNvPr id="3" name="标题 1"/>
          <p:cNvSpPr>
            <a:spLocks noGrp="1"/>
          </p:cNvSpPr>
          <p:nvPr/>
        </p:nvSpPr>
        <p:spPr>
          <a:xfrm>
            <a:off x="252095" y="3769995"/>
            <a:ext cx="8639175" cy="2559685"/>
          </a:xfrm>
          <a:prstGeom prst="rect">
            <a:avLst/>
          </a:prstGeom>
          <a:noFill/>
          <a:ln w="9525">
            <a:noFill/>
          </a:ln>
        </p:spPr>
        <p:txBody>
          <a:bodyPr wrap="square" lIns="91440" tIns="45720" rIns="91440" bIns="45720"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en-US" altLang="zh-CN" sz="3200" b="1" kern="1200" dirty="0">
                <a:solidFill>
                  <a:srgbClr val="FF0000"/>
                </a:solidFill>
                <a:latin typeface="黑体" panose="02010609060101010101" pitchFamily="49" charset="-122"/>
                <a:ea typeface="黑体" panose="02010609060101010101" pitchFamily="49" charset="-122"/>
              </a:rPr>
              <a:t>3</a:t>
            </a:r>
            <a:r>
              <a:rPr lang="zh-CN" altLang="en-US" sz="3200" b="1" kern="1200" dirty="0">
                <a:solidFill>
                  <a:srgbClr val="FF0000"/>
                </a:solidFill>
                <a:latin typeface="黑体" panose="02010609060101010101" pitchFamily="49" charset="-122"/>
                <a:ea typeface="黑体" panose="02010609060101010101" pitchFamily="49" charset="-122"/>
              </a:rPr>
              <a:t>、</a:t>
            </a:r>
            <a:r>
              <a:rPr lang="zh-CN" altLang="zh-CN" sz="3200" b="1" kern="1200" dirty="0">
                <a:solidFill>
                  <a:srgbClr val="FF0000"/>
                </a:solidFill>
                <a:latin typeface="黑体" panose="02010609060101010101" pitchFamily="49" charset="-122"/>
                <a:ea typeface="黑体" panose="02010609060101010101" pitchFamily="49" charset="-122"/>
              </a:rPr>
              <a:t>怎样做到宽以待人？</a:t>
            </a:r>
            <a:endParaRPr lang="zh-CN" altLang="zh-CN" sz="3200" b="1" kern="1200" dirty="0">
              <a:solidFill>
                <a:srgbClr val="FF0000"/>
              </a:solidFill>
              <a:latin typeface="黑体" panose="02010609060101010101" pitchFamily="49" charset="-122"/>
              <a:ea typeface="黑体" panose="02010609060101010101" pitchFamily="49" charset="-122"/>
            </a:endParaRPr>
          </a:p>
          <a:p>
            <a:pPr algn="l"/>
            <a:br>
              <a:rPr lang="zh-CN" altLang="zh-CN" sz="3200" b="1" kern="1200" dirty="0">
                <a:solidFill>
                  <a:srgbClr val="FF0000"/>
                </a:solidFill>
                <a:latin typeface="黑体" panose="02010609060101010101" pitchFamily="49" charset="-122"/>
                <a:ea typeface="黑体" panose="02010609060101010101" pitchFamily="49" charset="-122"/>
              </a:rPr>
            </a:br>
            <a:r>
              <a:rPr lang="zh-CN" altLang="zh-CN" sz="3200" b="1" kern="1200" dirty="0">
                <a:solidFill>
                  <a:schemeClr val="bg1"/>
                </a:solidFill>
                <a:latin typeface="黑体" panose="02010609060101010101" pitchFamily="49" charset="-122"/>
                <a:ea typeface="黑体" panose="02010609060101010101" pitchFamily="49" charset="-122"/>
                <a:sym typeface="Wingdings" panose="05000000000000000000" charset="0"/>
              </a:rPr>
              <a:t>要为他人着想，学会换位思考。</a:t>
            </a:r>
            <a:endParaRPr lang="zh-CN" altLang="zh-CN" sz="3200" b="1" kern="1200" dirty="0">
              <a:solidFill>
                <a:schemeClr val="bg1"/>
              </a:solidFill>
              <a:latin typeface="黑体" panose="02010609060101010101" pitchFamily="49" charset="-122"/>
              <a:ea typeface="黑体" panose="02010609060101010101" pitchFamily="49" charset="-122"/>
              <a:sym typeface="Wingdings" panose="05000000000000000000" charset="0"/>
            </a:endParaRPr>
          </a:p>
          <a:p>
            <a:pPr algn="l"/>
            <a:r>
              <a:rPr lang="en-US" altLang="zh-CN" sz="3200" b="1" kern="1200" dirty="0">
                <a:solidFill>
                  <a:schemeClr val="bg1"/>
                </a:solidFill>
                <a:latin typeface="黑体" panose="02010609060101010101" pitchFamily="49" charset="-122"/>
                <a:ea typeface="黑体" panose="02010609060101010101" pitchFamily="49" charset="-122"/>
                <a:sym typeface="Wingdings" panose="05000000000000000000" charset="0"/>
              </a:rPr>
              <a:t></a:t>
            </a:r>
            <a:r>
              <a:rPr lang="zh-CN" altLang="en-US" sz="3200" b="1" kern="1200" dirty="0">
                <a:solidFill>
                  <a:schemeClr val="bg1"/>
                </a:solidFill>
                <a:latin typeface="黑体" panose="02010609060101010101" pitchFamily="49" charset="-122"/>
                <a:ea typeface="黑体" panose="02010609060101010101" pitchFamily="49" charset="-122"/>
                <a:sym typeface="Wingdings" panose="05000000000000000000" charset="0"/>
              </a:rPr>
              <a:t>宽容是有限度的。</a:t>
            </a:r>
            <a:r>
              <a:rPr lang="en-US" altLang="zh-CN" sz="3200" b="1" kern="1200" dirty="0">
                <a:solidFill>
                  <a:schemeClr val="bg1"/>
                </a:solidFill>
                <a:latin typeface="黑体" panose="02010609060101010101" pitchFamily="49" charset="-122"/>
                <a:ea typeface="黑体" panose="02010609060101010101" pitchFamily="49" charset="-122"/>
              </a:rPr>
              <a:t>P74-75</a:t>
            </a:r>
            <a:endParaRPr lang="en-US" altLang="zh-CN" sz="3200" b="1" kern="1200" dirty="0">
              <a:solidFill>
                <a:schemeClr val="bg1"/>
              </a:solidFill>
              <a:latin typeface="黑体" panose="02010609060101010101" pitchFamily="49" charset="-122"/>
              <a:ea typeface="黑体" panose="02010609060101010101"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89" name="图片 133121" descr="wps_clip_image-219"/>
          <p:cNvPicPr>
            <a:picLocks noChangeAspect="1"/>
          </p:cNvPicPr>
          <p:nvPr/>
        </p:nvPicPr>
        <p:blipFill>
          <a:blip r:embed="rId1">
            <a:lum bright="-6000"/>
          </a:blip>
          <a:stretch>
            <a:fillRect/>
          </a:stretch>
        </p:blipFill>
        <p:spPr>
          <a:xfrm>
            <a:off x="0" y="620713"/>
            <a:ext cx="9144000" cy="6237287"/>
          </a:xfrm>
          <a:prstGeom prst="rect">
            <a:avLst/>
          </a:prstGeom>
          <a:noFill/>
          <a:ln w="9525">
            <a:noFill/>
          </a:ln>
        </p:spPr>
      </p:pic>
      <p:sp>
        <p:nvSpPr>
          <p:cNvPr id="12290" name="文本框 133122"/>
          <p:cNvSpPr txBox="1"/>
          <p:nvPr/>
        </p:nvSpPr>
        <p:spPr>
          <a:xfrm>
            <a:off x="4067175" y="4581525"/>
            <a:ext cx="1098550" cy="2592388"/>
          </a:xfrm>
          <a:prstGeom prst="rect">
            <a:avLst/>
          </a:prstGeom>
          <a:noFill/>
          <a:ln w="9525">
            <a:noFill/>
          </a:ln>
        </p:spPr>
        <p:txBody>
          <a:bodyPr vert="eaVert" anchor="t">
            <a:spAutoFit/>
          </a:bodyPr>
          <a:p>
            <a:pPr lvl="0">
              <a:spcBef>
                <a:spcPct val="50000"/>
              </a:spcBef>
            </a:pPr>
            <a:r>
              <a:rPr lang="zh-CN" altLang="en-US" sz="6000" b="1" dirty="0">
                <a:solidFill>
                  <a:srgbClr val="FF33CC"/>
                </a:solidFill>
                <a:latin typeface="Arial" panose="020B0604020202020204" pitchFamily="34" charset="0"/>
                <a:ea typeface="黑体" panose="02010609060101010101" pitchFamily="49" charset="-122"/>
              </a:rPr>
              <a:t>宽容树</a:t>
            </a:r>
            <a:endParaRPr lang="zh-CN" altLang="en-US" sz="6000" b="1" dirty="0">
              <a:solidFill>
                <a:srgbClr val="FF33CC"/>
              </a:solidFill>
              <a:latin typeface="Arial" panose="020B0604020202020204" pitchFamily="34" charset="0"/>
              <a:ea typeface="黑体" panose="02010609060101010101" pitchFamily="49" charset="-122"/>
            </a:endParaRPr>
          </a:p>
        </p:txBody>
      </p:sp>
      <p:pic>
        <p:nvPicPr>
          <p:cNvPr id="12291" name="图片 133123" descr="wps_clip_image-984"/>
          <p:cNvPicPr>
            <a:picLocks noChangeAspect="1"/>
          </p:cNvPicPr>
          <p:nvPr/>
        </p:nvPicPr>
        <p:blipFill>
          <a:blip r:embed="rId2">
            <a:clrChange>
              <a:clrFrom>
                <a:srgbClr val="F8F8F8"/>
              </a:clrFrom>
              <a:clrTo>
                <a:srgbClr val="F8F8F8">
                  <a:alpha val="0"/>
                </a:srgbClr>
              </a:clrTo>
            </a:clrChange>
            <a:lum bright="-6000"/>
          </a:blip>
          <a:stretch>
            <a:fillRect/>
          </a:stretch>
        </p:blipFill>
        <p:spPr>
          <a:xfrm>
            <a:off x="3203575" y="620713"/>
            <a:ext cx="1400175" cy="1485900"/>
          </a:xfrm>
          <a:prstGeom prst="rect">
            <a:avLst/>
          </a:prstGeom>
          <a:noFill/>
          <a:ln w="9525">
            <a:noFill/>
          </a:ln>
        </p:spPr>
      </p:pic>
      <p:sp>
        <p:nvSpPr>
          <p:cNvPr id="12292" name="文本框 133124"/>
          <p:cNvSpPr txBox="1"/>
          <p:nvPr/>
        </p:nvSpPr>
        <p:spPr>
          <a:xfrm>
            <a:off x="3203575" y="1268413"/>
            <a:ext cx="1584325" cy="457200"/>
          </a:xfrm>
          <a:prstGeom prst="rect">
            <a:avLst/>
          </a:prstGeom>
          <a:noFill/>
          <a:ln w="9525">
            <a:noFill/>
          </a:ln>
        </p:spPr>
        <p:txBody>
          <a:bodyPr anchor="t">
            <a:spAutoFit/>
          </a:bodyPr>
          <a:p>
            <a:pPr lvl="0">
              <a:spcBef>
                <a:spcPct val="50000"/>
              </a:spcBef>
            </a:pPr>
            <a:r>
              <a:rPr lang="zh-CN" altLang="en-US" sz="2400" b="1" dirty="0">
                <a:solidFill>
                  <a:srgbClr val="FFFF00"/>
                </a:solidFill>
                <a:latin typeface="Arial" panose="020B0604020202020204" pitchFamily="34" charset="0"/>
                <a:ea typeface="黑体" panose="02010609060101010101" pitchFamily="49" charset="-122"/>
              </a:rPr>
              <a:t>豁达大度</a:t>
            </a:r>
            <a:endParaRPr lang="zh-CN" altLang="en-US" sz="2400" b="1" dirty="0">
              <a:solidFill>
                <a:srgbClr val="FFFF00"/>
              </a:solidFill>
              <a:latin typeface="Arial" panose="020B0604020202020204" pitchFamily="34" charset="0"/>
              <a:ea typeface="黑体" panose="02010609060101010101" pitchFamily="49" charset="-122"/>
            </a:endParaRPr>
          </a:p>
        </p:txBody>
      </p:sp>
      <p:pic>
        <p:nvPicPr>
          <p:cNvPr id="133126" name="图片 133125" descr="wps_clip_image-984"/>
          <p:cNvPicPr>
            <a:picLocks noChangeAspect="1"/>
          </p:cNvPicPr>
          <p:nvPr/>
        </p:nvPicPr>
        <p:blipFill>
          <a:blip r:embed="rId2">
            <a:clrChange>
              <a:clrFrom>
                <a:srgbClr val="F8F8F8"/>
              </a:clrFrom>
              <a:clrTo>
                <a:srgbClr val="F8F8F8">
                  <a:alpha val="0"/>
                </a:srgbClr>
              </a:clrTo>
            </a:clrChange>
            <a:lum bright="-12000"/>
          </a:blip>
          <a:stretch>
            <a:fillRect/>
          </a:stretch>
        </p:blipFill>
        <p:spPr>
          <a:xfrm>
            <a:off x="4716463" y="692150"/>
            <a:ext cx="1400175" cy="1485900"/>
          </a:xfrm>
          <a:prstGeom prst="rect">
            <a:avLst/>
          </a:prstGeom>
          <a:noFill/>
          <a:ln w="9525">
            <a:noFill/>
          </a:ln>
        </p:spPr>
      </p:pic>
      <p:sp>
        <p:nvSpPr>
          <p:cNvPr id="133127" name="文本框 133126"/>
          <p:cNvSpPr txBox="1"/>
          <p:nvPr/>
        </p:nvSpPr>
        <p:spPr>
          <a:xfrm>
            <a:off x="4643438" y="1196975"/>
            <a:ext cx="1584325" cy="457200"/>
          </a:xfrm>
          <a:prstGeom prst="rect">
            <a:avLst/>
          </a:prstGeom>
          <a:noFill/>
          <a:ln w="9525">
            <a:noFill/>
          </a:ln>
        </p:spPr>
        <p:txBody>
          <a:bodyPr anchor="t">
            <a:spAutoFit/>
          </a:bodyPr>
          <a:p>
            <a:pPr lvl="0" algn="ctr">
              <a:spcBef>
                <a:spcPct val="50000"/>
              </a:spcBef>
            </a:pPr>
            <a:r>
              <a:rPr lang="zh-CN" altLang="en-US" sz="2400" b="1" dirty="0">
                <a:solidFill>
                  <a:srgbClr val="FFFF00"/>
                </a:solidFill>
                <a:latin typeface="Arial" panose="020B0604020202020204" pitchFamily="34" charset="0"/>
                <a:ea typeface="黑体" panose="02010609060101010101" pitchFamily="49" charset="-122"/>
              </a:rPr>
              <a:t>斤斤计较</a:t>
            </a:r>
            <a:endParaRPr lang="zh-CN" altLang="en-US" sz="2400" b="1" dirty="0">
              <a:solidFill>
                <a:srgbClr val="FFFF00"/>
              </a:solidFill>
              <a:latin typeface="Arial" panose="020B0604020202020204" pitchFamily="34" charset="0"/>
              <a:ea typeface="黑体" panose="02010609060101010101" pitchFamily="49" charset="-122"/>
            </a:endParaRPr>
          </a:p>
        </p:txBody>
      </p:sp>
      <p:pic>
        <p:nvPicPr>
          <p:cNvPr id="12295" name="图片 133127" descr="wps_clip_image-984"/>
          <p:cNvPicPr>
            <a:picLocks noChangeAspect="1"/>
          </p:cNvPicPr>
          <p:nvPr/>
        </p:nvPicPr>
        <p:blipFill>
          <a:blip r:embed="rId2">
            <a:clrChange>
              <a:clrFrom>
                <a:srgbClr val="F8F8F8"/>
              </a:clrFrom>
              <a:clrTo>
                <a:srgbClr val="F8F8F8">
                  <a:alpha val="0"/>
                </a:srgbClr>
              </a:clrTo>
            </a:clrChange>
            <a:lum bright="-17999"/>
          </a:blip>
          <a:stretch>
            <a:fillRect/>
          </a:stretch>
        </p:blipFill>
        <p:spPr>
          <a:xfrm>
            <a:off x="1547813" y="1341438"/>
            <a:ext cx="1400175" cy="1485900"/>
          </a:xfrm>
          <a:prstGeom prst="rect">
            <a:avLst/>
          </a:prstGeom>
          <a:noFill/>
          <a:ln w="9525">
            <a:noFill/>
          </a:ln>
        </p:spPr>
      </p:pic>
      <p:sp>
        <p:nvSpPr>
          <p:cNvPr id="12296" name="文本框 133128"/>
          <p:cNvSpPr txBox="1"/>
          <p:nvPr/>
        </p:nvSpPr>
        <p:spPr>
          <a:xfrm>
            <a:off x="1620838" y="1916113"/>
            <a:ext cx="1582737" cy="457200"/>
          </a:xfrm>
          <a:prstGeom prst="rect">
            <a:avLst/>
          </a:prstGeom>
          <a:noFill/>
          <a:ln w="9525">
            <a:noFill/>
          </a:ln>
        </p:spPr>
        <p:txBody>
          <a:bodyPr anchor="t">
            <a:spAutoFit/>
          </a:bodyPr>
          <a:p>
            <a:pPr lvl="0">
              <a:spcBef>
                <a:spcPct val="50000"/>
              </a:spcBef>
            </a:pPr>
            <a:r>
              <a:rPr lang="zh-CN" altLang="en-US" sz="2400" b="1" dirty="0">
                <a:solidFill>
                  <a:srgbClr val="FFFF00"/>
                </a:solidFill>
                <a:latin typeface="Arial" panose="020B0604020202020204" pitchFamily="34" charset="0"/>
                <a:ea typeface="黑体" panose="02010609060101010101" pitchFamily="49" charset="-122"/>
              </a:rPr>
              <a:t>克制忍让</a:t>
            </a:r>
            <a:endParaRPr lang="zh-CN" altLang="en-US" sz="2400" b="1" dirty="0">
              <a:solidFill>
                <a:srgbClr val="FFFF00"/>
              </a:solidFill>
              <a:latin typeface="Arial" panose="020B0604020202020204" pitchFamily="34" charset="0"/>
              <a:ea typeface="黑体" panose="02010609060101010101" pitchFamily="49" charset="-122"/>
            </a:endParaRPr>
          </a:p>
        </p:txBody>
      </p:sp>
      <p:pic>
        <p:nvPicPr>
          <p:cNvPr id="12297" name="图片 133129" descr="wps_clip_image-984"/>
          <p:cNvPicPr>
            <a:picLocks noChangeAspect="1"/>
          </p:cNvPicPr>
          <p:nvPr/>
        </p:nvPicPr>
        <p:blipFill>
          <a:blip r:embed="rId2">
            <a:clrChange>
              <a:clrFrom>
                <a:srgbClr val="F8F8F8"/>
              </a:clrFrom>
              <a:clrTo>
                <a:srgbClr val="F8F8F8">
                  <a:alpha val="0"/>
                </a:srgbClr>
              </a:clrTo>
            </a:clrChange>
            <a:lum bright="-17999"/>
          </a:blip>
          <a:stretch>
            <a:fillRect/>
          </a:stretch>
        </p:blipFill>
        <p:spPr>
          <a:xfrm>
            <a:off x="6156325" y="1341438"/>
            <a:ext cx="1400175" cy="1485900"/>
          </a:xfrm>
          <a:prstGeom prst="rect">
            <a:avLst/>
          </a:prstGeom>
          <a:noFill/>
          <a:ln w="9525">
            <a:noFill/>
          </a:ln>
        </p:spPr>
      </p:pic>
      <p:sp>
        <p:nvSpPr>
          <p:cNvPr id="12298" name="文本框 133130"/>
          <p:cNvSpPr txBox="1"/>
          <p:nvPr/>
        </p:nvSpPr>
        <p:spPr>
          <a:xfrm>
            <a:off x="6156325" y="1989138"/>
            <a:ext cx="1584325" cy="457200"/>
          </a:xfrm>
          <a:prstGeom prst="rect">
            <a:avLst/>
          </a:prstGeom>
          <a:noFill/>
          <a:ln w="9525">
            <a:noFill/>
          </a:ln>
        </p:spPr>
        <p:txBody>
          <a:bodyPr anchor="t">
            <a:spAutoFit/>
          </a:bodyPr>
          <a:p>
            <a:pPr lvl="0">
              <a:spcBef>
                <a:spcPct val="50000"/>
              </a:spcBef>
            </a:pPr>
            <a:r>
              <a:rPr lang="zh-CN" altLang="en-US" sz="2400" b="1" dirty="0">
                <a:solidFill>
                  <a:srgbClr val="FFFF00"/>
                </a:solidFill>
                <a:latin typeface="Arial" panose="020B0604020202020204" pitchFamily="34" charset="0"/>
                <a:ea typeface="黑体" panose="02010609060101010101" pitchFamily="49" charset="-122"/>
              </a:rPr>
              <a:t>将心比心</a:t>
            </a:r>
            <a:endParaRPr lang="zh-CN" altLang="en-US" sz="2400" b="1" dirty="0">
              <a:solidFill>
                <a:srgbClr val="FFFF00"/>
              </a:solidFill>
              <a:latin typeface="Arial" panose="020B0604020202020204" pitchFamily="34" charset="0"/>
              <a:ea typeface="黑体" panose="02010609060101010101" pitchFamily="49" charset="-122"/>
            </a:endParaRPr>
          </a:p>
        </p:txBody>
      </p:sp>
      <p:pic>
        <p:nvPicPr>
          <p:cNvPr id="12299" name="图片 133131" descr="wps_clip_image-984"/>
          <p:cNvPicPr>
            <a:picLocks noChangeAspect="1"/>
          </p:cNvPicPr>
          <p:nvPr/>
        </p:nvPicPr>
        <p:blipFill>
          <a:blip r:embed="rId2">
            <a:clrChange>
              <a:clrFrom>
                <a:srgbClr val="F8F8F8"/>
              </a:clrFrom>
              <a:clrTo>
                <a:srgbClr val="F8F8F8">
                  <a:alpha val="0"/>
                </a:srgbClr>
              </a:clrTo>
            </a:clrChange>
            <a:lum bright="-17999"/>
          </a:blip>
          <a:stretch>
            <a:fillRect/>
          </a:stretch>
        </p:blipFill>
        <p:spPr>
          <a:xfrm>
            <a:off x="755650" y="2924175"/>
            <a:ext cx="1400175" cy="1485900"/>
          </a:xfrm>
          <a:prstGeom prst="rect">
            <a:avLst/>
          </a:prstGeom>
          <a:noFill/>
          <a:ln w="9525">
            <a:noFill/>
          </a:ln>
        </p:spPr>
      </p:pic>
      <p:pic>
        <p:nvPicPr>
          <p:cNvPr id="133133" name="图片 133132" descr="wps_clip_image-984"/>
          <p:cNvPicPr>
            <a:picLocks noChangeAspect="1"/>
          </p:cNvPicPr>
          <p:nvPr/>
        </p:nvPicPr>
        <p:blipFill>
          <a:blip r:embed="rId2">
            <a:clrChange>
              <a:clrFrom>
                <a:srgbClr val="F8F8F8"/>
              </a:clrFrom>
              <a:clrTo>
                <a:srgbClr val="F8F8F8">
                  <a:alpha val="0"/>
                </a:srgbClr>
              </a:clrTo>
            </a:clrChange>
            <a:lum bright="-17999"/>
          </a:blip>
          <a:stretch>
            <a:fillRect/>
          </a:stretch>
        </p:blipFill>
        <p:spPr>
          <a:xfrm>
            <a:off x="2268538" y="2852738"/>
            <a:ext cx="1400175" cy="1485900"/>
          </a:xfrm>
          <a:prstGeom prst="rect">
            <a:avLst/>
          </a:prstGeom>
          <a:noFill/>
          <a:ln w="9525">
            <a:noFill/>
          </a:ln>
        </p:spPr>
      </p:pic>
      <p:pic>
        <p:nvPicPr>
          <p:cNvPr id="12301" name="图片 133133" descr="wps_clip_image-984"/>
          <p:cNvPicPr>
            <a:picLocks noChangeAspect="1"/>
          </p:cNvPicPr>
          <p:nvPr/>
        </p:nvPicPr>
        <p:blipFill>
          <a:blip r:embed="rId2">
            <a:clrChange>
              <a:clrFrom>
                <a:srgbClr val="F8F8F8"/>
              </a:clrFrom>
              <a:clrTo>
                <a:srgbClr val="F8F8F8">
                  <a:alpha val="0"/>
                </a:srgbClr>
              </a:clrTo>
            </a:clrChange>
            <a:lum bright="-23999"/>
          </a:blip>
          <a:stretch>
            <a:fillRect/>
          </a:stretch>
        </p:blipFill>
        <p:spPr>
          <a:xfrm>
            <a:off x="3779838" y="2205038"/>
            <a:ext cx="1400175" cy="1485900"/>
          </a:xfrm>
          <a:prstGeom prst="rect">
            <a:avLst/>
          </a:prstGeom>
          <a:noFill/>
          <a:ln w="9525">
            <a:noFill/>
          </a:ln>
        </p:spPr>
      </p:pic>
      <p:pic>
        <p:nvPicPr>
          <p:cNvPr id="12302" name="图片 133134" descr="wps_clip_image-984"/>
          <p:cNvPicPr>
            <a:picLocks noChangeAspect="1"/>
          </p:cNvPicPr>
          <p:nvPr/>
        </p:nvPicPr>
        <p:blipFill>
          <a:blip r:embed="rId2">
            <a:clrChange>
              <a:clrFrom>
                <a:srgbClr val="F8F8F8"/>
              </a:clrFrom>
              <a:clrTo>
                <a:srgbClr val="F8F8F8">
                  <a:alpha val="0"/>
                </a:srgbClr>
              </a:clrTo>
            </a:clrChange>
            <a:lum bright="-17999"/>
          </a:blip>
          <a:stretch>
            <a:fillRect/>
          </a:stretch>
        </p:blipFill>
        <p:spPr>
          <a:xfrm>
            <a:off x="7092950" y="3141663"/>
            <a:ext cx="1400175" cy="1485900"/>
          </a:xfrm>
          <a:prstGeom prst="rect">
            <a:avLst/>
          </a:prstGeom>
          <a:noFill/>
          <a:ln w="9525">
            <a:noFill/>
          </a:ln>
        </p:spPr>
      </p:pic>
      <p:pic>
        <p:nvPicPr>
          <p:cNvPr id="133136" name="图片 133135" descr="wps_clip_image-984"/>
          <p:cNvPicPr>
            <a:picLocks noChangeAspect="1"/>
          </p:cNvPicPr>
          <p:nvPr/>
        </p:nvPicPr>
        <p:blipFill>
          <a:blip r:embed="rId2">
            <a:clrChange>
              <a:clrFrom>
                <a:srgbClr val="F8F8F8"/>
              </a:clrFrom>
              <a:clrTo>
                <a:srgbClr val="F8F8F8">
                  <a:alpha val="0"/>
                </a:srgbClr>
              </a:clrTo>
            </a:clrChange>
            <a:lum bright="-29999"/>
          </a:blip>
          <a:stretch>
            <a:fillRect/>
          </a:stretch>
        </p:blipFill>
        <p:spPr>
          <a:xfrm>
            <a:off x="5508625" y="2708275"/>
            <a:ext cx="1400175" cy="1485900"/>
          </a:xfrm>
          <a:prstGeom prst="rect">
            <a:avLst/>
          </a:prstGeom>
          <a:noFill/>
          <a:ln w="9525">
            <a:noFill/>
          </a:ln>
        </p:spPr>
      </p:pic>
      <p:pic>
        <p:nvPicPr>
          <p:cNvPr id="133137" name="图片 133136" descr="wps_clip_image-984"/>
          <p:cNvPicPr>
            <a:picLocks noChangeAspect="1"/>
          </p:cNvPicPr>
          <p:nvPr/>
        </p:nvPicPr>
        <p:blipFill>
          <a:blip r:embed="rId2">
            <a:clrChange>
              <a:clrFrom>
                <a:srgbClr val="F8F8F8"/>
              </a:clrFrom>
              <a:clrTo>
                <a:srgbClr val="F8F8F8">
                  <a:alpha val="0"/>
                </a:srgbClr>
              </a:clrTo>
            </a:clrChange>
            <a:lum bright="-17999"/>
          </a:blip>
          <a:stretch>
            <a:fillRect/>
          </a:stretch>
        </p:blipFill>
        <p:spPr>
          <a:xfrm>
            <a:off x="2771775" y="4319588"/>
            <a:ext cx="1400175" cy="1485900"/>
          </a:xfrm>
          <a:prstGeom prst="rect">
            <a:avLst/>
          </a:prstGeom>
          <a:noFill/>
          <a:ln w="9525">
            <a:noFill/>
          </a:ln>
        </p:spPr>
      </p:pic>
      <p:sp>
        <p:nvSpPr>
          <p:cNvPr id="12305" name="文本框 133137"/>
          <p:cNvSpPr txBox="1"/>
          <p:nvPr/>
        </p:nvSpPr>
        <p:spPr>
          <a:xfrm>
            <a:off x="757238" y="3284538"/>
            <a:ext cx="1511300" cy="1004887"/>
          </a:xfrm>
          <a:prstGeom prst="rect">
            <a:avLst/>
          </a:prstGeom>
          <a:noFill/>
          <a:ln w="9525">
            <a:noFill/>
          </a:ln>
        </p:spPr>
        <p:txBody>
          <a:bodyPr anchor="t">
            <a:spAutoFit/>
          </a:bodyPr>
          <a:p>
            <a:pPr lvl="0">
              <a:spcBef>
                <a:spcPct val="50000"/>
              </a:spcBef>
            </a:pPr>
            <a:r>
              <a:rPr lang="zh-CN" altLang="en-US" sz="2400" b="1" dirty="0">
                <a:solidFill>
                  <a:srgbClr val="FFFF00"/>
                </a:solidFill>
                <a:latin typeface="Arial" panose="020B0604020202020204" pitchFamily="34" charset="0"/>
                <a:ea typeface="黑体" panose="02010609060101010101" pitchFamily="49" charset="-122"/>
              </a:rPr>
              <a:t>宰相肚里</a:t>
            </a:r>
            <a:endParaRPr lang="zh-CN" altLang="en-US" sz="2400" b="1" dirty="0">
              <a:solidFill>
                <a:srgbClr val="FFFF00"/>
              </a:solidFill>
              <a:latin typeface="Arial" panose="020B0604020202020204" pitchFamily="34" charset="0"/>
              <a:ea typeface="黑体" panose="02010609060101010101" pitchFamily="49" charset="-122"/>
            </a:endParaRPr>
          </a:p>
          <a:p>
            <a:pPr lvl="0">
              <a:spcBef>
                <a:spcPct val="50000"/>
              </a:spcBef>
            </a:pPr>
            <a:r>
              <a:rPr lang="zh-CN" altLang="en-US" sz="2400" b="1" dirty="0">
                <a:solidFill>
                  <a:srgbClr val="FFFF00"/>
                </a:solidFill>
                <a:latin typeface="Arial" panose="020B0604020202020204" pitchFamily="34" charset="0"/>
                <a:ea typeface="黑体" panose="02010609060101010101" pitchFamily="49" charset="-122"/>
              </a:rPr>
              <a:t>能撑船</a:t>
            </a:r>
            <a:endParaRPr lang="zh-CN" altLang="en-US" sz="2400" b="1" dirty="0">
              <a:solidFill>
                <a:srgbClr val="FFFF00"/>
              </a:solidFill>
              <a:latin typeface="Arial" panose="020B0604020202020204" pitchFamily="34" charset="0"/>
              <a:ea typeface="黑体" panose="02010609060101010101" pitchFamily="49" charset="-122"/>
            </a:endParaRPr>
          </a:p>
        </p:txBody>
      </p:sp>
      <p:sp>
        <p:nvSpPr>
          <p:cNvPr id="12306" name="文本框 133138"/>
          <p:cNvSpPr txBox="1"/>
          <p:nvPr/>
        </p:nvSpPr>
        <p:spPr>
          <a:xfrm>
            <a:off x="3851275" y="2781300"/>
            <a:ext cx="1584325" cy="457200"/>
          </a:xfrm>
          <a:prstGeom prst="rect">
            <a:avLst/>
          </a:prstGeom>
          <a:noFill/>
          <a:ln w="9525">
            <a:noFill/>
          </a:ln>
        </p:spPr>
        <p:txBody>
          <a:bodyPr anchor="t">
            <a:spAutoFit/>
          </a:bodyPr>
          <a:p>
            <a:pPr lvl="0">
              <a:spcBef>
                <a:spcPct val="50000"/>
              </a:spcBef>
            </a:pPr>
            <a:r>
              <a:rPr lang="zh-CN" altLang="en-US" sz="2400" b="1" dirty="0">
                <a:solidFill>
                  <a:srgbClr val="FFFF00"/>
                </a:solidFill>
                <a:latin typeface="Arial" panose="020B0604020202020204" pitchFamily="34" charset="0"/>
                <a:ea typeface="黑体" panose="02010609060101010101" pitchFamily="49" charset="-122"/>
              </a:rPr>
              <a:t>宽厚待人</a:t>
            </a:r>
            <a:endParaRPr lang="zh-CN" altLang="en-US" sz="2400" b="1" dirty="0">
              <a:solidFill>
                <a:srgbClr val="FFFF00"/>
              </a:solidFill>
              <a:latin typeface="Arial" panose="020B0604020202020204" pitchFamily="34" charset="0"/>
              <a:ea typeface="黑体" panose="02010609060101010101" pitchFamily="49" charset="-122"/>
            </a:endParaRPr>
          </a:p>
        </p:txBody>
      </p:sp>
      <p:sp>
        <p:nvSpPr>
          <p:cNvPr id="133140" name="文本框 133139"/>
          <p:cNvSpPr txBox="1"/>
          <p:nvPr/>
        </p:nvSpPr>
        <p:spPr>
          <a:xfrm>
            <a:off x="2843213" y="4752975"/>
            <a:ext cx="1441450" cy="946150"/>
          </a:xfrm>
          <a:prstGeom prst="rect">
            <a:avLst/>
          </a:prstGeom>
          <a:noFill/>
          <a:ln w="9525">
            <a:noFill/>
          </a:ln>
        </p:spPr>
        <p:txBody>
          <a:bodyPr anchor="t">
            <a:spAutoFit/>
          </a:bodyPr>
          <a:p>
            <a:pPr lvl="0">
              <a:spcBef>
                <a:spcPct val="50000"/>
              </a:spcBef>
            </a:pPr>
            <a:r>
              <a:rPr lang="zh-CN" altLang="en-US" sz="2800" b="1" dirty="0">
                <a:solidFill>
                  <a:srgbClr val="FFFF00"/>
                </a:solidFill>
                <a:latin typeface="Arial" panose="020B0604020202020204" pitchFamily="34" charset="0"/>
                <a:ea typeface="黑体" panose="02010609060101010101" pitchFamily="49" charset="-122"/>
              </a:rPr>
              <a:t>嫌弃父母唠叨</a:t>
            </a:r>
            <a:endParaRPr lang="zh-CN" altLang="en-US" sz="2800" b="1" dirty="0">
              <a:solidFill>
                <a:srgbClr val="FFFF00"/>
              </a:solidFill>
              <a:latin typeface="Arial" panose="020B0604020202020204" pitchFamily="34" charset="0"/>
              <a:ea typeface="黑体" panose="02010609060101010101" pitchFamily="49" charset="-122"/>
            </a:endParaRPr>
          </a:p>
        </p:txBody>
      </p:sp>
      <p:sp>
        <p:nvSpPr>
          <p:cNvPr id="133141" name="文本框 133140"/>
          <p:cNvSpPr txBox="1"/>
          <p:nvPr/>
        </p:nvSpPr>
        <p:spPr>
          <a:xfrm>
            <a:off x="5435600" y="3141663"/>
            <a:ext cx="1800225" cy="822325"/>
          </a:xfrm>
          <a:prstGeom prst="rect">
            <a:avLst/>
          </a:prstGeom>
          <a:noFill/>
          <a:ln w="9525">
            <a:noFill/>
          </a:ln>
        </p:spPr>
        <p:txBody>
          <a:bodyPr anchor="t">
            <a:spAutoFit/>
          </a:bodyPr>
          <a:p>
            <a:pPr lvl="0">
              <a:spcBef>
                <a:spcPct val="50000"/>
              </a:spcBef>
            </a:pPr>
            <a:r>
              <a:rPr lang="zh-CN" altLang="en-US" sz="2400" b="1" dirty="0">
                <a:solidFill>
                  <a:srgbClr val="FFFF00"/>
                </a:solidFill>
                <a:latin typeface="Arial" panose="020B0604020202020204" pitchFamily="34" charset="0"/>
                <a:ea typeface="黑体" panose="02010609060101010101" pitchFamily="49" charset="-122"/>
              </a:rPr>
              <a:t>拿别人的缺点开玩笑</a:t>
            </a:r>
            <a:endParaRPr lang="zh-CN" altLang="en-US" sz="2400" b="1" dirty="0">
              <a:solidFill>
                <a:srgbClr val="FFFF00"/>
              </a:solidFill>
              <a:latin typeface="Arial" panose="020B0604020202020204" pitchFamily="34" charset="0"/>
              <a:ea typeface="黑体" panose="02010609060101010101" pitchFamily="49" charset="-122"/>
            </a:endParaRPr>
          </a:p>
        </p:txBody>
      </p:sp>
      <p:sp>
        <p:nvSpPr>
          <p:cNvPr id="12309" name="文本框 133141"/>
          <p:cNvSpPr txBox="1"/>
          <p:nvPr/>
        </p:nvSpPr>
        <p:spPr>
          <a:xfrm>
            <a:off x="7092950" y="3716338"/>
            <a:ext cx="1584325" cy="457200"/>
          </a:xfrm>
          <a:prstGeom prst="rect">
            <a:avLst/>
          </a:prstGeom>
          <a:noFill/>
          <a:ln w="9525">
            <a:noFill/>
          </a:ln>
        </p:spPr>
        <p:txBody>
          <a:bodyPr anchor="t">
            <a:spAutoFit/>
          </a:bodyPr>
          <a:p>
            <a:pPr lvl="0">
              <a:spcBef>
                <a:spcPct val="50000"/>
              </a:spcBef>
            </a:pPr>
            <a:r>
              <a:rPr lang="zh-CN" altLang="en-US" sz="2400" b="1" dirty="0">
                <a:solidFill>
                  <a:srgbClr val="FFFF00"/>
                </a:solidFill>
                <a:latin typeface="Arial" panose="020B0604020202020204" pitchFamily="34" charset="0"/>
                <a:ea typeface="黑体" panose="02010609060101010101" pitchFamily="49" charset="-122"/>
              </a:rPr>
              <a:t>包容友善</a:t>
            </a:r>
            <a:endParaRPr lang="zh-CN" altLang="en-US" sz="2400" b="1" dirty="0">
              <a:solidFill>
                <a:srgbClr val="FFFF00"/>
              </a:solidFill>
              <a:latin typeface="Arial" panose="020B0604020202020204" pitchFamily="34" charset="0"/>
              <a:ea typeface="黑体" panose="02010609060101010101" pitchFamily="49" charset="-122"/>
            </a:endParaRPr>
          </a:p>
        </p:txBody>
      </p:sp>
      <p:sp>
        <p:nvSpPr>
          <p:cNvPr id="133143" name="文本框 133142"/>
          <p:cNvSpPr txBox="1"/>
          <p:nvPr/>
        </p:nvSpPr>
        <p:spPr>
          <a:xfrm>
            <a:off x="2268538" y="3284538"/>
            <a:ext cx="1512887" cy="822325"/>
          </a:xfrm>
          <a:prstGeom prst="rect">
            <a:avLst/>
          </a:prstGeom>
          <a:noFill/>
          <a:ln w="9525">
            <a:noFill/>
          </a:ln>
        </p:spPr>
        <p:txBody>
          <a:bodyPr anchor="t">
            <a:spAutoFit/>
          </a:bodyPr>
          <a:p>
            <a:pPr lvl="0">
              <a:spcBef>
                <a:spcPct val="50000"/>
              </a:spcBef>
            </a:pPr>
            <a:r>
              <a:rPr lang="zh-CN" altLang="en-US" sz="2400" b="1" dirty="0">
                <a:solidFill>
                  <a:srgbClr val="FFFF00"/>
                </a:solidFill>
                <a:latin typeface="Arial" panose="020B0604020202020204" pitchFamily="34" charset="0"/>
                <a:ea typeface="黑体" panose="02010609060101010101" pitchFamily="49" charset="-122"/>
              </a:rPr>
              <a:t>抱怨奶奶走路太慢</a:t>
            </a:r>
            <a:endParaRPr lang="zh-CN" altLang="en-US" sz="2400" b="1" dirty="0">
              <a:solidFill>
                <a:srgbClr val="FFFF00"/>
              </a:solidFill>
              <a:latin typeface="Arial" panose="020B0604020202020204" pitchFamily="34" charset="0"/>
              <a:ea typeface="黑体" panose="02010609060101010101" pitchFamily="49" charset="-122"/>
            </a:endParaRPr>
          </a:p>
        </p:txBody>
      </p:sp>
      <p:pic>
        <p:nvPicPr>
          <p:cNvPr id="133144" name="图片 133143" descr="wps_clip_image-984"/>
          <p:cNvPicPr>
            <a:picLocks noChangeAspect="1"/>
          </p:cNvPicPr>
          <p:nvPr/>
        </p:nvPicPr>
        <p:blipFill>
          <a:blip r:embed="rId2">
            <a:clrChange>
              <a:clrFrom>
                <a:srgbClr val="F8F8F8"/>
              </a:clrFrom>
              <a:clrTo>
                <a:srgbClr val="F8F8F8">
                  <a:alpha val="0"/>
                </a:srgbClr>
              </a:clrTo>
            </a:clrChange>
            <a:lum bright="-23999"/>
          </a:blip>
          <a:stretch>
            <a:fillRect/>
          </a:stretch>
        </p:blipFill>
        <p:spPr>
          <a:xfrm>
            <a:off x="5580063" y="4149725"/>
            <a:ext cx="1400175" cy="1485900"/>
          </a:xfrm>
          <a:prstGeom prst="rect">
            <a:avLst/>
          </a:prstGeom>
          <a:noFill/>
          <a:ln w="9525">
            <a:noFill/>
          </a:ln>
        </p:spPr>
      </p:pic>
      <p:sp>
        <p:nvSpPr>
          <p:cNvPr id="133145" name="文本框 133144"/>
          <p:cNvSpPr txBox="1"/>
          <p:nvPr/>
        </p:nvSpPr>
        <p:spPr>
          <a:xfrm>
            <a:off x="5580063" y="4581525"/>
            <a:ext cx="1584325" cy="822325"/>
          </a:xfrm>
          <a:prstGeom prst="rect">
            <a:avLst/>
          </a:prstGeom>
          <a:noFill/>
          <a:ln w="9525">
            <a:noFill/>
          </a:ln>
        </p:spPr>
        <p:txBody>
          <a:bodyPr anchor="t">
            <a:spAutoFit/>
          </a:bodyPr>
          <a:p>
            <a:pPr lvl="0">
              <a:spcBef>
                <a:spcPct val="50000"/>
              </a:spcBef>
            </a:pPr>
            <a:r>
              <a:rPr lang="zh-CN" altLang="en-US" sz="2400" b="1" dirty="0">
                <a:solidFill>
                  <a:srgbClr val="FFFF00"/>
                </a:solidFill>
                <a:latin typeface="Arial" panose="020B0604020202020204" pitchFamily="34" charset="0"/>
                <a:ea typeface="黑体" panose="02010609060101010101" pitchFamily="49" charset="-122"/>
              </a:rPr>
              <a:t>鸡蛋里挑骨头</a:t>
            </a:r>
            <a:endParaRPr lang="zh-CN" altLang="en-US" sz="2400" b="1" dirty="0">
              <a:solidFill>
                <a:srgbClr val="FFFF00"/>
              </a:solidFill>
              <a:latin typeface="Arial" panose="020B0604020202020204" pitchFamily="34" charset="0"/>
              <a:ea typeface="黑体" panose="02010609060101010101" pitchFamily="49" charset="-122"/>
            </a:endParaRPr>
          </a:p>
        </p:txBody>
      </p:sp>
      <p:sp>
        <p:nvSpPr>
          <p:cNvPr id="12313" name="标题 133145"/>
          <p:cNvSpPr>
            <a:spLocks noGrp="1"/>
          </p:cNvSpPr>
          <p:nvPr>
            <p:ph type="title"/>
          </p:nvPr>
        </p:nvSpPr>
        <p:spPr>
          <a:xfrm>
            <a:off x="2411413" y="188913"/>
            <a:ext cx="6732587" cy="431800"/>
          </a:xfrm>
          <a:solidFill>
            <a:schemeClr val="bg1"/>
          </a:solidFill>
        </p:spPr>
        <p:txBody>
          <a:bodyPr anchor="ctr"/>
          <a:p>
            <a:pPr algn="l"/>
            <a:r>
              <a:rPr lang="zh-CN" altLang="en-US" sz="3200" b="1" dirty="0">
                <a:latin typeface="黑体" panose="02010609060101010101" pitchFamily="49" charset="-122"/>
                <a:ea typeface="黑体" panose="02010609060101010101" pitchFamily="49" charset="-122"/>
              </a:rPr>
              <a:t>下面哪些行为体现了宽容？</a:t>
            </a:r>
            <a:endParaRPr lang="zh-CN" altLang="en-US" sz="3200" b="1" dirty="0">
              <a:latin typeface="黑体" panose="02010609060101010101" pitchFamily="49" charset="-122"/>
              <a:ea typeface="黑体" panose="02010609060101010101" pitchFamily="49" charset="-122"/>
            </a:endParaRPr>
          </a:p>
        </p:txBody>
      </p:sp>
      <p:sp>
        <p:nvSpPr>
          <p:cNvPr id="12314" name="矩形 133146"/>
          <p:cNvSpPr/>
          <p:nvPr/>
        </p:nvSpPr>
        <p:spPr>
          <a:xfrm>
            <a:off x="179388" y="188913"/>
            <a:ext cx="2089150" cy="719137"/>
          </a:xfrm>
          <a:prstGeom prst="rect">
            <a:avLst/>
          </a:prstGeom>
          <a:solidFill>
            <a:srgbClr val="FFFF00"/>
          </a:solidFill>
          <a:ln w="9525">
            <a:noFill/>
          </a:ln>
        </p:spPr>
        <p:txBody>
          <a:bodyPr anchor="ctr"/>
          <a:p>
            <a:pPr lvl="0">
              <a:spcBef>
                <a:spcPct val="50000"/>
              </a:spcBef>
              <a:buClr>
                <a:srgbClr val="000000"/>
              </a:buClr>
            </a:pPr>
            <a:r>
              <a:rPr lang="zh-CN" altLang="en-US" sz="3600" b="1" dirty="0">
                <a:solidFill>
                  <a:srgbClr val="FF0000"/>
                </a:solidFill>
                <a:latin typeface="Arial" panose="020B0604020202020204" pitchFamily="34" charset="0"/>
                <a:ea typeface="黑体" panose="02010609060101010101" pitchFamily="49" charset="-122"/>
                <a:hlinkClick r:id="rId3" action="ppaction://hlinkfile"/>
              </a:rPr>
              <a:t>走进</a:t>
            </a:r>
            <a:r>
              <a:rPr lang="zh-CN" altLang="en-US" sz="3600" b="1" dirty="0">
                <a:solidFill>
                  <a:srgbClr val="FF0000"/>
                </a:solidFill>
                <a:latin typeface="Arial" panose="020B0604020202020204" pitchFamily="34" charset="0"/>
                <a:ea typeface="黑体" panose="02010609060101010101" pitchFamily="49" charset="-122"/>
              </a:rPr>
              <a:t>生活</a:t>
            </a:r>
            <a:endParaRPr lang="zh-CN" altLang="en-US" sz="3600" b="1">
              <a:solidFill>
                <a:srgbClr val="FF0000"/>
              </a:solidFill>
              <a:latin typeface="Arial" panose="020B0604020202020204" pitchFamily="34" charset="0"/>
              <a:ea typeface="黑体" panose="02010609060101010101" pitchFamily="49" charset="-122"/>
            </a:endParaRPr>
          </a:p>
        </p:txBody>
      </p:sp>
      <p:sp>
        <p:nvSpPr>
          <p:cNvPr id="12315" name="动作按钮: 第一张 133147">
            <a:hlinkClick r:id="rId4" action="ppaction://hlinksldjump"/>
          </p:cNvPr>
          <p:cNvSpPr/>
          <p:nvPr/>
        </p:nvSpPr>
        <p:spPr>
          <a:xfrm>
            <a:off x="8243888" y="6237288"/>
            <a:ext cx="504825" cy="620712"/>
          </a:xfrm>
          <a:prstGeom prst="actionButtonHome">
            <a:avLst/>
          </a:prstGeom>
          <a:solidFill>
            <a:schemeClr val="accent1"/>
          </a:solidFill>
          <a:ln w="9525">
            <a:noFill/>
          </a:ln>
        </p:spPr>
        <p:txBody>
          <a:bodyPr anchor="t"/>
          <a:p>
            <a:pPr lvl="0"/>
            <a:endParaRPr lang="zh-CN" altLang="en-US">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6" fill="hold" grpId="0" nodeType="clickEffect">
                                  <p:stCondLst>
                                    <p:cond delay="0"/>
                                  </p:stCondLst>
                                  <p:childTnLst>
                                    <p:animEffect transition="out" filter="barn(inHorizontal)">
                                      <p:cBhvr>
                                        <p:cTn id="6" dur="500"/>
                                        <p:tgtEl>
                                          <p:spTgt spid="133127"/>
                                        </p:tgtEl>
                                      </p:cBhvr>
                                    </p:animEffect>
                                    <p:set>
                                      <p:cBhvr>
                                        <p:cTn id="7" dur="1" fill="hold">
                                          <p:stCondLst>
                                            <p:cond delay="499"/>
                                          </p:stCondLst>
                                        </p:cTn>
                                        <p:tgtEl>
                                          <p:spTgt spid="133127"/>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5" name="breeze.wav"/>
                                        </p:tgtEl>
                                      </p:cMediaNode>
                                    </p:audio>
                                  </p:subTnLst>
                                </p:cTn>
                              </p:par>
                              <p:par>
                                <p:cTn id="8" presetID="16" presetClass="exit" presetSubtype="26" fill="hold" nodeType="withEffect">
                                  <p:stCondLst>
                                    <p:cond delay="0"/>
                                  </p:stCondLst>
                                  <p:childTnLst>
                                    <p:animEffect transition="out" filter="barn(inHorizontal)">
                                      <p:cBhvr>
                                        <p:cTn id="9" dur="500"/>
                                        <p:tgtEl>
                                          <p:spTgt spid="133126"/>
                                        </p:tgtEl>
                                      </p:cBhvr>
                                    </p:animEffect>
                                    <p:set>
                                      <p:cBhvr>
                                        <p:cTn id="10" dur="1" fill="hold">
                                          <p:stCondLst>
                                            <p:cond delay="499"/>
                                          </p:stCondLst>
                                        </p:cTn>
                                        <p:tgtEl>
                                          <p:spTgt spid="13312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6" fill="hold" grpId="0" nodeType="clickEffect">
                                  <p:stCondLst>
                                    <p:cond delay="0"/>
                                  </p:stCondLst>
                                  <p:childTnLst>
                                    <p:animEffect transition="out" filter="barn(inHorizontal)">
                                      <p:cBhvr>
                                        <p:cTn id="14" dur="500"/>
                                        <p:tgtEl>
                                          <p:spTgt spid="133143"/>
                                        </p:tgtEl>
                                      </p:cBhvr>
                                    </p:animEffect>
                                    <p:set>
                                      <p:cBhvr>
                                        <p:cTn id="15" dur="1" fill="hold">
                                          <p:stCondLst>
                                            <p:cond delay="499"/>
                                          </p:stCondLst>
                                        </p:cTn>
                                        <p:tgtEl>
                                          <p:spTgt spid="133143"/>
                                        </p:tgtEl>
                                        <p:attrNameLst>
                                          <p:attrName>style.visibility</p:attrName>
                                        </p:attrNameLst>
                                      </p:cBhvr>
                                      <p:to>
                                        <p:strVal val="hidden"/>
                                      </p:to>
                                    </p:set>
                                  </p:childTnLst>
                                  <p:subTnLst>
                                    <p:audio>
                                      <p:cMediaNode>
                                        <p:cTn display="0" masterRel="sameClick">
                                          <p:stCondLst>
                                            <p:cond evt="begin" delay="0">
                                              <p:tn val="13"/>
                                            </p:cond>
                                          </p:stCondLst>
                                          <p:endCondLst>
                                            <p:cond evt="onStopAudio" delay="0">
                                              <p:tgtEl>
                                                <p:sldTgt/>
                                              </p:tgtEl>
                                            </p:cond>
                                          </p:endCondLst>
                                        </p:cTn>
                                        <p:tgtEl>
                                          <p:sndTgt r:embed="rId5" name="breeze.wav"/>
                                        </p:tgtEl>
                                      </p:cMediaNode>
                                    </p:audio>
                                  </p:subTnLst>
                                </p:cTn>
                              </p:par>
                              <p:par>
                                <p:cTn id="16" presetID="16" presetClass="exit" presetSubtype="26" fill="hold" nodeType="withEffect">
                                  <p:stCondLst>
                                    <p:cond delay="0"/>
                                  </p:stCondLst>
                                  <p:childTnLst>
                                    <p:animEffect transition="out" filter="barn(inHorizontal)">
                                      <p:cBhvr>
                                        <p:cTn id="17" dur="500"/>
                                        <p:tgtEl>
                                          <p:spTgt spid="133133"/>
                                        </p:tgtEl>
                                      </p:cBhvr>
                                    </p:animEffect>
                                    <p:set>
                                      <p:cBhvr>
                                        <p:cTn id="18" dur="1" fill="hold">
                                          <p:stCondLst>
                                            <p:cond delay="499"/>
                                          </p:stCondLst>
                                        </p:cTn>
                                        <p:tgtEl>
                                          <p:spTgt spid="13313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6" presetClass="exit" presetSubtype="26" fill="hold" grpId="0" nodeType="clickEffect">
                                  <p:stCondLst>
                                    <p:cond delay="0"/>
                                  </p:stCondLst>
                                  <p:childTnLst>
                                    <p:animEffect transition="out" filter="barn(inHorizontal)">
                                      <p:cBhvr>
                                        <p:cTn id="22" dur="500"/>
                                        <p:tgtEl>
                                          <p:spTgt spid="133141"/>
                                        </p:tgtEl>
                                      </p:cBhvr>
                                    </p:animEffect>
                                    <p:set>
                                      <p:cBhvr>
                                        <p:cTn id="23" dur="1" fill="hold">
                                          <p:stCondLst>
                                            <p:cond delay="499"/>
                                          </p:stCondLst>
                                        </p:cTn>
                                        <p:tgtEl>
                                          <p:spTgt spid="133141"/>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5" name="breeze.wav"/>
                                        </p:tgtEl>
                                      </p:cMediaNode>
                                    </p:audio>
                                  </p:subTnLst>
                                </p:cTn>
                              </p:par>
                              <p:par>
                                <p:cTn id="24" presetID="16" presetClass="exit" presetSubtype="26" fill="hold" nodeType="withEffect">
                                  <p:stCondLst>
                                    <p:cond delay="0"/>
                                  </p:stCondLst>
                                  <p:childTnLst>
                                    <p:animEffect transition="out" filter="barn(inHorizontal)">
                                      <p:cBhvr>
                                        <p:cTn id="25" dur="500"/>
                                        <p:tgtEl>
                                          <p:spTgt spid="133136"/>
                                        </p:tgtEl>
                                      </p:cBhvr>
                                    </p:animEffect>
                                    <p:set>
                                      <p:cBhvr>
                                        <p:cTn id="26" dur="1" fill="hold">
                                          <p:stCondLst>
                                            <p:cond delay="499"/>
                                          </p:stCondLst>
                                        </p:cTn>
                                        <p:tgtEl>
                                          <p:spTgt spid="13313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6" presetClass="exit" presetSubtype="26" fill="hold" grpId="0" nodeType="clickEffect">
                                  <p:stCondLst>
                                    <p:cond delay="0"/>
                                  </p:stCondLst>
                                  <p:childTnLst>
                                    <p:animEffect transition="out" filter="barn(inHorizontal)">
                                      <p:cBhvr>
                                        <p:cTn id="30" dur="500"/>
                                        <p:tgtEl>
                                          <p:spTgt spid="133140"/>
                                        </p:tgtEl>
                                      </p:cBhvr>
                                    </p:animEffect>
                                    <p:set>
                                      <p:cBhvr>
                                        <p:cTn id="31" dur="1" fill="hold">
                                          <p:stCondLst>
                                            <p:cond delay="499"/>
                                          </p:stCondLst>
                                        </p:cTn>
                                        <p:tgtEl>
                                          <p:spTgt spid="133140"/>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5" name="breeze.wav"/>
                                        </p:tgtEl>
                                      </p:cMediaNode>
                                    </p:audio>
                                  </p:subTnLst>
                                </p:cTn>
                              </p:par>
                              <p:par>
                                <p:cTn id="32" presetID="16" presetClass="exit" presetSubtype="26" fill="hold" nodeType="withEffect">
                                  <p:stCondLst>
                                    <p:cond delay="0"/>
                                  </p:stCondLst>
                                  <p:childTnLst>
                                    <p:animEffect transition="out" filter="barn(inHorizontal)">
                                      <p:cBhvr>
                                        <p:cTn id="33" dur="500"/>
                                        <p:tgtEl>
                                          <p:spTgt spid="133137"/>
                                        </p:tgtEl>
                                      </p:cBhvr>
                                    </p:animEffect>
                                    <p:set>
                                      <p:cBhvr>
                                        <p:cTn id="34" dur="1" fill="hold">
                                          <p:stCondLst>
                                            <p:cond delay="499"/>
                                          </p:stCondLst>
                                        </p:cTn>
                                        <p:tgtEl>
                                          <p:spTgt spid="133137"/>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6" presetClass="exit" presetSubtype="26" fill="hold" grpId="0" nodeType="clickEffect">
                                  <p:stCondLst>
                                    <p:cond delay="0"/>
                                  </p:stCondLst>
                                  <p:childTnLst>
                                    <p:animEffect transition="out" filter="barn(inHorizontal)">
                                      <p:cBhvr>
                                        <p:cTn id="38" dur="500"/>
                                        <p:tgtEl>
                                          <p:spTgt spid="133145"/>
                                        </p:tgtEl>
                                      </p:cBhvr>
                                    </p:animEffect>
                                    <p:set>
                                      <p:cBhvr>
                                        <p:cTn id="39" dur="1" fill="hold">
                                          <p:stCondLst>
                                            <p:cond delay="499"/>
                                          </p:stCondLst>
                                        </p:cTn>
                                        <p:tgtEl>
                                          <p:spTgt spid="133145"/>
                                        </p:tgtEl>
                                        <p:attrNameLst>
                                          <p:attrName>style.visibility</p:attrName>
                                        </p:attrNameLst>
                                      </p:cBhvr>
                                      <p:to>
                                        <p:strVal val="hidden"/>
                                      </p:to>
                                    </p:set>
                                  </p:childTnLst>
                                  <p:subTnLst>
                                    <p:audio>
                                      <p:cMediaNode>
                                        <p:cTn display="0" masterRel="sameClick">
                                          <p:stCondLst>
                                            <p:cond evt="begin" delay="0">
                                              <p:tn val="37"/>
                                            </p:cond>
                                          </p:stCondLst>
                                          <p:endCondLst>
                                            <p:cond evt="onStopAudio" delay="0">
                                              <p:tgtEl>
                                                <p:sldTgt/>
                                              </p:tgtEl>
                                            </p:cond>
                                          </p:endCondLst>
                                        </p:cTn>
                                        <p:tgtEl>
                                          <p:sndTgt r:embed="rId5" name="breeze.wav"/>
                                        </p:tgtEl>
                                      </p:cMediaNode>
                                    </p:audio>
                                  </p:subTnLst>
                                </p:cTn>
                              </p:par>
                              <p:par>
                                <p:cTn id="40" presetID="16" presetClass="exit" presetSubtype="26" fill="hold" nodeType="withEffect">
                                  <p:stCondLst>
                                    <p:cond delay="0"/>
                                  </p:stCondLst>
                                  <p:childTnLst>
                                    <p:animEffect transition="out" filter="barn(inHorizontal)">
                                      <p:cBhvr>
                                        <p:cTn id="41" dur="500"/>
                                        <p:tgtEl>
                                          <p:spTgt spid="133144"/>
                                        </p:tgtEl>
                                      </p:cBhvr>
                                    </p:animEffect>
                                    <p:set>
                                      <p:cBhvr>
                                        <p:cTn id="42" dur="1" fill="hold">
                                          <p:stCondLst>
                                            <p:cond delay="499"/>
                                          </p:stCondLst>
                                        </p:cTn>
                                        <p:tgtEl>
                                          <p:spTgt spid="1331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7" grpId="0"/>
      <p:bldP spid="133140" grpId="0"/>
      <p:bldP spid="133141" grpId="0"/>
      <p:bldP spid="133143" grpId="0"/>
      <p:bldP spid="1331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
          <p:cNvSpPr>
            <a:spLocks noGrp="1"/>
          </p:cNvSpPr>
          <p:nvPr>
            <p:ph type="ctrTitle"/>
          </p:nvPr>
        </p:nvSpPr>
        <p:spPr>
          <a:xfrm>
            <a:off x="334645" y="692150"/>
            <a:ext cx="8286115" cy="1755775"/>
          </a:xfrm>
        </p:spPr>
        <p:txBody>
          <a:bodyPr wrap="square" lIns="91440" tIns="45720" rIns="91440" bIns="45720" anchor="ctr"/>
          <a:p>
            <a:pPr algn="l"/>
            <a:r>
              <a:rPr lang="zh-CN" altLang="en-US" sz="3200" b="1" kern="1200" dirty="0">
                <a:solidFill>
                  <a:schemeClr val="bg1"/>
                </a:solidFill>
                <a:latin typeface="黑体" panose="02010609060101010101" pitchFamily="49" charset="-122"/>
                <a:ea typeface="黑体" panose="02010609060101010101" pitchFamily="49" charset="-122"/>
              </a:rPr>
              <a:t>子贡问曰：“有一言而可以终身行之者乎？”</a:t>
            </a:r>
            <a:endParaRPr lang="zh-CN" altLang="en-US" sz="3200" b="1" kern="1200" dirty="0">
              <a:solidFill>
                <a:schemeClr val="bg1"/>
              </a:solidFill>
              <a:latin typeface="黑体" panose="02010609060101010101" pitchFamily="49" charset="-122"/>
              <a:ea typeface="黑体" panose="02010609060101010101" pitchFamily="49" charset="-122"/>
            </a:endParaRPr>
          </a:p>
        </p:txBody>
      </p:sp>
      <p:sp>
        <p:nvSpPr>
          <p:cNvPr id="3" name="副标题 2"/>
          <p:cNvSpPr>
            <a:spLocks noGrp="1"/>
          </p:cNvSpPr>
          <p:nvPr>
            <p:ph type="subTitle" idx="1"/>
          </p:nvPr>
        </p:nvSpPr>
        <p:spPr>
          <a:xfrm>
            <a:off x="334645" y="2492375"/>
            <a:ext cx="8809990" cy="1752600"/>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smtClean="0">
                <a:ln>
                  <a:noFill/>
                </a:ln>
                <a:solidFill>
                  <a:schemeClr val="bg1"/>
                </a:solidFill>
                <a:effectLst/>
                <a:uLnTx/>
                <a:uFillTx/>
                <a:latin typeface="黑体" panose="02010609060101010101" pitchFamily="49" charset="-122"/>
                <a:ea typeface="黑体" panose="02010609060101010101" pitchFamily="49" charset="-122"/>
                <a:cs typeface="+mn-cs"/>
              </a:rPr>
              <a:t>子   曰</a:t>
            </a: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：“其恕乎！己所不欲</a:t>
            </a:r>
            <a:r>
              <a:rPr kumimoji="0" lang="zh-CN" altLang="en-US" sz="3200" b="1" i="0" u="none" strike="noStrike" kern="1200" cap="none" spc="0" normalizeH="0" baseline="0" noProof="0" dirty="0" smtClean="0">
                <a:ln>
                  <a:noFill/>
                </a:ln>
                <a:solidFill>
                  <a:schemeClr val="bg1"/>
                </a:solidFill>
                <a:effectLst/>
                <a:uLnTx/>
                <a:uFillTx/>
                <a:latin typeface="黑体" panose="02010609060101010101" pitchFamily="49" charset="-122"/>
                <a:ea typeface="黑体" panose="02010609060101010101" pitchFamily="49" charset="-122"/>
                <a:cs typeface="+mn-cs"/>
              </a:rPr>
              <a:t>，勿施于人</a:t>
            </a: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a:t>
            </a:r>
            <a:endPar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charRg st="0"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ctrTitle"/>
          </p:nvPr>
        </p:nvSpPr>
        <p:spPr>
          <a:xfrm>
            <a:off x="344805" y="376555"/>
            <a:ext cx="8454390" cy="821055"/>
          </a:xfrm>
        </p:spPr>
        <p:txBody>
          <a:bodyPr wrap="square" lIns="91440" tIns="45720" rIns="91440" bIns="45720" anchor="ctr"/>
          <a:p>
            <a:pPr algn="l"/>
            <a:r>
              <a:rPr lang="zh-CN" altLang="en-US" sz="3200" b="1" kern="1200" dirty="0">
                <a:solidFill>
                  <a:schemeClr val="bg1"/>
                </a:solidFill>
                <a:latin typeface="黑体" panose="02010609060101010101" pitchFamily="49" charset="-122"/>
                <a:ea typeface="黑体" panose="02010609060101010101" pitchFamily="49" charset="-122"/>
              </a:rPr>
              <a:t>子贡问曰：“有一言而可以终身行之者乎？”</a:t>
            </a:r>
            <a:endParaRPr lang="zh-CN" altLang="en-US" sz="3200" b="1" kern="1200" dirty="0">
              <a:solidFill>
                <a:schemeClr val="bg1"/>
              </a:solidFill>
              <a:latin typeface="黑体" panose="02010609060101010101" pitchFamily="49" charset="-122"/>
              <a:ea typeface="黑体" panose="02010609060101010101" pitchFamily="49" charset="-122"/>
            </a:endParaRPr>
          </a:p>
        </p:txBody>
      </p:sp>
      <p:sp>
        <p:nvSpPr>
          <p:cNvPr id="3" name="副标题 2"/>
          <p:cNvSpPr>
            <a:spLocks noGrp="1"/>
          </p:cNvSpPr>
          <p:nvPr>
            <p:ph type="subTitle" idx="1"/>
          </p:nvPr>
        </p:nvSpPr>
        <p:spPr>
          <a:xfrm>
            <a:off x="137160" y="2584450"/>
            <a:ext cx="8662035" cy="817880"/>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smtClean="0">
                <a:ln>
                  <a:noFill/>
                </a:ln>
                <a:solidFill>
                  <a:schemeClr val="bg1"/>
                </a:solidFill>
                <a:effectLst/>
                <a:uLnTx/>
                <a:uFillTx/>
                <a:latin typeface="黑体" panose="02010609060101010101" pitchFamily="49" charset="-122"/>
                <a:ea typeface="黑体" panose="02010609060101010101" pitchFamily="49" charset="-122"/>
                <a:cs typeface="+mn-cs"/>
              </a:rPr>
              <a:t>子   曰</a:t>
            </a: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：“其恕乎！己所不欲，</a:t>
            </a:r>
            <a:r>
              <a:rPr kumimoji="0" lang="zh-CN" altLang="en-US" sz="3200" b="1" i="0" u="none" strike="noStrike" kern="1200" cap="none" spc="0" normalizeH="0" baseline="0" noProof="0" dirty="0" smtClean="0">
                <a:ln>
                  <a:noFill/>
                </a:ln>
                <a:solidFill>
                  <a:schemeClr val="bg1"/>
                </a:solidFill>
                <a:effectLst/>
                <a:uLnTx/>
                <a:uFillTx/>
                <a:latin typeface="黑体" panose="02010609060101010101" pitchFamily="49" charset="-122"/>
                <a:ea typeface="黑体" panose="02010609060101010101" pitchFamily="49" charset="-122"/>
                <a:cs typeface="+mn-cs"/>
              </a:rPr>
              <a:t>勿施于人</a:t>
            </a: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a:t>
            </a:r>
            <a:endPar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sp>
        <p:nvSpPr>
          <p:cNvPr id="100" name="文本框 99"/>
          <p:cNvSpPr txBox="1"/>
          <p:nvPr/>
        </p:nvSpPr>
        <p:spPr>
          <a:xfrm>
            <a:off x="436245" y="1447165"/>
            <a:ext cx="8270875" cy="944880"/>
          </a:xfrm>
          <a:prstGeom prst="rect">
            <a:avLst/>
          </a:prstGeom>
          <a:noFill/>
          <a:ln w="9525">
            <a:noFill/>
          </a:ln>
        </p:spPr>
        <p:txBody>
          <a:bodyPr wrap="square">
            <a:spAutoFit/>
          </a:bodyPr>
          <a:p>
            <a:pPr marL="0" indent="0" algn="l"/>
            <a:r>
              <a:rPr lang="zh-CN" altLang="en-US" sz="2800" b="1" u="none">
                <a:solidFill>
                  <a:srgbClr val="FF0000"/>
                </a:solidFill>
                <a:latin typeface="宋体" panose="02010600030101010101" pitchFamily="2" charset="-122"/>
                <a:ea typeface="宋体" panose="02010600030101010101" pitchFamily="2" charset="-122"/>
                <a:cs typeface="宋体" panose="02010600030101010101" pitchFamily="2" charset="-122"/>
              </a:rPr>
              <a:t>子贡问老师：您能告诉我一个字，使我可以终身奉行，并且永久受益吗？</a:t>
            </a:r>
            <a:endParaRPr lang="zh-CN" altLang="en-US" sz="28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44805" y="3790315"/>
            <a:ext cx="8160385" cy="944880"/>
          </a:xfrm>
          <a:prstGeom prst="rect">
            <a:avLst/>
          </a:prstGeom>
          <a:noFill/>
          <a:ln w="9525">
            <a:noFill/>
          </a:ln>
        </p:spPr>
        <p:txBody>
          <a:bodyPr wrap="square">
            <a:spAutoFit/>
          </a:bodyPr>
          <a:p>
            <a:pPr marL="0" indent="0" algn="l"/>
            <a:r>
              <a:rPr lang="zh-CN" altLang="en-US" sz="2800" b="1" u="none">
                <a:solidFill>
                  <a:srgbClr val="FF0000"/>
                </a:solidFill>
                <a:latin typeface="宋体" panose="02010600030101010101" pitchFamily="2" charset="-122"/>
                <a:ea typeface="宋体" panose="02010600030101010101" pitchFamily="2" charset="-122"/>
                <a:cs typeface="宋体" panose="02010600030101010101" pitchFamily="2" charset="-122"/>
              </a:rPr>
              <a:t>那就应该是“宽恕”了吧！自己不想要的，也不要强加给别人</a:t>
            </a:r>
            <a:endParaRPr lang="zh-CN" altLang="en-US" sz="28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1"/>
                                        </p:tgtEl>
                                        <p:attrNameLst>
                                          <p:attrName>style.visibility</p:attrName>
                                        </p:attrNameLst>
                                      </p:cBhvr>
                                      <p:to>
                                        <p:strVal val="visible"/>
                                      </p:to>
                                    </p:set>
                                    <p:anim calcmode="lin" valueType="num">
                                      <p:cBhvr additive="base">
                                        <p:cTn id="7" dur="500" fill="hold"/>
                                        <p:tgtEl>
                                          <p:spTgt spid="5121"/>
                                        </p:tgtEl>
                                        <p:attrNameLst>
                                          <p:attrName>ppt_x</p:attrName>
                                        </p:attrNameLst>
                                      </p:cBhvr>
                                      <p:tavLst>
                                        <p:tav tm="0">
                                          <p:val>
                                            <p:strVal val="#ppt_x"/>
                                          </p:val>
                                        </p:tav>
                                        <p:tav tm="100000">
                                          <p:val>
                                            <p:strVal val="#ppt_x"/>
                                          </p:val>
                                        </p:tav>
                                      </p:tavLst>
                                    </p:anim>
                                    <p:anim calcmode="lin" valueType="num">
                                      <p:cBhvr additive="base">
                                        <p:cTn id="8" dur="500" fill="hold"/>
                                        <p:tgtEl>
                                          <p:spTgt spid="51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diamond(in)">
                                      <p:cBhvr>
                                        <p:cTn id="13" dur="2000"/>
                                        <p:tgtEl>
                                          <p:spTgt spid="10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diamond(in)">
                                      <p:cBhvr>
                                        <p:cTn id="2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P spid="100" grpId="0"/>
      <p:bldP spid="3" grpId="0" build="p"/>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矩形 5122"/>
          <p:cNvSpPr/>
          <p:nvPr/>
        </p:nvSpPr>
        <p:spPr>
          <a:xfrm>
            <a:off x="1260475" y="2420938"/>
            <a:ext cx="6624638" cy="1441450"/>
          </a:xfrm>
          <a:prstGeom prst="rect">
            <a:avLst/>
          </a:prstGeom>
        </p:spPr>
        <p:txBody>
          <a:bodyPr wrap="none" fromWordArt="1">
            <a:prstTxWarp prst="textPlain">
              <a:avLst>
                <a:gd name="adj" fmla="val 51690"/>
              </a:avLst>
            </a:prstTxWarp>
            <a:normAutofit/>
            <a:scene3d>
              <a:camera prst="legacyObliqueBottomLeft">
                <a:rot lat="900000" lon="900000" rev="0"/>
              </a:camera>
              <a:lightRig rig="legacyFlat3" dir="t"/>
            </a:scene3d>
            <a:sp3d extrusionH="430200" prstMaterial="legacyPlastic">
              <a:extrusionClr>
                <a:srgbClr val="9966FF"/>
              </a:extrusionClr>
            </a:sp3d>
          </a:bodyPr>
          <a:p>
            <a:pPr algn="ctr"/>
            <a:r>
              <a:rPr lang="zh-CN" altLang="en-US" sz="4400" b="1" spc="880">
                <a:solidFill>
                  <a:srgbClr val="9966FF"/>
                </a:solidFill>
                <a:latin typeface="隶书" charset="0"/>
                <a:ea typeface="隶书" charset="0"/>
              </a:rPr>
              <a:t>宽以待人</a:t>
            </a:r>
            <a:endParaRPr lang="zh-CN" altLang="en-US" sz="4400" b="1" spc="880">
              <a:solidFill>
                <a:srgbClr val="9966FF"/>
              </a:solidFill>
              <a:latin typeface="隶书" charset="0"/>
              <a:ea typeface="隶书" charset="0"/>
            </a:endParaRPr>
          </a:p>
        </p:txBody>
      </p:sp>
      <p:pic>
        <p:nvPicPr>
          <p:cNvPr id="6146" name="图片 5123" descr="371"/>
          <p:cNvPicPr>
            <a:picLocks noChangeAspect="1"/>
          </p:cNvPicPr>
          <p:nvPr/>
        </p:nvPicPr>
        <p:blipFill>
          <a:blip r:embed="rId1"/>
          <a:stretch>
            <a:fillRect/>
          </a:stretch>
        </p:blipFill>
        <p:spPr>
          <a:xfrm>
            <a:off x="7429500" y="5314950"/>
            <a:ext cx="1714500" cy="1543050"/>
          </a:xfrm>
          <a:prstGeom prst="rect">
            <a:avLst/>
          </a:prstGeom>
          <a:noFill/>
          <a:ln w="9525">
            <a:noFill/>
          </a:ln>
        </p:spPr>
      </p:pic>
      <p:sp>
        <p:nvSpPr>
          <p:cNvPr id="5125" name="文本框 5124"/>
          <p:cNvSpPr txBox="1"/>
          <p:nvPr/>
        </p:nvSpPr>
        <p:spPr>
          <a:xfrm>
            <a:off x="1401763" y="4652963"/>
            <a:ext cx="6554788" cy="1311275"/>
          </a:xfrm>
          <a:prstGeom prst="rect">
            <a:avLst/>
          </a:prstGeom>
          <a:noFill/>
          <a:ln w="9525">
            <a:noFill/>
            <a:miter/>
          </a:ln>
        </p:spPr>
        <p:txBody>
          <a:bodyPr>
            <a:spAutoFit/>
          </a:bodyPr>
          <a:p>
            <a:pPr lvl="0" fontAlgn="base">
              <a:spcBef>
                <a:spcPct val="50000"/>
              </a:spcBef>
            </a:pPr>
            <a:r>
              <a:rPr lang="zh-CN" altLang="en-US" sz="3200" b="1" strike="noStrike" noProof="1" dirty="0">
                <a:solidFill>
                  <a:schemeClr val="bg1"/>
                </a:solidFill>
                <a:effectLst>
                  <a:outerShdw blurRad="38100" dist="38100" dir="2700000">
                    <a:srgbClr val="C0C0C0"/>
                  </a:outerShdw>
                </a:effectLst>
                <a:latin typeface="黑体" panose="02010609060101010101" pitchFamily="49" charset="-122"/>
                <a:ea typeface="黑体" panose="02010609060101010101" pitchFamily="49" charset="-122"/>
                <a:cs typeface="+mn-ea"/>
              </a:rPr>
              <a:t>宽以待人，宽大为怀。</a:t>
            </a:r>
            <a:endParaRPr lang="zh-CN" altLang="en-US" sz="3200" b="1" strike="noStrike" noProof="1" dirty="0">
              <a:solidFill>
                <a:schemeClr val="bg1"/>
              </a:solidFill>
              <a:effectLst>
                <a:outerShdw blurRad="38100" dist="38100" dir="2700000">
                  <a:srgbClr val="C0C0C0"/>
                </a:outerShdw>
              </a:effectLst>
              <a:latin typeface="黑体" panose="02010609060101010101" pitchFamily="49" charset="-122"/>
              <a:ea typeface="黑体" panose="02010609060101010101" pitchFamily="49" charset="-122"/>
              <a:cs typeface="+mn-ea"/>
            </a:endParaRPr>
          </a:p>
          <a:p>
            <a:pPr lvl="0" fontAlgn="base">
              <a:spcBef>
                <a:spcPct val="50000"/>
              </a:spcBef>
            </a:pPr>
            <a:r>
              <a:rPr lang="zh-CN" altLang="en-US" sz="3200" b="1" strike="noStrike" noProof="1" dirty="0">
                <a:solidFill>
                  <a:schemeClr val="bg1"/>
                </a:solidFill>
                <a:effectLst>
                  <a:outerShdw blurRad="38100" dist="38100" dir="2700000">
                    <a:srgbClr val="C0C0C0"/>
                  </a:outerShdw>
                </a:effectLst>
                <a:latin typeface="黑体" panose="02010609060101010101" pitchFamily="49" charset="-122"/>
                <a:ea typeface="黑体" panose="02010609060101010101" pitchFamily="49" charset="-122"/>
                <a:cs typeface="+mn-ea"/>
              </a:rPr>
              <a:t>              </a:t>
            </a:r>
            <a:r>
              <a:rPr lang="en-US" altLang="zh-CN" sz="3200" b="1" strike="noStrike" noProof="1" dirty="0">
                <a:solidFill>
                  <a:schemeClr val="bg1"/>
                </a:solidFill>
                <a:effectLst>
                  <a:outerShdw blurRad="38100" dist="38100" dir="2700000">
                    <a:srgbClr val="C0C0C0"/>
                  </a:outerShdw>
                </a:effectLst>
                <a:latin typeface="黑体" panose="02010609060101010101" pitchFamily="49" charset="-122"/>
                <a:ea typeface="黑体" panose="02010609060101010101" pitchFamily="49" charset="-122"/>
                <a:cs typeface="+mn-ea"/>
              </a:rPr>
              <a:t>———</a:t>
            </a:r>
            <a:r>
              <a:rPr lang="zh-CN" altLang="en-US" sz="3200" b="1" strike="noStrike" noProof="1" dirty="0">
                <a:solidFill>
                  <a:schemeClr val="bg1"/>
                </a:solidFill>
                <a:effectLst>
                  <a:outerShdw blurRad="38100" dist="38100" dir="2700000">
                    <a:srgbClr val="C0C0C0"/>
                  </a:outerShdw>
                </a:effectLst>
                <a:latin typeface="黑体" panose="02010609060101010101" pitchFamily="49" charset="-122"/>
                <a:ea typeface="黑体" panose="02010609060101010101" pitchFamily="49" charset="-122"/>
                <a:cs typeface="+mn-ea"/>
              </a:rPr>
              <a:t>中国古训</a:t>
            </a:r>
            <a:endParaRPr lang="zh-CN" altLang="en-US" sz="3200" b="1" strike="noStrike" noProof="1" dirty="0">
              <a:solidFill>
                <a:schemeClr val="bg1"/>
              </a:solidFill>
              <a:effectLst>
                <a:outerShdw blurRad="38100" dist="38100" dir="2700000">
                  <a:srgbClr val="C0C0C0"/>
                </a:outerShdw>
              </a:effectLst>
              <a:latin typeface="黑体" panose="02010609060101010101" pitchFamily="49" charset="-122"/>
              <a:ea typeface="黑体" panose="02010609060101010101" pitchFamily="49" charset="-122"/>
              <a:cs typeface="+mn-ea"/>
            </a:endParaRPr>
          </a:p>
        </p:txBody>
      </p:sp>
      <p:sp>
        <p:nvSpPr>
          <p:cNvPr id="6148" name="矩形 5125"/>
          <p:cNvSpPr/>
          <p:nvPr/>
        </p:nvSpPr>
        <p:spPr>
          <a:xfrm>
            <a:off x="2195513" y="981075"/>
            <a:ext cx="4464050" cy="1033463"/>
          </a:xfrm>
          <a:prstGeom prst="rect">
            <a:avLst/>
          </a:prstGeom>
        </p:spPr>
        <p:txBody>
          <a:bodyPr wrap="none" fromWordArt="1">
            <a:prstTxWarp prst="textPlain">
              <a:avLst>
                <a:gd name="adj" fmla="val 50000"/>
              </a:avLst>
            </a:prstTxWarp>
            <a:normAutofit/>
          </a:bodyPr>
          <a:p>
            <a:pPr algn="ctr"/>
            <a:r>
              <a:rPr lang="zh-CN" altLang="en-US" sz="3600" b="1">
                <a:gradFill rotWithShape="0">
                  <a:gsLst>
                    <a:gs pos="0">
                      <a:srgbClr val="FFFF00"/>
                    </a:gs>
                    <a:gs pos="100000">
                      <a:srgbClr val="FF9933"/>
                    </a:gs>
                  </a:gsLst>
                  <a:path path="rect">
                    <a:fillToRect l="50000" t="50000" r="50000" b="50000"/>
                  </a:path>
                  <a:tileRect/>
                </a:gradFill>
                <a:effectLst>
                  <a:outerShdw dist="35921" dir="2699999" algn="ctr" rotWithShape="0">
                    <a:srgbClr val="C0C0C0">
                      <a:alpha val="80000"/>
                    </a:srgbClr>
                  </a:outerShdw>
                </a:effectLst>
                <a:latin typeface="宋体" panose="02010600030101010101" pitchFamily="2" charset="-122"/>
                <a:ea typeface="宋体" panose="02010600030101010101" pitchFamily="2" charset="-122"/>
              </a:rPr>
              <a:t>第七课 第一站</a:t>
            </a:r>
            <a:endParaRPr lang="zh-CN" altLang="en-US" sz="3600" b="1">
              <a:gradFill rotWithShape="0">
                <a:gsLst>
                  <a:gs pos="0">
                    <a:srgbClr val="FFFF00"/>
                  </a:gs>
                  <a:gs pos="100000">
                    <a:srgbClr val="FF9933"/>
                  </a:gs>
                </a:gsLst>
                <a:path path="rect">
                  <a:fillToRect l="50000" t="50000" r="50000" b="50000"/>
                </a:path>
                <a:tileRect/>
              </a:gradFill>
              <a:effectLst>
                <a:outerShdw dist="35921" dir="2699999" algn="ctr" rotWithShape="0">
                  <a:srgbClr val="C0C0C0">
                    <a:alpha val="80000"/>
                  </a:srgbClr>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26085" y="365760"/>
            <a:ext cx="8422640" cy="1798320"/>
          </a:xfrm>
          <a:prstGeom prst="rect">
            <a:avLst/>
          </a:prstGeom>
          <a:noFill/>
          <a:ln w="9525">
            <a:noFill/>
          </a:ln>
        </p:spPr>
        <p:txBody>
          <a:bodyPr wrap="square">
            <a:spAutoFit/>
          </a:bodyPr>
          <a:p>
            <a:pPr marL="0" indent="0" algn="l"/>
            <a:r>
              <a:rPr lang="zh-CN" altLang="en-US" sz="2800" b="1" u="none">
                <a:solidFill>
                  <a:schemeClr val="bg1"/>
                </a:solidFill>
                <a:latin typeface="楷体" panose="02010609060101010101" charset="-122"/>
                <a:ea typeface="楷体" panose="02010609060101010101" charset="-122"/>
                <a:cs typeface="楷体" panose="02010609060101010101" charset="-122"/>
              </a:rPr>
              <a:t>材料：清朝康熙年间有位大学士，名叫张英。张英在京居官期间，家人修治府第，因地界不清，与邻居方家发生争执，告到官府。张家人飞书京城，告诉张英此事。张英接读家信，得知事情原委</a:t>
            </a:r>
            <a:r>
              <a:rPr lang="en-US" altLang="zh-CN" sz="2800" b="1" u="none">
                <a:solidFill>
                  <a:schemeClr val="bg1"/>
                </a:solidFill>
                <a:latin typeface="宋体" panose="02010600030101010101" pitchFamily="2" charset="-122"/>
                <a:ea typeface="宋体" panose="02010600030101010101" pitchFamily="2" charset="-122"/>
                <a:cs typeface="宋体" panose="02010600030101010101" pitchFamily="2" charset="-122"/>
              </a:rPr>
              <a:t>……</a:t>
            </a:r>
            <a:endParaRPr lang="en-US" altLang="zh-CN" sz="2800" b="1" u="none">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60680" y="2419985"/>
            <a:ext cx="8422640" cy="944880"/>
          </a:xfrm>
          <a:prstGeom prst="rect">
            <a:avLst/>
          </a:prstGeom>
          <a:noFill/>
          <a:ln w="9525">
            <a:noFill/>
          </a:ln>
        </p:spPr>
        <p:txBody>
          <a:bodyPr wrap="square">
            <a:spAutoFit/>
          </a:bodyPr>
          <a:p>
            <a:pPr marL="0" indent="0" algn="l"/>
            <a:r>
              <a:rPr lang="zh-CN" altLang="en-US" sz="2800" b="1" u="none">
                <a:solidFill>
                  <a:schemeClr val="accent4"/>
                </a:solidFill>
                <a:latin typeface="宋体" panose="02010600030101010101" pitchFamily="2" charset="-122"/>
                <a:ea typeface="宋体" panose="02010600030101010101" pitchFamily="2" charset="-122"/>
                <a:cs typeface="宋体" panose="02010600030101010101" pitchFamily="2" charset="-122"/>
              </a:rPr>
              <a:t>张英对待此事的办法有哪几种可能，各种方法可能对邻里关系产生什么后果，哪种后果是最好的。</a:t>
            </a:r>
            <a:endParaRPr lang="zh-CN" altLang="en-US" sz="2800" b="1" u="none">
              <a:solidFill>
                <a:schemeClr val="accent4"/>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60680" y="3602990"/>
            <a:ext cx="8225155" cy="2651760"/>
          </a:xfrm>
          <a:prstGeom prst="rect">
            <a:avLst/>
          </a:prstGeom>
          <a:noFill/>
          <a:ln w="9525">
            <a:noFill/>
          </a:ln>
        </p:spPr>
        <p:txBody>
          <a:bodyPr wrap="square">
            <a:spAutoFit/>
          </a:bodyPr>
          <a:p>
            <a:pPr marL="0" indent="266700" algn="l"/>
            <a:r>
              <a:rPr lang="zh-CN" altLang="en-US" sz="2800" b="1" u="none">
                <a:solidFill>
                  <a:schemeClr val="bg1"/>
                </a:solidFill>
                <a:latin typeface="楷体" panose="02010609060101010101" charset="-122"/>
                <a:ea typeface="楷体" panose="02010609060101010101" charset="-122"/>
                <a:cs typeface="楷体" panose="02010609060101010101" charset="-122"/>
              </a:rPr>
              <a:t>张英接读家信后便赋诗寄回：千里修书只为墙，让他三尺又何妨。长城万里今犹在，不见当年秦始皇。家人接信后，遵嘱立即让出三尺土地，以示不再争执。方家感其仁义，也让三尺，于是就有了今天安徽桐城的“六尺巷”，这件事也成为流传至今的佳话。</a:t>
            </a:r>
            <a:endParaRPr lang="zh-CN" altLang="en-US" sz="2800" b="1" u="none">
              <a:solidFill>
                <a:schemeClr val="bg1"/>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Picture 2" descr="C:\Users\goodluck\Desktop\宽容\图片\10566232_093647305304_2.jpg"/>
          <p:cNvPicPr>
            <a:picLocks noChangeAspect="1"/>
          </p:cNvPicPr>
          <p:nvPr/>
        </p:nvPicPr>
        <p:blipFill>
          <a:blip r:embed="rId1"/>
          <a:srcRect l="3125" t="-633" r="3125" b="6117"/>
          <a:stretch>
            <a:fillRect/>
          </a:stretch>
        </p:blipFill>
        <p:spPr>
          <a:xfrm>
            <a:off x="57785" y="-19685"/>
            <a:ext cx="9028430" cy="3570605"/>
          </a:xfrm>
          <a:prstGeom prst="rect">
            <a:avLst/>
          </a:prstGeom>
          <a:noFill/>
          <a:ln w="9525">
            <a:noFill/>
          </a:ln>
        </p:spPr>
      </p:pic>
      <p:pic>
        <p:nvPicPr>
          <p:cNvPr id="22532" name="图片 1"/>
          <p:cNvPicPr>
            <a:picLocks noChangeAspect="1"/>
          </p:cNvPicPr>
          <p:nvPr/>
        </p:nvPicPr>
        <p:blipFill>
          <a:blip r:embed="rId2"/>
          <a:stretch>
            <a:fillRect/>
          </a:stretch>
        </p:blipFill>
        <p:spPr>
          <a:xfrm>
            <a:off x="57785" y="3550920"/>
            <a:ext cx="9028430" cy="319087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1"/>
          <p:cNvSpPr>
            <a:spLocks noGrp="1"/>
          </p:cNvSpPr>
          <p:nvPr>
            <p:ph type="ctrTitle"/>
          </p:nvPr>
        </p:nvSpPr>
        <p:spPr>
          <a:xfrm>
            <a:off x="260985" y="643890"/>
            <a:ext cx="8639175" cy="1466850"/>
          </a:xfrm>
        </p:spPr>
        <p:txBody>
          <a:bodyPr wrap="square" lIns="91440" tIns="45720" rIns="91440" bIns="45720" anchor="ctr"/>
          <a:p>
            <a:pPr algn="l"/>
            <a:r>
              <a:rPr lang="en-US" altLang="zh-CN" sz="3200" b="1" kern="1200" dirty="0">
                <a:solidFill>
                  <a:srgbClr val="FF0000"/>
                </a:solidFill>
                <a:latin typeface="黑体" panose="02010609060101010101" pitchFamily="49" charset="-122"/>
                <a:ea typeface="黑体" panose="02010609060101010101" pitchFamily="49" charset="-122"/>
              </a:rPr>
              <a:t>1</a:t>
            </a:r>
            <a:r>
              <a:rPr lang="zh-CN" altLang="en-US" sz="3200" b="1" kern="1200" dirty="0">
                <a:solidFill>
                  <a:srgbClr val="FF0000"/>
                </a:solidFill>
                <a:latin typeface="黑体" panose="02010609060101010101" pitchFamily="49" charset="-122"/>
                <a:ea typeface="黑体" panose="02010609060101010101" pitchFamily="49" charset="-122"/>
              </a:rPr>
              <a:t>、</a:t>
            </a:r>
            <a:r>
              <a:rPr lang="zh-CN" altLang="zh-CN" sz="3200" b="1" kern="1200" dirty="0">
                <a:solidFill>
                  <a:srgbClr val="FF0000"/>
                </a:solidFill>
                <a:latin typeface="黑体" panose="02010609060101010101" pitchFamily="49" charset="-122"/>
                <a:ea typeface="黑体" panose="02010609060101010101" pitchFamily="49" charset="-122"/>
              </a:rPr>
              <a:t>什么是宽容？</a:t>
            </a:r>
            <a:br>
              <a:rPr lang="zh-CN" altLang="zh-CN" sz="3200" b="1" kern="1200" dirty="0">
                <a:solidFill>
                  <a:srgbClr val="FF0000"/>
                </a:solidFill>
                <a:latin typeface="黑体" panose="02010609060101010101" pitchFamily="49" charset="-122"/>
                <a:ea typeface="黑体" panose="02010609060101010101" pitchFamily="49" charset="-122"/>
              </a:rPr>
            </a:br>
            <a:r>
              <a:rPr lang="zh-CN" altLang="zh-CN" sz="3200" b="1" kern="1200" dirty="0">
                <a:solidFill>
                  <a:schemeClr val="bg1"/>
                </a:solidFill>
                <a:latin typeface="黑体" panose="02010609060101010101" pitchFamily="49" charset="-122"/>
                <a:ea typeface="黑体" panose="02010609060101010101" pitchFamily="49" charset="-122"/>
              </a:rPr>
              <a:t>指宽厚和容忍，原谅和不计较他人。</a:t>
            </a:r>
            <a:r>
              <a:rPr lang="en-US" altLang="zh-CN" sz="3200" b="1" kern="1200" dirty="0">
                <a:solidFill>
                  <a:schemeClr val="bg1"/>
                </a:solidFill>
                <a:latin typeface="黑体" panose="02010609060101010101" pitchFamily="49" charset="-122"/>
                <a:ea typeface="黑体" panose="02010609060101010101" pitchFamily="49" charset="-122"/>
              </a:rPr>
              <a:t>P73</a:t>
            </a:r>
            <a:endParaRPr lang="en-US" altLang="zh-CN" sz="3200" b="1" kern="1200" dirty="0">
              <a:solidFill>
                <a:schemeClr val="bg1"/>
              </a:solidFill>
              <a:latin typeface="黑体" panose="02010609060101010101" pitchFamily="49" charset="-122"/>
              <a:ea typeface="黑体" panose="02010609060101010101" pitchFamily="49" charset="-122"/>
            </a:endParaRPr>
          </a:p>
        </p:txBody>
      </p:sp>
      <p:sp>
        <p:nvSpPr>
          <p:cNvPr id="8194" name="副标题 2"/>
          <p:cNvSpPr>
            <a:spLocks noGrp="1"/>
          </p:cNvSpPr>
          <p:nvPr>
            <p:ph type="subTitle" idx="1"/>
          </p:nvPr>
        </p:nvSpPr>
        <p:spPr>
          <a:xfrm>
            <a:off x="260985" y="3068955"/>
            <a:ext cx="8639175" cy="1993900"/>
          </a:xfrm>
        </p:spPr>
        <p:txBody>
          <a:bodyPr wrap="square" lIns="91440" tIns="45720" rIns="91440" bIns="45720" anchor="t"/>
          <a:p>
            <a:pPr algn="l">
              <a:buFont typeface="Arial" panose="020B0604020202020204" pitchFamily="34" charset="0"/>
              <a:buNone/>
            </a:pPr>
            <a:r>
              <a:rPr lang="zh-CN" altLang="zh-CN" b="1" kern="1200" dirty="0">
                <a:solidFill>
                  <a:schemeClr val="bg1"/>
                </a:solidFill>
                <a:latin typeface="黑体" panose="02010609060101010101" pitchFamily="49" charset="-122"/>
                <a:ea typeface="黑体" panose="02010609060101010101" pitchFamily="49" charset="-122"/>
                <a:cs typeface="+mn-cs"/>
              </a:rPr>
              <a:t>紫罗兰将香气留在了踩踏它的人的脚踝上，这就是宽容。</a:t>
            </a:r>
            <a:endParaRPr lang="zh-CN" altLang="zh-CN" b="1" kern="1200" dirty="0">
              <a:solidFill>
                <a:schemeClr val="bg1"/>
              </a:solidFill>
              <a:latin typeface="黑体" panose="02010609060101010101" pitchFamily="49" charset="-122"/>
              <a:ea typeface="黑体" panose="02010609060101010101" pitchFamily="49" charset="-122"/>
              <a:cs typeface="+mn-cs"/>
            </a:endParaRPr>
          </a:p>
          <a:p>
            <a:pPr algn="l">
              <a:buFont typeface="Arial" panose="020B0604020202020204" pitchFamily="34" charset="0"/>
              <a:buNone/>
            </a:pPr>
            <a:r>
              <a:rPr lang="en-US" altLang="zh-CN" b="1" kern="1200" dirty="0">
                <a:solidFill>
                  <a:schemeClr val="bg1"/>
                </a:solidFill>
                <a:latin typeface="黑体" panose="02010609060101010101" pitchFamily="49" charset="-122"/>
                <a:ea typeface="黑体" panose="02010609060101010101" pitchFamily="49" charset="-122"/>
                <a:cs typeface="+mn-cs"/>
              </a:rPr>
              <a:t>                    ——[</a:t>
            </a:r>
            <a:r>
              <a:rPr lang="zh-CN" altLang="en-US" b="1" kern="1200" dirty="0">
                <a:solidFill>
                  <a:schemeClr val="bg1"/>
                </a:solidFill>
                <a:latin typeface="黑体" panose="02010609060101010101" pitchFamily="49" charset="-122"/>
                <a:ea typeface="黑体" panose="02010609060101010101" pitchFamily="49" charset="-122"/>
                <a:cs typeface="+mn-cs"/>
              </a:rPr>
              <a:t>美</a:t>
            </a:r>
            <a:r>
              <a:rPr lang="en-US" altLang="zh-CN" b="1" kern="1200" dirty="0">
                <a:solidFill>
                  <a:schemeClr val="bg1"/>
                </a:solidFill>
                <a:latin typeface="黑体" panose="02010609060101010101" pitchFamily="49" charset="-122"/>
                <a:ea typeface="黑体" panose="02010609060101010101" pitchFamily="49" charset="-122"/>
                <a:cs typeface="+mn-cs"/>
              </a:rPr>
              <a:t>]</a:t>
            </a:r>
            <a:r>
              <a:rPr lang="zh-CN" altLang="zh-CN" b="1" kern="1200" dirty="0">
                <a:solidFill>
                  <a:schemeClr val="bg1"/>
                </a:solidFill>
                <a:latin typeface="黑体" panose="02010609060101010101" pitchFamily="49" charset="-122"/>
                <a:ea typeface="黑体" panose="02010609060101010101" pitchFamily="49" charset="-122"/>
                <a:cs typeface="+mn-cs"/>
              </a:rPr>
              <a:t>马克</a:t>
            </a:r>
            <a:r>
              <a:rPr lang="en-US" altLang="zh-CN" b="1" kern="1200" dirty="0">
                <a:solidFill>
                  <a:schemeClr val="bg1"/>
                </a:solidFill>
                <a:latin typeface="黑体" panose="02010609060101010101" pitchFamily="49" charset="-122"/>
                <a:ea typeface="黑体" panose="02010609060101010101" pitchFamily="49" charset="-122"/>
                <a:cs typeface="+mn-cs"/>
              </a:rPr>
              <a:t>·</a:t>
            </a:r>
            <a:r>
              <a:rPr lang="zh-CN" altLang="zh-CN" b="1" kern="1200" dirty="0">
                <a:solidFill>
                  <a:schemeClr val="bg1"/>
                </a:solidFill>
                <a:latin typeface="黑体" panose="02010609060101010101" pitchFamily="49" charset="-122"/>
                <a:ea typeface="黑体" panose="02010609060101010101" pitchFamily="49" charset="-122"/>
                <a:cs typeface="+mn-cs"/>
              </a:rPr>
              <a:t>吐温</a:t>
            </a:r>
            <a:endParaRPr lang="zh-CN" altLang="zh-CN" b="1" kern="1200" dirty="0">
              <a:solidFill>
                <a:schemeClr val="bg1"/>
              </a:solidFill>
              <a:latin typeface="黑体" panose="02010609060101010101" pitchFamily="49" charset="-122"/>
              <a:ea typeface="黑体" panose="02010609060101010101" pitchFamily="49" charset="-122"/>
              <a:cs typeface="+mn-cs"/>
            </a:endParaRPr>
          </a:p>
          <a:p>
            <a:pPr>
              <a:buFont typeface="Arial" panose="020B0604020202020204" pitchFamily="34" charset="0"/>
              <a:buNone/>
            </a:pPr>
            <a:endParaRPr lang="zh-CN" altLang="zh-CN" b="1" kern="1200" dirty="0">
              <a:solidFill>
                <a:schemeClr val="bg1"/>
              </a:solidFill>
              <a:latin typeface="黑体" panose="02010609060101010101" pitchFamily="49" charset="-122"/>
              <a:ea typeface="黑体" panose="02010609060101010101" pitchFamily="49"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1"/>
          <p:cNvSpPr>
            <a:spLocks noGrp="1"/>
          </p:cNvSpPr>
          <p:nvPr>
            <p:ph type="title"/>
          </p:nvPr>
        </p:nvSpPr>
        <p:spPr>
          <a:xfrm>
            <a:off x="242888" y="167958"/>
            <a:ext cx="8229600" cy="1143000"/>
          </a:xfrm>
        </p:spPr>
        <p:txBody>
          <a:bodyPr wrap="square" lIns="91440" tIns="45720" rIns="91440" bIns="45720" anchor="ctr"/>
          <a:p>
            <a:pPr algn="l"/>
            <a:r>
              <a:rPr lang="en-US" altLang="zh-CN" sz="3200" b="1" dirty="0">
                <a:solidFill>
                  <a:schemeClr val="bg1"/>
                </a:solidFill>
                <a:latin typeface="黑体" panose="02010609060101010101" pitchFamily="49" charset="-122"/>
                <a:ea typeface="黑体" panose="02010609060101010101" pitchFamily="49" charset="-122"/>
              </a:rPr>
              <a:t> </a:t>
            </a:r>
            <a:r>
              <a:rPr lang="zh-CN" altLang="zh-CN" sz="3200" b="1" dirty="0">
                <a:solidFill>
                  <a:schemeClr val="bg1"/>
                </a:solidFill>
                <a:latin typeface="黑体" panose="02010609060101010101" pitchFamily="49" charset="-122"/>
                <a:ea typeface="黑体" panose="02010609060101010101" pitchFamily="49" charset="-122"/>
              </a:rPr>
              <a:t>故事欣赏：《搬过来搬过去》</a:t>
            </a:r>
            <a:br>
              <a:rPr lang="en-US" altLang="zh-CN" sz="3200" b="1" dirty="0">
                <a:solidFill>
                  <a:schemeClr val="bg1"/>
                </a:solidFill>
                <a:latin typeface="黑体" panose="02010609060101010101" pitchFamily="49" charset="-122"/>
                <a:ea typeface="黑体" panose="02010609060101010101" pitchFamily="49" charset="-122"/>
              </a:rPr>
            </a:br>
            <a:endParaRPr lang="en-US" altLang="zh-CN" sz="3200" b="1" dirty="0">
              <a:solidFill>
                <a:schemeClr val="bg1"/>
              </a:solidFill>
              <a:latin typeface="黑体" panose="02010609060101010101" pitchFamily="49" charset="-122"/>
              <a:ea typeface="黑体" panose="02010609060101010101" pitchFamily="49" charset="-122"/>
            </a:endParaRPr>
          </a:p>
        </p:txBody>
      </p:sp>
      <p:pic>
        <p:nvPicPr>
          <p:cNvPr id="9220" name="图片 2"/>
          <p:cNvPicPr>
            <a:picLocks noChangeAspect="1"/>
          </p:cNvPicPr>
          <p:nvPr/>
        </p:nvPicPr>
        <p:blipFill>
          <a:blip r:embed="rId1"/>
          <a:stretch>
            <a:fillRect/>
          </a:stretch>
        </p:blipFill>
        <p:spPr>
          <a:xfrm>
            <a:off x="243205" y="890905"/>
            <a:ext cx="4708525" cy="3495675"/>
          </a:xfrm>
          <a:prstGeom prst="rect">
            <a:avLst/>
          </a:prstGeom>
          <a:noFill/>
          <a:ln w="9525">
            <a:noFill/>
          </a:ln>
        </p:spPr>
      </p:pic>
      <p:pic>
        <p:nvPicPr>
          <p:cNvPr id="9221" name="图片 3"/>
          <p:cNvPicPr>
            <a:picLocks noChangeAspect="1"/>
          </p:cNvPicPr>
          <p:nvPr/>
        </p:nvPicPr>
        <p:blipFill>
          <a:blip r:embed="rId2"/>
          <a:stretch>
            <a:fillRect/>
          </a:stretch>
        </p:blipFill>
        <p:spPr>
          <a:xfrm>
            <a:off x="4723765" y="800100"/>
            <a:ext cx="4185920" cy="3218180"/>
          </a:xfrm>
          <a:prstGeom prst="rect">
            <a:avLst/>
          </a:prstGeom>
          <a:noFill/>
          <a:ln w="9525">
            <a:noFill/>
          </a:ln>
        </p:spPr>
      </p:pic>
      <p:sp>
        <p:nvSpPr>
          <p:cNvPr id="100" name="文本框 99"/>
          <p:cNvSpPr txBox="1"/>
          <p:nvPr/>
        </p:nvSpPr>
        <p:spPr>
          <a:xfrm>
            <a:off x="327025" y="4773930"/>
            <a:ext cx="8416290" cy="1920240"/>
          </a:xfrm>
          <a:prstGeom prst="rect">
            <a:avLst/>
          </a:prstGeom>
          <a:noFill/>
          <a:ln w="9525">
            <a:noFill/>
          </a:ln>
        </p:spPr>
        <p:txBody>
          <a:bodyPr wrap="square">
            <a:spAutoFit/>
          </a:bodyPr>
          <a:p>
            <a:pPr marL="0" indent="266700" algn="l"/>
            <a:r>
              <a:rPr lang="zh-CN" altLang="en-US" sz="2400" b="1" u="none">
                <a:solidFill>
                  <a:schemeClr val="bg1"/>
                </a:solidFill>
                <a:latin typeface="楷体" panose="02010609060101010101" charset="-122"/>
                <a:ea typeface="楷体" panose="02010609060101010101" charset="-122"/>
                <a:cs typeface="楷体" panose="02010609060101010101" charset="-122"/>
              </a:rPr>
              <a:t>一位矮小的鳄鱼先生爱上了一位高大的长颈鹿女士，他们因彼此相爱而生活在一起，却因为相互间身高的巨大差异而面临着许多麻烦，但他们终于勇敢地携起手来，克服各种困难，智慧地共同打造幸福的生活：在他们建造的游泳池的家里，高度不再成为问题。</a:t>
            </a:r>
            <a:endParaRPr lang="zh-CN" altLang="en-US" sz="2400" b="1" u="none">
              <a:solidFill>
                <a:schemeClr val="bg1"/>
              </a:solidFill>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矩形 83969"/>
          <p:cNvSpPr/>
          <p:nvPr/>
        </p:nvSpPr>
        <p:spPr>
          <a:xfrm rot="5400000">
            <a:off x="-647700" y="2324100"/>
            <a:ext cx="3429000" cy="1066800"/>
          </a:xfrm>
          <a:prstGeom prst="rect">
            <a:avLst/>
          </a:prstGeom>
        </p:spPr>
        <p:txBody>
          <a:bodyPr vert="eaVert" wrap="none" fromWordArt="1">
            <a:prstTxWarp prst="textPlain">
              <a:avLst>
                <a:gd name="adj" fmla="val 50000"/>
              </a:avLst>
            </a:prstTxWarp>
            <a:normAutofit/>
          </a:bodyPr>
          <a:p>
            <a:pPr algn="ctr"/>
            <a:r>
              <a:rPr lang="zh-CN" altLang="en-US" sz="3600">
                <a:ln w="9525" cap="flat" cmpd="sng">
                  <a:solidFill>
                    <a:srgbClr val="000000"/>
                  </a:solidFill>
                  <a:prstDash val="solid"/>
                  <a:round/>
                  <a:headEnd type="none" w="med" len="med"/>
                  <a:tailEnd type="none" w="med" len="med"/>
                </a:ln>
                <a:solidFill>
                  <a:schemeClr val="bg1"/>
                </a:solidFill>
                <a:latin typeface="宋体" panose="02010600030101010101" pitchFamily="2" charset="-122"/>
                <a:ea typeface="宋体" panose="02010600030101010101" pitchFamily="2" charset="-122"/>
              </a:rPr>
              <a:t>人各有别</a:t>
            </a:r>
            <a:endParaRPr lang="zh-CN" altLang="en-US" sz="3600">
              <a:ln w="9525" cap="flat" cmpd="sng">
                <a:solidFill>
                  <a:srgbClr val="000000"/>
                </a:solidFill>
                <a:prstDash val="solid"/>
                <a:round/>
                <a:headEnd type="none" w="med" len="med"/>
                <a:tailEnd type="none" w="med" len="med"/>
              </a:ln>
              <a:solidFill>
                <a:schemeClr val="bg1"/>
              </a:solidFill>
              <a:latin typeface="宋体" panose="02010600030101010101" pitchFamily="2" charset="-122"/>
              <a:ea typeface="宋体" panose="02010600030101010101" pitchFamily="2" charset="-122"/>
            </a:endParaRPr>
          </a:p>
        </p:txBody>
      </p:sp>
      <p:sp>
        <p:nvSpPr>
          <p:cNvPr id="17410" name="直接连接符 83970"/>
          <p:cNvSpPr/>
          <p:nvPr/>
        </p:nvSpPr>
        <p:spPr>
          <a:xfrm>
            <a:off x="1692275" y="3357563"/>
            <a:ext cx="838200" cy="0"/>
          </a:xfrm>
          <a:prstGeom prst="line">
            <a:avLst/>
          </a:prstGeom>
          <a:ln w="76200" cap="flat" cmpd="sng">
            <a:solidFill>
              <a:srgbClr val="FF99CC"/>
            </a:solidFill>
            <a:prstDash val="solid"/>
            <a:round/>
            <a:headEnd type="none" w="med" len="med"/>
            <a:tailEnd type="triangl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7411" name="左大括号 83971"/>
          <p:cNvSpPr/>
          <p:nvPr/>
        </p:nvSpPr>
        <p:spPr>
          <a:xfrm>
            <a:off x="2743200" y="990600"/>
            <a:ext cx="533400" cy="4814888"/>
          </a:xfrm>
          <a:prstGeom prst="leftBrace">
            <a:avLst>
              <a:gd name="adj1" fmla="val 75097"/>
              <a:gd name="adj2" fmla="val 50000"/>
            </a:avLst>
          </a:prstGeom>
          <a:noFill/>
          <a:ln w="57150" cap="flat" cmpd="sng">
            <a:solidFill>
              <a:srgbClr val="FF99CC"/>
            </a:solidFill>
            <a:prstDash val="solid"/>
            <a:round/>
            <a:headEnd type="none" w="med" len="med"/>
            <a:tailEnd type="none" w="med" len="med"/>
          </a:ln>
        </p:spPr>
        <p:txBody>
          <a:bodyPr anchor="t"/>
          <a:p>
            <a:pPr lvl="0"/>
            <a:endParaRPr lang="zh-CN" altLang="en-US">
              <a:solidFill>
                <a:schemeClr val="bg1"/>
              </a:solidFill>
              <a:latin typeface="Arial" panose="020B0604020202020204" pitchFamily="34" charset="0"/>
              <a:ea typeface="宋体" panose="02010600030101010101" pitchFamily="2" charset="-122"/>
            </a:endParaRPr>
          </a:p>
        </p:txBody>
      </p:sp>
      <p:sp>
        <p:nvSpPr>
          <p:cNvPr id="83973" name="文本框 83972"/>
          <p:cNvSpPr txBox="1"/>
          <p:nvPr/>
        </p:nvSpPr>
        <p:spPr>
          <a:xfrm>
            <a:off x="3429000" y="914400"/>
            <a:ext cx="2971800" cy="579438"/>
          </a:xfrm>
          <a:prstGeom prst="rect">
            <a:avLst/>
          </a:prstGeom>
          <a:noFill/>
          <a:ln w="9525">
            <a:noFill/>
          </a:ln>
        </p:spPr>
        <p:txBody>
          <a:bodyPr anchor="t">
            <a:spAutoFit/>
          </a:bodyPr>
          <a:p>
            <a:pPr lvl="0">
              <a:spcBef>
                <a:spcPct val="50000"/>
              </a:spcBef>
            </a:pPr>
            <a:r>
              <a:rPr lang="zh-CN" altLang="en-US" sz="3200" b="1" dirty="0">
                <a:solidFill>
                  <a:schemeClr val="bg1"/>
                </a:solidFill>
                <a:latin typeface="Tahoma" panose="020B0604030504040204" pitchFamily="34" charset="0"/>
                <a:ea typeface="黑体" panose="02010609060101010101" pitchFamily="49" charset="-122"/>
              </a:rPr>
              <a:t>思维方式不同</a:t>
            </a:r>
            <a:endParaRPr lang="zh-CN" altLang="en-US" sz="3200" b="1" dirty="0">
              <a:solidFill>
                <a:schemeClr val="bg1"/>
              </a:solidFill>
              <a:latin typeface="Tahoma" panose="020B0604030504040204" pitchFamily="34" charset="0"/>
              <a:ea typeface="黑体" panose="02010609060101010101" pitchFamily="49" charset="-122"/>
            </a:endParaRPr>
          </a:p>
        </p:txBody>
      </p:sp>
      <p:sp>
        <p:nvSpPr>
          <p:cNvPr id="83974" name="文本框 83973"/>
          <p:cNvSpPr txBox="1"/>
          <p:nvPr/>
        </p:nvSpPr>
        <p:spPr>
          <a:xfrm>
            <a:off x="3429000" y="1828800"/>
            <a:ext cx="2667000" cy="579438"/>
          </a:xfrm>
          <a:prstGeom prst="rect">
            <a:avLst/>
          </a:prstGeom>
          <a:noFill/>
          <a:ln w="9525">
            <a:noFill/>
          </a:ln>
        </p:spPr>
        <p:txBody>
          <a:bodyPr anchor="t">
            <a:spAutoFit/>
          </a:bodyPr>
          <a:p>
            <a:pPr lvl="0">
              <a:spcBef>
                <a:spcPct val="50000"/>
              </a:spcBef>
            </a:pPr>
            <a:r>
              <a:rPr lang="zh-CN" altLang="en-US" sz="3200" b="1" dirty="0">
                <a:solidFill>
                  <a:schemeClr val="bg1"/>
                </a:solidFill>
                <a:latin typeface="Tahoma" panose="020B0604030504040204" pitchFamily="34" charset="0"/>
                <a:ea typeface="黑体" panose="02010609060101010101" pitchFamily="49" charset="-122"/>
              </a:rPr>
              <a:t>个性爱好不同</a:t>
            </a:r>
            <a:endParaRPr lang="zh-CN" altLang="en-US" sz="3200" b="1" dirty="0">
              <a:solidFill>
                <a:schemeClr val="bg1"/>
              </a:solidFill>
              <a:latin typeface="Tahoma" panose="020B0604030504040204" pitchFamily="34" charset="0"/>
              <a:ea typeface="黑体" panose="02010609060101010101" pitchFamily="49" charset="-122"/>
            </a:endParaRPr>
          </a:p>
        </p:txBody>
      </p:sp>
      <p:sp>
        <p:nvSpPr>
          <p:cNvPr id="83975" name="文本框 83974"/>
          <p:cNvSpPr txBox="1"/>
          <p:nvPr/>
        </p:nvSpPr>
        <p:spPr>
          <a:xfrm>
            <a:off x="3429000" y="2819400"/>
            <a:ext cx="2743200" cy="579438"/>
          </a:xfrm>
          <a:prstGeom prst="rect">
            <a:avLst/>
          </a:prstGeom>
          <a:noFill/>
          <a:ln w="9525">
            <a:noFill/>
          </a:ln>
        </p:spPr>
        <p:txBody>
          <a:bodyPr anchor="t">
            <a:spAutoFit/>
          </a:bodyPr>
          <a:p>
            <a:pPr lvl="0">
              <a:spcBef>
                <a:spcPct val="50000"/>
              </a:spcBef>
            </a:pPr>
            <a:r>
              <a:rPr lang="zh-CN" altLang="en-US" sz="3200" b="1" dirty="0">
                <a:solidFill>
                  <a:schemeClr val="bg1"/>
                </a:solidFill>
                <a:latin typeface="Tahoma" panose="020B0604030504040204" pitchFamily="34" charset="0"/>
                <a:ea typeface="黑体" panose="02010609060101010101" pitchFamily="49" charset="-122"/>
              </a:rPr>
              <a:t>生活背景不同</a:t>
            </a:r>
            <a:endParaRPr lang="zh-CN" altLang="en-US" sz="3200" b="1" dirty="0">
              <a:solidFill>
                <a:schemeClr val="bg1"/>
              </a:solidFill>
              <a:latin typeface="Tahoma" panose="020B0604030504040204" pitchFamily="34" charset="0"/>
              <a:ea typeface="黑体" panose="02010609060101010101" pitchFamily="49" charset="-122"/>
            </a:endParaRPr>
          </a:p>
        </p:txBody>
      </p:sp>
      <p:sp>
        <p:nvSpPr>
          <p:cNvPr id="83976" name="文本框 83975"/>
          <p:cNvSpPr txBox="1"/>
          <p:nvPr/>
        </p:nvSpPr>
        <p:spPr>
          <a:xfrm>
            <a:off x="3505200" y="3733800"/>
            <a:ext cx="2743200" cy="579438"/>
          </a:xfrm>
          <a:prstGeom prst="rect">
            <a:avLst/>
          </a:prstGeom>
          <a:noFill/>
          <a:ln w="9525">
            <a:noFill/>
          </a:ln>
        </p:spPr>
        <p:txBody>
          <a:bodyPr anchor="t">
            <a:spAutoFit/>
          </a:bodyPr>
          <a:p>
            <a:pPr lvl="0">
              <a:spcBef>
                <a:spcPct val="50000"/>
              </a:spcBef>
            </a:pPr>
            <a:r>
              <a:rPr lang="zh-CN" altLang="en-US" sz="3200" b="1" dirty="0">
                <a:solidFill>
                  <a:schemeClr val="bg1"/>
                </a:solidFill>
                <a:latin typeface="Tahoma" panose="020B0604030504040204" pitchFamily="34" charset="0"/>
                <a:ea typeface="黑体" panose="02010609060101010101" pitchFamily="49" charset="-122"/>
              </a:rPr>
              <a:t>观看角度不同</a:t>
            </a:r>
            <a:endParaRPr lang="zh-CN" altLang="en-US" sz="3200" b="1" dirty="0">
              <a:solidFill>
                <a:schemeClr val="bg1"/>
              </a:solidFill>
              <a:latin typeface="Tahoma" panose="020B0604030504040204" pitchFamily="34" charset="0"/>
              <a:ea typeface="黑体" panose="02010609060101010101" pitchFamily="49" charset="-122"/>
            </a:endParaRPr>
          </a:p>
        </p:txBody>
      </p:sp>
      <p:sp>
        <p:nvSpPr>
          <p:cNvPr id="83977" name="文本框 83976"/>
          <p:cNvSpPr txBox="1"/>
          <p:nvPr/>
        </p:nvSpPr>
        <p:spPr>
          <a:xfrm>
            <a:off x="3505200" y="4648200"/>
            <a:ext cx="2819400" cy="579438"/>
          </a:xfrm>
          <a:prstGeom prst="rect">
            <a:avLst/>
          </a:prstGeom>
          <a:noFill/>
          <a:ln w="9525">
            <a:noFill/>
          </a:ln>
        </p:spPr>
        <p:txBody>
          <a:bodyPr anchor="t">
            <a:spAutoFit/>
          </a:bodyPr>
          <a:p>
            <a:pPr lvl="0">
              <a:spcBef>
                <a:spcPct val="50000"/>
              </a:spcBef>
            </a:pPr>
            <a:r>
              <a:rPr lang="zh-CN" altLang="en-US" sz="3200" b="1" dirty="0">
                <a:solidFill>
                  <a:schemeClr val="bg1"/>
                </a:solidFill>
                <a:latin typeface="Tahoma" panose="020B0604030504040204" pitchFamily="34" charset="0"/>
                <a:ea typeface="黑体" panose="02010609060101010101" pitchFamily="49" charset="-122"/>
              </a:rPr>
              <a:t>品德修养不同</a:t>
            </a:r>
            <a:endParaRPr lang="zh-CN" altLang="en-US" sz="3200" b="1" dirty="0">
              <a:solidFill>
                <a:schemeClr val="bg1"/>
              </a:solidFill>
              <a:latin typeface="Tahoma" panose="020B0604030504040204" pitchFamily="34" charset="0"/>
              <a:ea typeface="黑体" panose="02010609060101010101" pitchFamily="49" charset="-122"/>
            </a:endParaRPr>
          </a:p>
        </p:txBody>
      </p:sp>
      <p:sp>
        <p:nvSpPr>
          <p:cNvPr id="83978" name="直接连接符 83977"/>
          <p:cNvSpPr/>
          <p:nvPr/>
        </p:nvSpPr>
        <p:spPr>
          <a:xfrm flipV="1">
            <a:off x="6156325" y="3357563"/>
            <a:ext cx="685800" cy="0"/>
          </a:xfrm>
          <a:prstGeom prst="line">
            <a:avLst/>
          </a:prstGeom>
          <a:ln w="76200" cap="flat" cmpd="sng">
            <a:solidFill>
              <a:srgbClr val="FF99CC"/>
            </a:solidFill>
            <a:prstDash val="solid"/>
            <a:round/>
            <a:headEnd type="none" w="med" len="med"/>
            <a:tailEnd type="triangl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83979" name="矩形 83978"/>
          <p:cNvSpPr/>
          <p:nvPr/>
        </p:nvSpPr>
        <p:spPr>
          <a:xfrm>
            <a:off x="6948488" y="2781300"/>
            <a:ext cx="1600200" cy="990600"/>
          </a:xfrm>
          <a:prstGeom prst="rect">
            <a:avLst/>
          </a:prstGeom>
        </p:spPr>
        <p:txBody>
          <a:bodyPr wrap="none" fromWordArt="1">
            <a:prstTxWarp prst="textPlain">
              <a:avLst>
                <a:gd name="adj" fmla="val 50000"/>
              </a:avLst>
            </a:prstTxWarp>
            <a:normAutofit/>
          </a:bodyPr>
          <a:p>
            <a:pPr algn="ctr"/>
            <a:r>
              <a:rPr lang="zh-CN" altLang="en-US" sz="3600" b="1">
                <a:solidFill>
                  <a:schemeClr val="bg1"/>
                </a:solidFill>
                <a:effectLst>
                  <a:outerShdw dist="35921" dir="2699999" algn="ctr" rotWithShape="0">
                    <a:srgbClr val="C0C0C0"/>
                  </a:outerShdw>
                </a:effectLst>
                <a:latin typeface="宋体" panose="02010600030101010101" pitchFamily="2" charset="-122"/>
                <a:ea typeface="宋体" panose="02010600030101010101" pitchFamily="2" charset="-122"/>
              </a:rPr>
              <a:t>差异</a:t>
            </a:r>
            <a:endParaRPr lang="zh-CN" altLang="en-US" sz="3600" b="1">
              <a:solidFill>
                <a:schemeClr val="bg1"/>
              </a:solidFill>
              <a:effectLst>
                <a:outerShdw dist="35921" dir="2699999" algn="ctr" rotWithShape="0">
                  <a:srgbClr val="C0C0C0"/>
                </a:outerShdw>
              </a:effectLst>
              <a:latin typeface="宋体" panose="02010600030101010101" pitchFamily="2" charset="-122"/>
              <a:ea typeface="宋体" panose="02010600030101010101" pitchFamily="2" charset="-122"/>
            </a:endParaRPr>
          </a:p>
        </p:txBody>
      </p:sp>
      <p:sp>
        <p:nvSpPr>
          <p:cNvPr id="83981" name="文本框 83980"/>
          <p:cNvSpPr txBox="1"/>
          <p:nvPr/>
        </p:nvSpPr>
        <p:spPr>
          <a:xfrm>
            <a:off x="3563938" y="5516563"/>
            <a:ext cx="3816350" cy="579437"/>
          </a:xfrm>
          <a:prstGeom prst="rect">
            <a:avLst/>
          </a:prstGeom>
          <a:noFill/>
          <a:ln w="9525">
            <a:noFill/>
          </a:ln>
        </p:spPr>
        <p:txBody>
          <a:bodyPr anchor="t">
            <a:spAutoFit/>
          </a:bodyPr>
          <a:p>
            <a:pPr lvl="0">
              <a:spcBef>
                <a:spcPct val="50000"/>
              </a:spcBef>
            </a:pPr>
            <a:r>
              <a:rPr lang="zh-CN" altLang="en-US" sz="3200" dirty="0">
                <a:solidFill>
                  <a:schemeClr val="bg1"/>
                </a:solidFill>
                <a:latin typeface="Arial" panose="020B0604020202020204" pitchFamily="34" charset="0"/>
                <a:ea typeface="黑体" panose="02010609060101010101" pitchFamily="49" charset="-122"/>
              </a:rPr>
              <a:t>、、、、、、</a:t>
            </a:r>
            <a:endParaRPr lang="zh-CN" altLang="en-US" sz="3200" dirty="0">
              <a:solidFill>
                <a:schemeClr val="bg1"/>
              </a:solidFill>
              <a:latin typeface="Arial" panose="020B0604020202020204" pitchFamily="34" charset="0"/>
              <a:ea typeface="黑体" panose="02010609060101010101" pitchFamily="49" charset="-122"/>
            </a:endParaRPr>
          </a:p>
        </p:txBody>
      </p:sp>
      <p:sp>
        <p:nvSpPr>
          <p:cNvPr id="2" name="文本框 1"/>
          <p:cNvSpPr txBox="1"/>
          <p:nvPr/>
        </p:nvSpPr>
        <p:spPr>
          <a:xfrm>
            <a:off x="238125" y="91440"/>
            <a:ext cx="8609965" cy="944880"/>
          </a:xfrm>
          <a:prstGeom prst="rect">
            <a:avLst/>
          </a:prstGeom>
          <a:noFill/>
        </p:spPr>
        <p:txBody>
          <a:bodyPr wrap="square" rtlCol="0" anchor="t">
            <a:spAutoFit/>
          </a:bodyPr>
          <a:p>
            <a:r>
              <a:rPr lang="en-US" altLang="zh-CN" sz="2800" b="1" dirty="0">
                <a:solidFill>
                  <a:srgbClr val="7030A0"/>
                </a:solidFill>
                <a:latin typeface="方正姚体" pitchFamily="2" charset="-122"/>
                <a:ea typeface="方正姚体" pitchFamily="2" charset="-122"/>
                <a:sym typeface="+mn-ea"/>
              </a:rPr>
              <a:t>◆</a:t>
            </a:r>
            <a:r>
              <a:rPr lang="zh-CN" altLang="zh-CN" sz="2800" b="1" dirty="0">
                <a:solidFill>
                  <a:srgbClr val="7030A0"/>
                </a:solidFill>
                <a:latin typeface="黑体" panose="02010609060101010101" pitchFamily="49" charset="-122"/>
                <a:ea typeface="黑体" panose="02010609060101010101" pitchFamily="49" charset="-122"/>
                <a:sym typeface="+mn-ea"/>
              </a:rPr>
              <a:t>人与人之间是有差异的</a:t>
            </a:r>
            <a:r>
              <a:rPr lang="en-US" altLang="zh-CN" sz="2800" b="1" dirty="0">
                <a:solidFill>
                  <a:srgbClr val="7030A0"/>
                </a:solidFill>
                <a:latin typeface="黑体" panose="02010609060101010101" pitchFamily="49" charset="-122"/>
                <a:ea typeface="黑体" panose="02010609060101010101" pitchFamily="49" charset="-122"/>
                <a:sym typeface="+mn-ea"/>
              </a:rPr>
              <a:t>,</a:t>
            </a:r>
            <a:r>
              <a:rPr lang="zh-CN" altLang="zh-CN" sz="2800" b="1" dirty="0">
                <a:solidFill>
                  <a:srgbClr val="7030A0"/>
                </a:solidFill>
                <a:latin typeface="黑体" panose="02010609060101010101" pitchFamily="49" charset="-122"/>
                <a:ea typeface="黑体" panose="02010609060101010101" pitchFamily="49" charset="-122"/>
                <a:sym typeface="+mn-ea"/>
              </a:rPr>
              <a:t>你能想象没有差异的世界会是什么样子吗？</a:t>
            </a:r>
            <a:endParaRPr lang="zh-CN" altLang="zh-CN" sz="2800" b="1" dirty="0">
              <a:solidFill>
                <a:srgbClr val="7030A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3973"/>
                                        </p:tgtEl>
                                        <p:attrNameLst>
                                          <p:attrName>style.visibility</p:attrName>
                                        </p:attrNameLst>
                                      </p:cBhvr>
                                      <p:to>
                                        <p:strVal val="visible"/>
                                      </p:to>
                                    </p:set>
                                    <p:anim calcmode="lin" valueType="num">
                                      <p:cBhvr additive="base">
                                        <p:cTn id="7" dur="500" fill="hold"/>
                                        <p:tgtEl>
                                          <p:spTgt spid="83973"/>
                                        </p:tgtEl>
                                        <p:attrNameLst>
                                          <p:attrName>ppt_x</p:attrName>
                                        </p:attrNameLst>
                                      </p:cBhvr>
                                      <p:tavLst>
                                        <p:tav tm="0">
                                          <p:val>
                                            <p:strVal val="#ppt_x"/>
                                          </p:val>
                                        </p:tav>
                                        <p:tav tm="100000">
                                          <p:val>
                                            <p:strVal val="#ppt_x"/>
                                          </p:val>
                                        </p:tav>
                                      </p:tavLst>
                                    </p:anim>
                                    <p:anim calcmode="lin" valueType="num">
                                      <p:cBhvr additive="base">
                                        <p:cTn id="8" dur="500" fill="hold"/>
                                        <p:tgtEl>
                                          <p:spTgt spid="8397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3974"/>
                                        </p:tgtEl>
                                        <p:attrNameLst>
                                          <p:attrName>style.visibility</p:attrName>
                                        </p:attrNameLst>
                                      </p:cBhvr>
                                      <p:to>
                                        <p:strVal val="visible"/>
                                      </p:to>
                                    </p:set>
                                    <p:anim calcmode="lin" valueType="num">
                                      <p:cBhvr additive="base">
                                        <p:cTn id="13" dur="500" fill="hold"/>
                                        <p:tgtEl>
                                          <p:spTgt spid="83974"/>
                                        </p:tgtEl>
                                        <p:attrNameLst>
                                          <p:attrName>ppt_x</p:attrName>
                                        </p:attrNameLst>
                                      </p:cBhvr>
                                      <p:tavLst>
                                        <p:tav tm="0">
                                          <p:val>
                                            <p:strVal val="0-#ppt_w/2"/>
                                          </p:val>
                                        </p:tav>
                                        <p:tav tm="100000">
                                          <p:val>
                                            <p:strVal val="#ppt_x"/>
                                          </p:val>
                                        </p:tav>
                                      </p:tavLst>
                                    </p:anim>
                                    <p:anim calcmode="lin" valueType="num">
                                      <p:cBhvr additive="base">
                                        <p:cTn id="14" dur="500" fill="hold"/>
                                        <p:tgtEl>
                                          <p:spTgt spid="8397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3975"/>
                                        </p:tgtEl>
                                        <p:attrNameLst>
                                          <p:attrName>style.visibility</p:attrName>
                                        </p:attrNameLst>
                                      </p:cBhvr>
                                      <p:to>
                                        <p:strVal val="visible"/>
                                      </p:to>
                                    </p:set>
                                    <p:anim calcmode="lin" valueType="num">
                                      <p:cBhvr additive="base">
                                        <p:cTn id="19" dur="500" fill="hold"/>
                                        <p:tgtEl>
                                          <p:spTgt spid="83975"/>
                                        </p:tgtEl>
                                        <p:attrNameLst>
                                          <p:attrName>ppt_x</p:attrName>
                                        </p:attrNameLst>
                                      </p:cBhvr>
                                      <p:tavLst>
                                        <p:tav tm="0">
                                          <p:val>
                                            <p:strVal val="1+#ppt_w/2"/>
                                          </p:val>
                                        </p:tav>
                                        <p:tav tm="100000">
                                          <p:val>
                                            <p:strVal val="#ppt_x"/>
                                          </p:val>
                                        </p:tav>
                                      </p:tavLst>
                                    </p:anim>
                                    <p:anim calcmode="lin" valueType="num">
                                      <p:cBhvr additive="base">
                                        <p:cTn id="20" dur="500" fill="hold"/>
                                        <p:tgtEl>
                                          <p:spTgt spid="8397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grpId="0" nodeType="clickEffect">
                                  <p:stCondLst>
                                    <p:cond delay="0"/>
                                  </p:stCondLst>
                                  <p:childTnLst>
                                    <p:set>
                                      <p:cBhvr>
                                        <p:cTn id="24" dur="1" fill="hold">
                                          <p:stCondLst>
                                            <p:cond delay="0"/>
                                          </p:stCondLst>
                                        </p:cTn>
                                        <p:tgtEl>
                                          <p:spTgt spid="83976"/>
                                        </p:tgtEl>
                                        <p:attrNameLst>
                                          <p:attrName>style.visibility</p:attrName>
                                        </p:attrNameLst>
                                      </p:cBhvr>
                                      <p:to>
                                        <p:strVal val="visible"/>
                                      </p:to>
                                    </p:set>
                                    <p:anim calcmode="lin" valueType="num">
                                      <p:cBhvr additive="base">
                                        <p:cTn id="25" dur="500" fill="hold"/>
                                        <p:tgtEl>
                                          <p:spTgt spid="83976"/>
                                        </p:tgtEl>
                                        <p:attrNameLst>
                                          <p:attrName>ppt_x</p:attrName>
                                        </p:attrNameLst>
                                      </p:cBhvr>
                                      <p:tavLst>
                                        <p:tav tm="0">
                                          <p:val>
                                            <p:strVal val="0-#ppt_w/2"/>
                                          </p:val>
                                        </p:tav>
                                        <p:tav tm="100000">
                                          <p:val>
                                            <p:strVal val="#ppt_x"/>
                                          </p:val>
                                        </p:tav>
                                      </p:tavLst>
                                    </p:anim>
                                    <p:anim calcmode="lin" valueType="num">
                                      <p:cBhvr additive="base">
                                        <p:cTn id="26" dur="500" fill="hold"/>
                                        <p:tgtEl>
                                          <p:spTgt spid="8397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grpId="0" nodeType="clickEffect">
                                  <p:stCondLst>
                                    <p:cond delay="0"/>
                                  </p:stCondLst>
                                  <p:childTnLst>
                                    <p:set>
                                      <p:cBhvr>
                                        <p:cTn id="30" dur="1" fill="hold">
                                          <p:stCondLst>
                                            <p:cond delay="0"/>
                                          </p:stCondLst>
                                        </p:cTn>
                                        <p:tgtEl>
                                          <p:spTgt spid="83977"/>
                                        </p:tgtEl>
                                        <p:attrNameLst>
                                          <p:attrName>style.visibility</p:attrName>
                                        </p:attrNameLst>
                                      </p:cBhvr>
                                      <p:to>
                                        <p:strVal val="visible"/>
                                      </p:to>
                                    </p:set>
                                    <p:anim calcmode="lin" valueType="num">
                                      <p:cBhvr additive="base">
                                        <p:cTn id="31" dur="500" fill="hold"/>
                                        <p:tgtEl>
                                          <p:spTgt spid="83977"/>
                                        </p:tgtEl>
                                        <p:attrNameLst>
                                          <p:attrName>ppt_x</p:attrName>
                                        </p:attrNameLst>
                                      </p:cBhvr>
                                      <p:tavLst>
                                        <p:tav tm="0">
                                          <p:val>
                                            <p:strVal val="1+#ppt_w/2"/>
                                          </p:val>
                                        </p:tav>
                                        <p:tav tm="100000">
                                          <p:val>
                                            <p:strVal val="#ppt_x"/>
                                          </p:val>
                                        </p:tav>
                                      </p:tavLst>
                                    </p:anim>
                                    <p:anim calcmode="lin" valueType="num">
                                      <p:cBhvr additive="base">
                                        <p:cTn id="32" dur="500" fill="hold"/>
                                        <p:tgtEl>
                                          <p:spTgt spid="83977"/>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3981"/>
                                        </p:tgtEl>
                                        <p:attrNameLst>
                                          <p:attrName>style.visibility</p:attrName>
                                        </p:attrNameLst>
                                      </p:cBhvr>
                                      <p:to>
                                        <p:strVal val="visible"/>
                                      </p:to>
                                    </p:set>
                                    <p:anim calcmode="lin" valueType="num">
                                      <p:cBhvr additive="base">
                                        <p:cTn id="37" dur="500" fill="hold"/>
                                        <p:tgtEl>
                                          <p:spTgt spid="83981"/>
                                        </p:tgtEl>
                                        <p:attrNameLst>
                                          <p:attrName>ppt_x</p:attrName>
                                        </p:attrNameLst>
                                      </p:cBhvr>
                                      <p:tavLst>
                                        <p:tav tm="0">
                                          <p:val>
                                            <p:strVal val="#ppt_x"/>
                                          </p:val>
                                        </p:tav>
                                        <p:tav tm="100000">
                                          <p:val>
                                            <p:strVal val="#ppt_x"/>
                                          </p:val>
                                        </p:tav>
                                      </p:tavLst>
                                    </p:anim>
                                    <p:anim calcmode="lin" valueType="num">
                                      <p:cBhvr additive="base">
                                        <p:cTn id="38" dur="500" fill="hold"/>
                                        <p:tgtEl>
                                          <p:spTgt spid="8398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9" presetClass="entr" presetSubtype="0" accel="100000" fill="hold" nodeType="clickEffect">
                                  <p:stCondLst>
                                    <p:cond delay="0"/>
                                  </p:stCondLst>
                                  <p:childTnLst>
                                    <p:set>
                                      <p:cBhvr>
                                        <p:cTn id="42" dur="1" fill="hold">
                                          <p:stCondLst>
                                            <p:cond delay="0"/>
                                          </p:stCondLst>
                                        </p:cTn>
                                        <p:tgtEl>
                                          <p:spTgt spid="83978"/>
                                        </p:tgtEl>
                                        <p:attrNameLst>
                                          <p:attrName>style.visibility</p:attrName>
                                        </p:attrNameLst>
                                      </p:cBhvr>
                                      <p:to>
                                        <p:strVal val="visible"/>
                                      </p:to>
                                    </p:set>
                                    <p:anim calcmode="lin" valueType="num">
                                      <p:cBhvr>
                                        <p:cTn id="43" dur="500" fill="hold"/>
                                        <p:tgtEl>
                                          <p:spTgt spid="83978"/>
                                        </p:tgtEl>
                                        <p:attrNameLst>
                                          <p:attrName>ppt_h</p:attrName>
                                        </p:attrNameLst>
                                      </p:cBhvr>
                                      <p:tavLst>
                                        <p:tav tm="0">
                                          <p:val>
                                            <p:strVal val="#ppt_h/20"/>
                                          </p:val>
                                        </p:tav>
                                        <p:tav tm="50000">
                                          <p:val>
                                            <p:strVal val="#ppt_h/20"/>
                                          </p:val>
                                        </p:tav>
                                        <p:tav tm="100000">
                                          <p:val>
                                            <p:strVal val="#ppt_h"/>
                                          </p:val>
                                        </p:tav>
                                      </p:tavLst>
                                    </p:anim>
                                    <p:anim calcmode="lin" valueType="num">
                                      <p:cBhvr>
                                        <p:cTn id="44" dur="500" fill="hold"/>
                                        <p:tgtEl>
                                          <p:spTgt spid="83978"/>
                                        </p:tgtEl>
                                        <p:attrNameLst>
                                          <p:attrName>ppt_w</p:attrName>
                                        </p:attrNameLst>
                                      </p:cBhvr>
                                      <p:tavLst>
                                        <p:tav tm="0">
                                          <p:val>
                                            <p:strVal val="#ppt_w+.3"/>
                                          </p:val>
                                        </p:tav>
                                        <p:tav tm="50000">
                                          <p:val>
                                            <p:strVal val="#ppt_w+.3"/>
                                          </p:val>
                                        </p:tav>
                                        <p:tav tm="100000">
                                          <p:val>
                                            <p:strVal val="#ppt_w"/>
                                          </p:val>
                                        </p:tav>
                                      </p:tavLst>
                                    </p:anim>
                                    <p:anim calcmode="lin" valueType="num">
                                      <p:cBhvr>
                                        <p:cTn id="45" dur="500" fill="hold"/>
                                        <p:tgtEl>
                                          <p:spTgt spid="83978"/>
                                        </p:tgtEl>
                                        <p:attrNameLst>
                                          <p:attrName>ppt_x</p:attrName>
                                        </p:attrNameLst>
                                      </p:cBhvr>
                                      <p:tavLst>
                                        <p:tav tm="0">
                                          <p:val>
                                            <p:strVal val="#ppt_x-.3"/>
                                          </p:val>
                                        </p:tav>
                                        <p:tav tm="50000">
                                          <p:val>
                                            <p:strVal val="#ppt_x"/>
                                          </p:val>
                                        </p:tav>
                                        <p:tav tm="100000">
                                          <p:val>
                                            <p:strVal val="#ppt_x"/>
                                          </p:val>
                                        </p:tav>
                                      </p:tavLst>
                                    </p:anim>
                                    <p:anim calcmode="lin" valueType="num">
                                      <p:cBhvr>
                                        <p:cTn id="46" dur="500" fill="hold"/>
                                        <p:tgtEl>
                                          <p:spTgt spid="83978"/>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83979"/>
                                        </p:tgtEl>
                                        <p:attrNameLst>
                                          <p:attrName>style.visibility</p:attrName>
                                        </p:attrNameLst>
                                      </p:cBhvr>
                                      <p:to>
                                        <p:strVal val="visible"/>
                                      </p:to>
                                    </p:set>
                                    <p:animEffect transition="in" filter="fade">
                                      <p:cBhvr>
                                        <p:cTn id="51" dur="2000"/>
                                        <p:tgtEl>
                                          <p:spTgt spid="83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3" grpId="0"/>
      <p:bldP spid="83974" grpId="0"/>
      <p:bldP spid="83975" grpId="0"/>
      <p:bldP spid="83976" grpId="0"/>
      <p:bldP spid="83977" grpId="0"/>
      <p:bldP spid="8398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2264</Words>
  <Application/>
  <PresentationFormat/>
  <Paragraphs>201</Paragraphs>
  <Slides>23</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23</vt:i4>
      </vt:variant>
    </vt:vector>
  </HeadingPairs>
  <TitlesOfParts>
    <vt:vector size="40" baseType="lpstr">
      <vt:lpstr>Arial</vt:lpstr>
      <vt:lpstr>宋体</vt:lpstr>
      <vt:lpstr>Wingdings</vt:lpstr>
      <vt:lpstr>Calibri</vt:lpstr>
      <vt:lpstr>黑体</vt:lpstr>
      <vt:lpstr>隶书</vt:lpstr>
      <vt:lpstr>楷体</vt:lpstr>
      <vt:lpstr>方正姚体</vt:lpstr>
      <vt:lpstr>Tahoma</vt:lpstr>
      <vt:lpstr>华文隶书</vt:lpstr>
      <vt:lpstr>Wingdings</vt:lpstr>
      <vt:lpstr>方正舒体</vt:lpstr>
      <vt:lpstr>隶书</vt:lpstr>
      <vt:lpstr>楷体_GB2312</vt:lpstr>
      <vt:lpstr>微软雅黑</vt:lpstr>
      <vt:lpstr>新宋体</vt:lpstr>
      <vt:lpstr>Office 主题</vt:lpstr>
      <vt:lpstr>课前背诵</vt:lpstr>
      <vt:lpstr>PowerPoint 演示文稿</vt:lpstr>
      <vt:lpstr>子贡问曰：“有一言而可以终身行之者乎？”</vt:lpstr>
      <vt:lpstr>PowerPoint 演示文稿</vt:lpstr>
      <vt:lpstr>PowerPoint 演示文稿</vt:lpstr>
      <vt:lpstr>PowerPoint 演示文稿</vt:lpstr>
      <vt:lpstr>1、什么是宽容？ 指宽厚和容忍，原谅和不计较他人。P73</vt:lpstr>
      <vt:lpstr> 故事欣赏：《搬过来搬过去》 </vt:lpstr>
      <vt:lpstr>PowerPoint 演示文稿</vt:lpstr>
      <vt:lpstr>PowerPoint 演示文稿</vt:lpstr>
      <vt:lpstr>故事续写: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下面哪些行为体现了宽容？</vt:lpstr>
      <vt:lpstr>子贡问曰：“有一言而可以终身行之者乎？”</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
  <dcterms:created xsi:type="dcterms:W3CDTF">2012-04-16T07:39:00Z</dcterms:created>
  <dcterms:modified xsi:type="dcterms:W3CDTF">2018-08-11T18:04:51Z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