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81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83" r:id="rId25"/>
    <p:sldId id="287" r:id="rId26"/>
    <p:sldId id="288" r:id="rId27"/>
    <p:sldId id="289" r:id="rId28"/>
    <p:sldId id="290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1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0AB78-08BE-4305-8F64-9136E2B5CADE}" type="datetimeFigureOut">
              <a:rPr lang="zh-CN" altLang="en-US" smtClean="0"/>
              <a:pPr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351F1-1765-4B1F-91B5-6A9EF546B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0AB78-08BE-4305-8F64-9136E2B5CADE}" type="datetimeFigureOut">
              <a:rPr lang="zh-CN" altLang="en-US" smtClean="0"/>
              <a:pPr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351F1-1765-4B1F-91B5-6A9EF546B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0AB78-08BE-4305-8F64-9136E2B5CADE}" type="datetimeFigureOut">
              <a:rPr lang="zh-CN" altLang="en-US" smtClean="0"/>
              <a:pPr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351F1-1765-4B1F-91B5-6A9EF546B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6C76C-D172-40E9-AD50-2E9E22A495F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0AB78-08BE-4305-8F64-9136E2B5CADE}" type="datetimeFigureOut">
              <a:rPr lang="zh-CN" altLang="en-US" smtClean="0"/>
              <a:pPr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351F1-1765-4B1F-91B5-6A9EF546B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0AB78-08BE-4305-8F64-9136E2B5CADE}" type="datetimeFigureOut">
              <a:rPr lang="zh-CN" altLang="en-US" smtClean="0"/>
              <a:pPr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351F1-1765-4B1F-91B5-6A9EF546B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0AB78-08BE-4305-8F64-9136E2B5CADE}" type="datetimeFigureOut">
              <a:rPr lang="zh-CN" altLang="en-US" smtClean="0"/>
              <a:pPr/>
              <a:t>2016/11/3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351F1-1765-4B1F-91B5-6A9EF546B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0AB78-08BE-4305-8F64-9136E2B5CADE}" type="datetimeFigureOut">
              <a:rPr lang="zh-CN" altLang="en-US" smtClean="0"/>
              <a:pPr/>
              <a:t>2016/11/3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351F1-1765-4B1F-91B5-6A9EF546B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0AB78-08BE-4305-8F64-9136E2B5CADE}" type="datetimeFigureOut">
              <a:rPr lang="zh-CN" altLang="en-US" smtClean="0"/>
              <a:pPr/>
              <a:t>2016/11/3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351F1-1765-4B1F-91B5-6A9EF546B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0AB78-08BE-4305-8F64-9136E2B5CADE}" type="datetimeFigureOut">
              <a:rPr lang="zh-CN" altLang="en-US" smtClean="0"/>
              <a:pPr/>
              <a:t>2016/11/3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351F1-1765-4B1F-91B5-6A9EF546B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0AB78-08BE-4305-8F64-9136E2B5CADE}" type="datetimeFigureOut">
              <a:rPr lang="zh-CN" altLang="en-US" smtClean="0"/>
              <a:pPr/>
              <a:t>2016/11/3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351F1-1765-4B1F-91B5-6A9EF546B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0AB78-08BE-4305-8F64-9136E2B5CADE}" type="datetimeFigureOut">
              <a:rPr lang="zh-CN" altLang="en-US" smtClean="0"/>
              <a:pPr/>
              <a:t>2016/11/3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351F1-1765-4B1F-91B5-6A9EF546B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0AB78-08BE-4305-8F64-9136E2B5CADE}" type="datetimeFigureOut">
              <a:rPr lang="zh-CN" altLang="en-US" smtClean="0"/>
              <a:pPr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351F1-1765-4B1F-91B5-6A9EF546B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4762500" cy="865188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  <a:ea typeface="黑体" pitchFamily="49" charset="-122"/>
              </a:rPr>
              <a:t>小悦悦事件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348038" y="333375"/>
            <a:ext cx="5795962" cy="68405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900" smtClean="0"/>
              <a:t>                               </a:t>
            </a:r>
            <a:r>
              <a:rPr lang="en-US" altLang="zh-CN" sz="3200" b="1" smtClean="0"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200" b="1" smtClean="0">
                <a:latin typeface="华文新魏" pitchFamily="2" charset="-122"/>
                <a:ea typeface="华文新魏" pitchFamily="2" charset="-122"/>
              </a:rPr>
              <a:t>月</a:t>
            </a:r>
            <a:r>
              <a:rPr lang="en-US" altLang="zh-CN" sz="3200" b="1" smtClean="0">
                <a:latin typeface="华文新魏" pitchFamily="2" charset="-122"/>
                <a:ea typeface="华文新魏" pitchFamily="2" charset="-122"/>
              </a:rPr>
              <a:t>13</a:t>
            </a:r>
            <a:r>
              <a:rPr lang="zh-CN" altLang="en-US" sz="3200" b="1" smtClean="0">
                <a:latin typeface="华文新魏" pitchFamily="2" charset="-122"/>
                <a:ea typeface="华文新魏" pitchFamily="2" charset="-122"/>
              </a:rPr>
              <a:t>日下午 </a:t>
            </a:r>
            <a:r>
              <a:rPr lang="en-US" altLang="zh-CN" sz="3200" b="1" smtClean="0">
                <a:latin typeface="华文新魏" pitchFamily="2" charset="-122"/>
                <a:ea typeface="华文新魏" pitchFamily="2" charset="-122"/>
              </a:rPr>
              <a:t>17</a:t>
            </a:r>
            <a:r>
              <a:rPr lang="zh-CN" altLang="en-US" sz="3200" b="1" smtClean="0">
                <a:latin typeface="华文新魏" pitchFamily="2" charset="-122"/>
                <a:ea typeface="华文新魏" pitchFamily="2" charset="-122"/>
              </a:rPr>
              <a:t>时</a:t>
            </a:r>
            <a:r>
              <a:rPr lang="en-US" altLang="zh-CN" sz="3200" b="1" smtClean="0">
                <a:latin typeface="华文新魏" pitchFamily="2" charset="-122"/>
                <a:ea typeface="华文新魏" pitchFamily="2" charset="-122"/>
              </a:rPr>
              <a:t>30</a:t>
            </a:r>
            <a:r>
              <a:rPr lang="zh-CN" altLang="en-US" sz="3200" b="1" smtClean="0">
                <a:latin typeface="华文新魏" pitchFamily="2" charset="-122"/>
                <a:ea typeface="华文新魏" pitchFamily="2" charset="-122"/>
              </a:rPr>
              <a:t>分，两岁的小悦悦从幼儿园回来，一个人在家门口巷子里玩耍，随后被两辆汽车三次碾压。从此处经过的</a:t>
            </a:r>
            <a:r>
              <a:rPr lang="en-US" altLang="zh-CN" sz="3200" b="1" smtClean="0">
                <a:latin typeface="华文新魏" pitchFamily="2" charset="-122"/>
                <a:ea typeface="华文新魏" pitchFamily="2" charset="-122"/>
              </a:rPr>
              <a:t>18</a:t>
            </a:r>
            <a:r>
              <a:rPr lang="zh-CN" altLang="en-US" sz="3200" b="1" smtClean="0">
                <a:latin typeface="华文新魏" pitchFamily="2" charset="-122"/>
                <a:ea typeface="华文新魏" pitchFamily="2" charset="-122"/>
              </a:rPr>
              <a:t>名路人，无一施以援手。将近</a:t>
            </a:r>
            <a:r>
              <a:rPr lang="en-US" altLang="zh-CN" sz="3200" b="1" smtClean="0"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3200" b="1" smtClean="0">
                <a:latin typeface="华文新魏" pitchFamily="2" charset="-122"/>
                <a:ea typeface="华文新魏" pitchFamily="2" charset="-122"/>
              </a:rPr>
              <a:t>分钟的时间内，她一直孤零零地躺在路边 。正在拾荒的陈贤妹第</a:t>
            </a:r>
            <a:r>
              <a:rPr lang="en-US" altLang="zh-CN" sz="3200" b="1" smtClean="0">
                <a:latin typeface="华文新魏" pitchFamily="2" charset="-122"/>
                <a:ea typeface="华文新魏" pitchFamily="2" charset="-122"/>
              </a:rPr>
              <a:t>19</a:t>
            </a:r>
            <a:r>
              <a:rPr lang="zh-CN" altLang="en-US" sz="3200" b="1" smtClean="0">
                <a:latin typeface="华文新魏" pitchFamily="2" charset="-122"/>
                <a:ea typeface="华文新魏" pitchFamily="2" charset="-122"/>
              </a:rPr>
              <a:t>个经过，她没有视而不见，立刻放下手上的麻袋，试图扶起悦悦，她四处奔走、呼叫，最终找到了女童的妈妈。</a:t>
            </a:r>
            <a:r>
              <a:rPr lang="en-US" altLang="zh-CN" sz="3200" b="1" smtClean="0">
                <a:latin typeface="华文新魏" pitchFamily="2" charset="-122"/>
                <a:ea typeface="华文新魏" pitchFamily="2" charset="-122"/>
              </a:rPr>
              <a:t>21</a:t>
            </a:r>
            <a:r>
              <a:rPr lang="zh-CN" altLang="en-US" sz="3200" b="1" smtClean="0">
                <a:latin typeface="华文新魏" pitchFamily="2" charset="-122"/>
                <a:ea typeface="华文新魏" pitchFamily="2" charset="-122"/>
              </a:rPr>
              <a:t>日凌晨零时</a:t>
            </a:r>
            <a:r>
              <a:rPr lang="en-US" altLang="zh-CN" sz="3200" b="1" smtClean="0">
                <a:latin typeface="华文新魏" pitchFamily="2" charset="-122"/>
                <a:ea typeface="华文新魏" pitchFamily="2" charset="-122"/>
              </a:rPr>
              <a:t>32</a:t>
            </a:r>
            <a:r>
              <a:rPr lang="zh-CN" altLang="en-US" sz="3200" b="1" smtClean="0">
                <a:latin typeface="华文新魏" pitchFamily="2" charset="-122"/>
                <a:ea typeface="华文新魏" pitchFamily="2" charset="-122"/>
              </a:rPr>
              <a:t>分，因伤势过重，小悦悦最终还是走了。</a:t>
            </a:r>
            <a:r>
              <a:rPr lang="zh-CN" altLang="en-US" sz="3200" smtClean="0"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pic>
        <p:nvPicPr>
          <p:cNvPr id="2052" name="Picture 6" descr="小悦悦被碾经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252538"/>
            <a:ext cx="3529012" cy="435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250825" y="1189038"/>
            <a:ext cx="88931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/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细雨淅沥，秋风瑟瑟。车靠站，上来一位中年妇女，她走近一个座位，打量了一番，皱起眉头，面露不悦，嘴里喃喃自语。我一瞧，原来座位上不知哪位乘客不注意，滴了几滴水，弄湿了椅面。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她重选了一张空着的双人座位。入座时，随手把她那滴着水的雨伞放在了旁边的座位上</a:t>
            </a:r>
            <a:r>
              <a:rPr lang="en-US" altLang="zh-CN" sz="3200" b="1" dirty="0">
                <a:solidFill>
                  <a:srgbClr val="FF0000"/>
                </a:solidFill>
                <a:latin typeface="宋体" charset="-122"/>
              </a:rPr>
              <a:t>……</a:t>
            </a:r>
          </a:p>
          <a:p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车在雨中继续行使，我却想到那把伞，那张座椅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1" name="WordArt 6"/>
          <p:cNvSpPr>
            <a:spLocks noChangeArrowheads="1" noChangeShapeType="1" noTextEdit="1"/>
          </p:cNvSpPr>
          <p:nvPr/>
        </p:nvSpPr>
        <p:spPr bwMode="auto">
          <a:xfrm>
            <a:off x="755650" y="404813"/>
            <a:ext cx="3529013" cy="67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情感导读</a:t>
            </a: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11560" y="3429000"/>
            <a:ext cx="8289925" cy="1973262"/>
          </a:xfrm>
          <a:prstGeom prst="rect">
            <a:avLst/>
          </a:prstGeom>
          <a:gradFill rotWithShape="1">
            <a:gsLst>
              <a:gs pos="0">
                <a:srgbClr val="80FF80"/>
              </a:gs>
              <a:gs pos="50000">
                <a:srgbClr val="B3FFB3"/>
              </a:gs>
              <a:gs pos="100000">
                <a:srgbClr val="DAFFDA"/>
              </a:gs>
            </a:gsLst>
            <a:lin ang="2700000" scaled="1"/>
          </a:gradFill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+mn-lt"/>
                <a:ea typeface="+mn-ea"/>
              </a:rPr>
              <a:t>友善待人当从点滴小事做起。</a:t>
            </a:r>
            <a:endParaRPr lang="en-US" altLang="zh-CN" sz="2800" b="1" kern="0" dirty="0">
              <a:solidFill>
                <a:srgbClr val="7030A0"/>
              </a:solidFill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+mn-lt"/>
                <a:ea typeface="+mn-ea"/>
              </a:rPr>
              <a:t>日常生活中点滴的善良行为都会带给人感动，我们对他人的帮助也应该从小处着手。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90451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457200" y="1828800"/>
            <a:ext cx="3200400" cy="1219200"/>
          </a:xfrm>
          <a:prstGeom prst="wedgeRoundRectCallout">
            <a:avLst>
              <a:gd name="adj1" fmla="val 53222"/>
              <a:gd name="adj2" fmla="val 133593"/>
              <a:gd name="adj3" fmla="val 16667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己所不欲 </a:t>
            </a:r>
          </a:p>
          <a:p>
            <a:pPr algn="ctr" eaLnBrk="0" hangingPunct="0"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勿施于人</a:t>
            </a:r>
            <a:r>
              <a:rPr lang="zh-CN" altLang="en-US" sz="3200" b="1" dirty="0">
                <a:ea typeface="宋体" pitchFamily="2" charset="-122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5763" y="47625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3600" b="1" smtClean="0"/>
              <a:t>1</a:t>
            </a:r>
            <a:r>
              <a:rPr lang="zh-CN" altLang="en-US" sz="3600" b="1" smtClean="0"/>
              <a:t>、请你点评这位中年妇女的行为。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042988" y="1412875"/>
            <a:ext cx="7272337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</a:rPr>
              <a:t>中年妇女的行为是不对的。这种行为违背社会公德，有损自身形象，给他人造成不便。表明她的素质有待提高。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828675" y="3789363"/>
            <a:ext cx="7343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2</a:t>
            </a:r>
            <a:r>
              <a:rPr lang="zh-CN" altLang="en-US" sz="3600" b="1"/>
              <a:t>、从中我们悟出什么体会？</a:t>
            </a:r>
          </a:p>
        </p:txBody>
      </p:sp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971550" y="3644900"/>
            <a:ext cx="52562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/>
          </a:p>
        </p:txBody>
      </p:sp>
      <p:sp>
        <p:nvSpPr>
          <p:cNvPr id="6152" name="WordArt 8"/>
          <p:cNvSpPr>
            <a:spLocks noChangeArrowheads="1" noChangeShapeType="1" noTextEdit="1"/>
          </p:cNvSpPr>
          <p:nvPr/>
        </p:nvSpPr>
        <p:spPr bwMode="auto">
          <a:xfrm>
            <a:off x="1835150" y="4365625"/>
            <a:ext cx="6121400" cy="15113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己所不欲，勿施于人</a:t>
            </a: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68313" y="1700213"/>
            <a:ext cx="8289925" cy="1973262"/>
          </a:xfrm>
          <a:gradFill rotWithShape="1">
            <a:gsLst>
              <a:gs pos="0">
                <a:srgbClr val="80FF80"/>
              </a:gs>
              <a:gs pos="50000">
                <a:srgbClr val="B3FFB3"/>
              </a:gs>
              <a:gs pos="100000">
                <a:srgbClr val="DAFFDA"/>
              </a:gs>
            </a:gsLst>
            <a:lin ang="2700000" scaled="1"/>
          </a:gradFill>
        </p:spPr>
        <p:txBody>
          <a:bodyPr/>
          <a:lstStyle/>
          <a:p>
            <a:r>
              <a:rPr lang="zh-CN" altLang="en-US" b="1" smtClean="0">
                <a:solidFill>
                  <a:srgbClr val="7030A0"/>
                </a:solidFill>
              </a:rPr>
              <a:t>友善待人当从点滴小事做起。</a:t>
            </a:r>
            <a:endParaRPr lang="en-US" altLang="zh-CN" b="1" smtClean="0">
              <a:solidFill>
                <a:srgbClr val="7030A0"/>
              </a:solidFill>
            </a:endParaRPr>
          </a:p>
          <a:p>
            <a:r>
              <a:rPr lang="zh-CN" altLang="en-US" b="1" smtClean="0">
                <a:solidFill>
                  <a:srgbClr val="7030A0"/>
                </a:solidFill>
              </a:rPr>
              <a:t>日常生活中点滴的善良行为都会带给人感动，我们对他人的帮助也应该从小处着手。</a:t>
            </a:r>
          </a:p>
        </p:txBody>
      </p:sp>
      <p:sp>
        <p:nvSpPr>
          <p:cNvPr id="8" name="WordArt 8"/>
          <p:cNvSpPr>
            <a:spLocks noChangeArrowheads="1" noChangeShapeType="1" noTextEdit="1"/>
          </p:cNvSpPr>
          <p:nvPr/>
        </p:nvSpPr>
        <p:spPr bwMode="auto">
          <a:xfrm>
            <a:off x="899592" y="4437112"/>
            <a:ext cx="7344816" cy="15113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>
              <a:defRPr/>
            </a:pPr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勿以</a:t>
            </a:r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宋体"/>
                <a:ea typeface="宋体"/>
              </a:rPr>
              <a:t>善小</a:t>
            </a:r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而</a:t>
            </a:r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宋体"/>
                <a:ea typeface="宋体"/>
              </a:rPr>
              <a:t>不</a:t>
            </a:r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为，勿以</a:t>
            </a:r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宋体"/>
                <a:ea typeface="宋体"/>
              </a:rPr>
              <a:t>恶小</a:t>
            </a:r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而</a:t>
            </a:r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宋体"/>
                <a:ea typeface="宋体"/>
              </a:rPr>
              <a:t>为</a:t>
            </a:r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8" grpId="0"/>
      <p:bldP spid="6149" grpId="0"/>
      <p:bldP spid="6152" grpId="0" animBg="1"/>
      <p:bldP spid="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657600" y="2514600"/>
            <a:ext cx="4032250" cy="504825"/>
          </a:xfrm>
          <a:prstGeom prst="rect">
            <a:avLst/>
          </a:prstGeom>
          <a:solidFill>
            <a:srgbClr val="FF0000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981200"/>
            <a:ext cx="8748712" cy="3886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/>
              <a:t>         </a:t>
            </a:r>
            <a:r>
              <a:rPr lang="zh-CN" altLang="en-US" b="1" smtClean="0"/>
              <a:t>人要存有善良之心，首先就是对别人不怀有恶意，做到“己所不欲，勿施于人”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5651500" y="2997200"/>
            <a:ext cx="0" cy="15113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403350" y="4868863"/>
            <a:ext cx="7272338" cy="10810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1331913" y="5157788"/>
            <a:ext cx="71993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自己不愿意接受的事，不要强加于别人</a:t>
            </a:r>
          </a:p>
        </p:txBody>
      </p:sp>
      <p:pic>
        <p:nvPicPr>
          <p:cNvPr id="44039" name="Picture 7" descr="2005521654161975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1438" y="0"/>
            <a:ext cx="1452562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27 -0.03237 C -0.07101 -0.02659 -0.09775 -0.03283 -0.12361 -0.02173 C -0.12865 -0.02659 -0.13195 -0.03191 -0.13785 -0.03445 C -0.15625 -0.07283 -0.19115 -0.06081 -0.22205 -0.06196 C -0.23611 -0.06821 -0.26285 -0.05364 -0.27761 -0.04717 C -0.29236 -0.04069 -0.27136 -0.0504 -0.28716 -0.04092 C -0.29011 -0.03907 -0.29653 -0.03653 -0.29653 -0.0363 C -0.3125 -0.03722 -0.32848 -0.03607 -0.34427 -0.03861 C -0.34653 -0.03907 -0.34723 -0.04324 -0.34896 -0.04508 C -0.35816 -0.05456 -0.36389 -0.05734 -0.37431 -0.06196 C -0.39236 -0.06127 -0.41042 -0.06173 -0.4283 -0.05988 C -0.43021 -0.05965 -0.43143 -0.05688 -0.43316 -0.05572 C -0.43889 -0.05179 -0.44584 -0.05133 -0.45209 -0.04925 C -0.48872 -0.05179 -0.47396 -0.04994 -0.49653 -0.05988 C -0.50174 -0.06636 -0.50816 -0.06613 -0.51407 -0.07052 C -0.52882 -0.08162 -0.51806 -0.07699 -0.52986 -0.08092 C -0.53941 -0.08948 -0.5507 -0.08578 -0.56164 -0.08948 C -0.56997 -0.08902 -0.59184 -0.08994 -0.60452 -0.08532 C -0.61632 -0.08092 -0.62691 -0.07376 -0.63785 -0.06613 C -0.6408 -0.06404 -0.64462 -0.06451 -0.6474 -0.06196 C -0.65608 -0.0541 -0.65834 -0.05248 -0.66806 -0.04925 C -0.67969 -0.04994 -0.69132 -0.05017 -0.70296 -0.05133 C -0.70851 -0.05202 -0.70695 -0.05387 -0.71094 -0.0578 C -0.71806 -0.06497 -0.72448 -0.06982 -0.73316 -0.0726 C -0.7448 -0.08277 -0.76615 -0.07445 -0.77917 -0.06821 C -0.78698 -0.05803 -0.78716 -0.05757 -0.79653 -0.05341 C -0.79966 -0.05202 -0.80296 -0.05063 -0.80608 -0.04925 C -0.80764 -0.04855 -0.81094 -0.04717 -0.81094 -0.04693 C -0.81459 -0.03977 -0.81736 -0.03722 -0.82361 -0.03445 C -0.82882 -0.02982 -0.83177 -0.02821 -0.83785 -0.02821 " pathEditMode="relative" rAng="0" ptsTypes="fffffffffffffffffffffffffffffA">
                                      <p:cBhvr>
                                        <p:cTn id="6" dur="3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7" y="-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200832093025495_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0213" y="333375"/>
            <a:ext cx="3854450" cy="3527425"/>
          </a:xfrm>
          <a:noFill/>
        </p:spPr>
      </p:pic>
      <p:sp>
        <p:nvSpPr>
          <p:cNvPr id="17411" name="WordArt 5"/>
          <p:cNvSpPr>
            <a:spLocks noChangeArrowheads="1" noChangeShapeType="1" noTextEdit="1"/>
          </p:cNvSpPr>
          <p:nvPr/>
        </p:nvSpPr>
        <p:spPr bwMode="auto">
          <a:xfrm>
            <a:off x="4572000" y="476250"/>
            <a:ext cx="4043363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畅所欲言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284663" y="1628775"/>
            <a:ext cx="4859337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说一说 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己所不欲，勿施于人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的含义．</a:t>
            </a:r>
          </a:p>
          <a:p>
            <a:pPr>
              <a:spcBef>
                <a:spcPct val="50000"/>
              </a:spcBef>
            </a:pPr>
            <a:endParaRPr lang="en-US" altLang="zh-CN" sz="1800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356100" y="3429000"/>
            <a:ext cx="4392613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２</a:t>
            </a: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议一议与人为善应该怎么做</a:t>
            </a: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  <a:p>
            <a:pPr>
              <a:spcBef>
                <a:spcPct val="50000"/>
              </a:spcBef>
            </a:pPr>
            <a:endParaRPr lang="en-US" altLang="zh-CN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1475656" y="836712"/>
            <a:ext cx="2303463" cy="1223962"/>
          </a:xfrm>
          <a:prstGeom prst="wedgeRoundRectCallout">
            <a:avLst>
              <a:gd name="adj1" fmla="val -50620"/>
              <a:gd name="adj2" fmla="val 7464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zh-CN" altLang="en-US" sz="2400" b="1" dirty="0">
                <a:solidFill>
                  <a:srgbClr val="FF0000"/>
                </a:solidFill>
              </a:rPr>
              <a:t>己所不欲 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algn="ctr" eaLnBrk="0" hangingPunct="0"/>
            <a:r>
              <a:rPr lang="zh-CN" altLang="en-US" sz="2400" b="1" dirty="0" smtClean="0">
                <a:solidFill>
                  <a:srgbClr val="FF0000"/>
                </a:solidFill>
              </a:rPr>
              <a:t>勿</a:t>
            </a:r>
            <a:r>
              <a:rPr lang="zh-CN" altLang="en-US" sz="2400" b="1" dirty="0">
                <a:solidFill>
                  <a:srgbClr val="FF0000"/>
                </a:solidFill>
              </a:rPr>
              <a:t>施于人   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1692275" y="2565400"/>
            <a:ext cx="6670416" cy="646331"/>
          </a:xfrm>
          <a:prstGeom prst="rect">
            <a:avLst/>
          </a:prstGeom>
          <a:gradFill rotWithShape="1">
            <a:gsLst>
              <a:gs pos="0">
                <a:srgbClr val="8080FF"/>
              </a:gs>
              <a:gs pos="50000">
                <a:srgbClr val="B3B3FF"/>
              </a:gs>
              <a:gs pos="100000">
                <a:srgbClr val="DADA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ea typeface="黑体" pitchFamily="49" charset="-122"/>
              </a:rPr>
              <a:t>不做别</a:t>
            </a:r>
            <a:r>
              <a:rPr lang="zh-CN" altLang="en-US" sz="3600" b="1" dirty="0">
                <a:solidFill>
                  <a:srgbClr val="FF0000"/>
                </a:solidFill>
                <a:ea typeface="黑体" pitchFamily="49" charset="-122"/>
              </a:rPr>
              <a:t>人不喜欢，不接受的事情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987824" y="4077072"/>
            <a:ext cx="5754687" cy="2124075"/>
          </a:xfrm>
          <a:prstGeom prst="rect">
            <a:avLst/>
          </a:prstGeom>
          <a:gradFill rotWithShape="1">
            <a:gsLst>
              <a:gs pos="0">
                <a:srgbClr val="8080FF"/>
              </a:gs>
              <a:gs pos="50000">
                <a:srgbClr val="B3B3FF"/>
              </a:gs>
              <a:gs pos="100000">
                <a:srgbClr val="DADAF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首先做到对别人不怀恶意。其次，不把</a:t>
            </a:r>
            <a:endParaRPr lang="en-US" altLang="zh-CN" sz="2400" b="1">
              <a:solidFill>
                <a:srgbClr val="FF0000"/>
              </a:solidFill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别人不愿意接受的事情强加给别人，不造</a:t>
            </a:r>
            <a:endParaRPr lang="en-US" altLang="zh-CN" sz="2400" b="1">
              <a:solidFill>
                <a:srgbClr val="FF0000"/>
              </a:solidFill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成他人的痛苦，节制自己的行为举止，</a:t>
            </a:r>
            <a:endParaRPr lang="en-US" altLang="zh-CN" sz="2400" b="1">
              <a:solidFill>
                <a:srgbClr val="FF0000"/>
              </a:solidFill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不使自己成为他人痛苦的根源。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19" grpId="0"/>
      <p:bldP spid="13320" grpId="0" animBg="1"/>
      <p:bldP spid="13321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468313" y="836613"/>
            <a:ext cx="89646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你不想被人欺骗，你就</a:t>
            </a:r>
            <a:r>
              <a:rPr lang="en-US" altLang="zh-CN" sz="2800" b="1" dirty="0">
                <a:solidFill>
                  <a:srgbClr val="FF0000"/>
                </a:solidFill>
              </a:rPr>
              <a:t>____________;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68313" y="1916113"/>
            <a:ext cx="77057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</a:rPr>
              <a:t>你不想被人伤害，你就</a:t>
            </a:r>
            <a:r>
              <a:rPr lang="en-US" altLang="zh-CN" sz="2800" b="1" dirty="0">
                <a:solidFill>
                  <a:srgbClr val="FF00FF"/>
                </a:solidFill>
              </a:rPr>
              <a:t>_____________;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68313" y="2852738"/>
            <a:ext cx="101536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8000"/>
                </a:solidFill>
              </a:rPr>
              <a:t>你不愿意被别人在背后议论，你就 </a:t>
            </a:r>
            <a:r>
              <a:rPr lang="en-US" altLang="zh-CN" sz="2800" b="1" dirty="0">
                <a:solidFill>
                  <a:srgbClr val="008000"/>
                </a:solidFill>
              </a:rPr>
              <a:t>____;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95288" y="4076700"/>
            <a:ext cx="8280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99"/>
                </a:solidFill>
              </a:rPr>
              <a:t>自己遇到困难希望别人来帮助，你就</a:t>
            </a:r>
            <a:r>
              <a:rPr lang="en-US" altLang="zh-CN" sz="2800" b="1" dirty="0">
                <a:solidFill>
                  <a:srgbClr val="000099"/>
                </a:solidFill>
              </a:rPr>
              <a:t>____</a:t>
            </a:r>
            <a:r>
              <a:rPr lang="zh-CN" altLang="en-US" sz="2800" b="1" dirty="0">
                <a:solidFill>
                  <a:srgbClr val="000099"/>
                </a:solidFill>
              </a:rPr>
              <a:t>。</a:t>
            </a:r>
          </a:p>
        </p:txBody>
      </p:sp>
      <p:pic>
        <p:nvPicPr>
          <p:cNvPr id="18438" name="Picture 6" descr="201003211202183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25" y="4508500"/>
            <a:ext cx="7905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476375" y="4941888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CC00FF"/>
                </a:solidFill>
              </a:rPr>
              <a:t>将心比心，推己及人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  <p:bldP spid="12293" grpId="0"/>
      <p:bldP spid="122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323850" y="333375"/>
            <a:ext cx="8640763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/>
              <a:t>        </a:t>
            </a:r>
            <a:r>
              <a:rPr lang="zh-CN" altLang="en-US" sz="2400" b="1" dirty="0">
                <a:latin typeface="+mn-ea"/>
                <a:ea typeface="+mn-ea"/>
              </a:rPr>
              <a:t>在儿子的印象中，母亲是个坚强的人，养猪、耕田，样样都行。平日看见小孩、老人衣服破了，她总会主动帮忙把衣服补好。“老人跌倒了，一定会把他扶起来”，还几次救起掉进河里的小孩子，“哪会想那么多”。她坚信，好人会有好报，就要老老实实地做个好人。她经常帮其他老人家卖菜，找回的钱，即使只有一两角，也要当面还回去。为了攒钱买房、供孙子上学，她一天到晚在不停地做工。白天做保姆，晚上就出去拾荒，帮补家用。尽管如此，她却认为“没有什么好埋怨的”，拣废品也不是什么丢脸的事，如果路上遇到熟人，她会响亮地叫出对方的名字，大笑着上前问长问短。尽管也收到来自各地的慰问金，但她觉得“这些钱不是挣的，收下了心里不踏实”，还是要出去工作，不能靠横财生活。她还决定把一部分奖金存起来，另一部分用来帮老家村里比她更穷的老人家和其他有需要的人，而且还打算捐一部分出来给村里修路。 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899592" y="5516563"/>
            <a:ext cx="77760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</a:rPr>
              <a:t>思考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：文中的母亲是一个什么样的人？</a:t>
            </a:r>
            <a:endParaRPr lang="zh-CN" altLang="en-US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619672" y="2708920"/>
            <a:ext cx="5688632" cy="646331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善良的人，她能友善待人。</a:t>
            </a:r>
            <a:endParaRPr lang="zh-CN" altLang="en-US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908175" y="260350"/>
            <a:ext cx="6480175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  <a:t>有一种人总是关心友人</a:t>
            </a:r>
            <a:b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</a:br>
            <a: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  <a:t>有一种人总是善待生人</a:t>
            </a:r>
            <a:b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</a:br>
            <a: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  <a:t>有一种人总是体谅别人</a:t>
            </a:r>
            <a:b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</a:br>
            <a: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  <a:t>有一种人总是牵挂亲人</a:t>
            </a:r>
            <a:b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</a:br>
            <a: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  <a:t>我看这样的人有颗善良的心</a:t>
            </a:r>
            <a:b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</a:br>
            <a: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  <a:t>我说这样的人是善良的人</a:t>
            </a:r>
            <a:b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</a:br>
            <a: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  <a:t>要做就做善良的人</a:t>
            </a:r>
            <a:b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</a:br>
            <a: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  <a:t>要爱就爱善良的人</a:t>
            </a:r>
            <a:b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</a:br>
            <a:r>
              <a:rPr lang="zh-CN" altLang="en-US" sz="4000" b="1">
                <a:solidFill>
                  <a:srgbClr val="002060"/>
                </a:solidFill>
                <a:ea typeface="隶书" pitchFamily="49" charset="-122"/>
              </a:rPr>
              <a:t>善良是金比金还纯</a:t>
            </a:r>
          </a:p>
        </p:txBody>
      </p:sp>
      <p:sp>
        <p:nvSpPr>
          <p:cNvPr id="20483" name="WordArt 3"/>
          <p:cNvSpPr>
            <a:spLocks noChangeArrowheads="1" noChangeShapeType="1" noTextEdit="1"/>
          </p:cNvSpPr>
          <p:nvPr/>
        </p:nvSpPr>
        <p:spPr bwMode="auto">
          <a:xfrm>
            <a:off x="684213" y="1412875"/>
            <a:ext cx="792162" cy="2952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BCBCB">
                      <a:alpha val="79999"/>
                    </a:srgbClr>
                  </a:outerShdw>
                </a:effectLst>
                <a:latin typeface="宋体"/>
                <a:ea typeface="宋体"/>
              </a:rPr>
              <a:t>善</a:t>
            </a:r>
          </a:p>
          <a:p>
            <a:pPr algn="ctr"/>
            <a:r>
              <a:rPr lang="zh-CN" altLang="en-US" sz="3600" kern="10">
                <a:ln w="1270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BCBCB">
                      <a:alpha val="79999"/>
                    </a:srgbClr>
                  </a:outerShdw>
                </a:effectLst>
                <a:latin typeface="宋体"/>
                <a:ea typeface="宋体"/>
              </a:rPr>
              <a:t>良</a:t>
            </a:r>
          </a:p>
          <a:p>
            <a:pPr algn="ctr"/>
            <a:r>
              <a:rPr lang="zh-CN" altLang="en-US" sz="3600" kern="10">
                <a:ln w="1270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BCBCB">
                      <a:alpha val="79999"/>
                    </a:srgbClr>
                  </a:outerShdw>
                </a:effectLst>
                <a:latin typeface="宋体"/>
                <a:ea typeface="宋体"/>
              </a:rPr>
              <a:t>的</a:t>
            </a:r>
          </a:p>
          <a:p>
            <a:pPr algn="ctr"/>
            <a:r>
              <a:rPr lang="zh-CN" altLang="en-US" sz="3600" kern="10">
                <a:ln w="1270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BCBCB">
                      <a:alpha val="79999"/>
                    </a:srgbClr>
                  </a:outerShdw>
                </a:effectLst>
                <a:latin typeface="宋体"/>
                <a:ea typeface="宋体"/>
              </a:rPr>
              <a:t>人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</a:rPr>
              <a:t>乔治．波尔特的故事</a:t>
            </a:r>
            <a:r>
              <a:rPr lang="zh-CN" altLang="en-US" smtClean="0"/>
              <a:t>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165225"/>
            <a:ext cx="8713788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smtClean="0"/>
              <a:t>          </a:t>
            </a:r>
            <a:r>
              <a:rPr lang="zh-CN" altLang="en-US" sz="2800" b="1" smtClean="0"/>
              <a:t>一天深夜，一对年迈的夫妻走进一家旅馆投宿，但是旅馆已经客满，没有空房剩下。看着老人疲惫的神情，旅馆的侍者说：“让我来想想办法</a:t>
            </a:r>
            <a:r>
              <a:rPr lang="en-US" altLang="zh-CN" sz="2800" b="1" smtClean="0"/>
              <a:t>……” </a:t>
            </a:r>
            <a:r>
              <a:rPr lang="zh-CN" altLang="en-US" sz="2800" b="1" smtClean="0"/>
              <a:t>接着，好心的侍者将这对老人引到一个房间，说：“也许它不是最好的，但现在我只能做到这样了。”老人见眼前是一间整齐又干净的屋子，就愉快地住了下来。</a:t>
            </a:r>
          </a:p>
          <a:p>
            <a:pPr eaLnBrk="1" hangingPunct="1">
              <a:buFontTx/>
              <a:buNone/>
            </a:pPr>
            <a:r>
              <a:rPr lang="zh-CN" altLang="en-US" sz="2800" b="1" smtClean="0"/>
              <a:t>          第二天，当他们到前台结账时，侍者却对他们说：“不用了，因为我只不过是把自己的屋子借给你们住了一晚。祝你们旅途愉快！”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76250"/>
            <a:ext cx="8964613" cy="5689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b="1" smtClean="0"/>
              <a:t>          </a:t>
            </a:r>
            <a:r>
              <a:rPr lang="zh-CN" altLang="en-US" sz="2800" b="1" smtClean="0"/>
              <a:t>原来，侍者自己一晚没睡，在前台呆了一个通宵。两位老人十分感动，老头儿说：“孩子，你是我见过的最好的旅店经营人。”侍者笑了笑，说这不算什么，他送老人出门，转身接着忙自己的工作，把这件事情忘了个一干二净。没想到有一天，侍者收到一封信，里面是一张赴纽约的单程机票并附有简短留言，聘请他去做另一份工作。他乘飞机来到纽约，按信中所标明的路线来到一个地方，抬眼一看，一座金碧辉煌的大酒店耸立在他的眼前。原来那个深夜，他接待的是一个有着亿万资产的富翁和他的妻子。富翁为这个侍者买下这座酒店，深信他一定会管理好它。这就是全球赫赫有名的</a:t>
            </a:r>
            <a:r>
              <a:rPr lang="zh-CN" altLang="en-US" sz="2800" b="1" smtClean="0">
                <a:solidFill>
                  <a:srgbClr val="FF0000"/>
                </a:solidFill>
              </a:rPr>
              <a:t>希尔顿饭店</a:t>
            </a:r>
            <a:r>
              <a:rPr lang="zh-CN" altLang="en-US" sz="2800" b="1" smtClean="0"/>
              <a:t>首任经理的传奇故事。</a:t>
            </a:r>
          </a:p>
          <a:p>
            <a:pPr eaLnBrk="1" hangingPunct="1">
              <a:buFontTx/>
              <a:buNone/>
            </a:pPr>
            <a:endParaRPr lang="en-US" altLang="zh-CN" sz="28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437063"/>
            <a:ext cx="7993062" cy="11525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4000" b="1" smtClean="0">
                <a:solidFill>
                  <a:schemeClr val="tx1"/>
                </a:solidFill>
                <a:ea typeface="黑体" pitchFamily="49" charset="-122"/>
              </a:rPr>
              <a:t>讨论：从陈婆婆身上我们看到了什么优秀品质？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4663" y="549275"/>
            <a:ext cx="4643437" cy="35274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/>
              <a:t>         </a:t>
            </a:r>
            <a:r>
              <a:rPr lang="en-US" altLang="zh-CN" b="1" smtClean="0">
                <a:solidFill>
                  <a:srgbClr val="FF0000"/>
                </a:solidFill>
              </a:rPr>
              <a:t>“</a:t>
            </a:r>
            <a:r>
              <a:rPr lang="zh-CN" altLang="en-US" b="1" smtClean="0">
                <a:solidFill>
                  <a:srgbClr val="FF0000"/>
                </a:solidFill>
              </a:rPr>
              <a:t>我只是做了一个人该做的事情啊”，“说高尚的那些是假话，因为帮助别人本来就是很平常” 。</a:t>
            </a:r>
            <a:r>
              <a:rPr lang="zh-CN" altLang="en-US" b="1" smtClean="0"/>
              <a:t>“陈贤妹”成为人们心目中道德的代名词。</a:t>
            </a:r>
          </a:p>
        </p:txBody>
      </p:sp>
      <p:pic>
        <p:nvPicPr>
          <p:cNvPr id="3076" name="Picture 4" descr="救悦悦的阿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404813"/>
            <a:ext cx="4038600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1"/>
          <p:cNvSpPr txBox="1">
            <a:spLocks/>
          </p:cNvSpPr>
          <p:nvPr/>
        </p:nvSpPr>
        <p:spPr bwMode="auto">
          <a:xfrm>
            <a:off x="1187450" y="1341438"/>
            <a:ext cx="6273800" cy="114300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zh-CN" altLang="en-US" sz="72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善良之心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善良是人最可宝贵的品质之一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/>
            </a:r>
            <a:b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</a:b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itchFamily="49" charset="-122"/>
              <a:cs typeface="+mj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331640" y="3429000"/>
            <a:ext cx="4089400" cy="86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善良的含义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683568" y="4221088"/>
            <a:ext cx="7343775" cy="1815882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ea typeface="黑体" pitchFamily="49" charset="-122"/>
              </a:rPr>
              <a:t>       </a:t>
            </a:r>
            <a:r>
              <a:rPr lang="zh-CN" altLang="en-US" sz="3600" b="1" dirty="0">
                <a:ea typeface="黑体" pitchFamily="49" charset="-122"/>
              </a:rPr>
              <a:t>善良是我们内心对他人的友好态度，是对他人的同情、关心和爱护。</a:t>
            </a:r>
          </a:p>
        </p:txBody>
      </p:sp>
      <p:sp>
        <p:nvSpPr>
          <p:cNvPr id="17" name="标题 1"/>
          <p:cNvSpPr txBox="1">
            <a:spLocks/>
          </p:cNvSpPr>
          <p:nvPr/>
        </p:nvSpPr>
        <p:spPr bwMode="auto">
          <a:xfrm>
            <a:off x="1403648" y="1628800"/>
            <a:ext cx="6120680" cy="3672408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zh-CN" altLang="en-US" sz="72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我们应该：</a:t>
            </a:r>
            <a:endParaRPr lang="en-US" altLang="zh-CN" sz="7200" b="1" kern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algn="ctr" eaLnBrk="0" hangingPunct="0">
              <a:defRPr/>
            </a:pPr>
            <a:r>
              <a:rPr lang="zh-CN" altLang="en-US" sz="72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友善待人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5" grpId="0" animBg="1"/>
      <p:bldP spid="7" grpId="0" animBg="1"/>
      <p:bldP spid="8" grpId="0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</a:rPr>
              <a:t>以善良之心回报友善之情</a:t>
            </a: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323850" y="1735138"/>
            <a:ext cx="84963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/>
              <a:t>       </a:t>
            </a:r>
            <a:r>
              <a:rPr lang="zh-CN" altLang="en-US" sz="3600" b="1" dirty="0">
                <a:ea typeface="华文新魏" pitchFamily="2" charset="-122"/>
              </a:rPr>
              <a:t>在生活中，我们需要别人的真诚和善意，别人也同样希望得到真诚和善意。真挚的友谊使人与人相互贴近，亲密的情谊体现了相互间的友爱，是彼此间爱的给予。在获得他人的关心和帮助时，我们应回报给他人一份真诚的关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u=1884823559,2472344869&amp;fm=0&amp;gp=-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628775"/>
            <a:ext cx="720090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AutoShape 4" descr="90%"/>
          <p:cNvSpPr>
            <a:spLocks noChangeArrowheads="1"/>
          </p:cNvSpPr>
          <p:nvPr/>
        </p:nvSpPr>
        <p:spPr bwMode="auto">
          <a:xfrm>
            <a:off x="4356100" y="620713"/>
            <a:ext cx="71438" cy="100012"/>
          </a:xfrm>
          <a:prstGeom prst="wedgeEllipseCallout">
            <a:avLst>
              <a:gd name="adj1" fmla="val -43333"/>
              <a:gd name="adj2" fmla="val -650000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rot="10800000"/>
          <a:lstStyle/>
          <a:p>
            <a:pPr algn="ctr" eaLnBrk="0" hangingPunct="0"/>
            <a:r>
              <a:rPr lang="zh-CN" altLang="en-US" sz="2400">
                <a:solidFill>
                  <a:srgbClr val="000000"/>
                </a:solidFill>
              </a:rPr>
              <a:t>空</a:t>
            </a:r>
          </a:p>
        </p:txBody>
      </p:sp>
      <p:sp>
        <p:nvSpPr>
          <p:cNvPr id="25604" name="AutoShape 5" descr="90%"/>
          <p:cNvSpPr>
            <a:spLocks noChangeArrowheads="1"/>
          </p:cNvSpPr>
          <p:nvPr/>
        </p:nvSpPr>
        <p:spPr bwMode="auto">
          <a:xfrm>
            <a:off x="4140200" y="2060575"/>
            <a:ext cx="1223963" cy="647700"/>
          </a:xfrm>
          <a:prstGeom prst="wedgeEllipseCallout">
            <a:avLst>
              <a:gd name="adj1" fmla="val 13426"/>
              <a:gd name="adj2" fmla="val 18630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endParaRPr lang="zh-CN" altLang="zh-CN" sz="2400">
              <a:solidFill>
                <a:srgbClr val="000000"/>
              </a:solidFill>
            </a:endParaRPr>
          </a:p>
        </p:txBody>
      </p:sp>
      <p:sp>
        <p:nvSpPr>
          <p:cNvPr id="25605" name="Text Box 6" descr="90%"/>
          <p:cNvSpPr txBox="1">
            <a:spLocks noChangeArrowheads="1"/>
          </p:cNvSpPr>
          <p:nvPr/>
        </p:nvSpPr>
        <p:spPr bwMode="auto">
          <a:xfrm>
            <a:off x="4140200" y="4005263"/>
            <a:ext cx="338455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3200" b="1" dirty="0">
                <a:solidFill>
                  <a:srgbClr val="FF0000"/>
                </a:solidFill>
                <a:ea typeface="华文行楷" pitchFamily="2" charset="-122"/>
              </a:rPr>
              <a:t>不是大善我不干</a:t>
            </a:r>
          </a:p>
        </p:txBody>
      </p:sp>
      <p:sp>
        <p:nvSpPr>
          <p:cNvPr id="26631" name="Text Box 7" descr="90%"/>
          <p:cNvSpPr txBox="1">
            <a:spLocks noChangeArrowheads="1"/>
          </p:cNvSpPr>
          <p:nvPr/>
        </p:nvSpPr>
        <p:spPr bwMode="auto">
          <a:xfrm>
            <a:off x="395288" y="188913"/>
            <a:ext cx="4984750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5400" b="1" i="1">
                <a:solidFill>
                  <a:schemeClr val="tx2"/>
                </a:solidFill>
                <a:ea typeface="黑体" pitchFamily="49" charset="-122"/>
              </a:rPr>
              <a:t>孙悟空行善记</a:t>
            </a:r>
          </a:p>
        </p:txBody>
      </p:sp>
      <p:sp>
        <p:nvSpPr>
          <p:cNvPr id="25607" name="Text Box 8" descr="90%"/>
          <p:cNvSpPr txBox="1">
            <a:spLocks noChangeArrowheads="1"/>
          </p:cNvSpPr>
          <p:nvPr/>
        </p:nvSpPr>
        <p:spPr bwMode="auto">
          <a:xfrm>
            <a:off x="2247900" y="6164263"/>
            <a:ext cx="1841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zh-CN" altLang="zh-CN" sz="2400">
              <a:solidFill>
                <a:srgbClr val="000000"/>
              </a:solidFill>
            </a:endParaRPr>
          </a:p>
        </p:txBody>
      </p:sp>
      <p:sp>
        <p:nvSpPr>
          <p:cNvPr id="26633" name="Text Box 9" descr="90%"/>
          <p:cNvSpPr txBox="1">
            <a:spLocks noChangeArrowheads="1"/>
          </p:cNvSpPr>
          <p:nvPr/>
        </p:nvSpPr>
        <p:spPr bwMode="auto">
          <a:xfrm>
            <a:off x="539551" y="4652963"/>
            <a:ext cx="7991673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2400" dirty="0">
                <a:solidFill>
                  <a:srgbClr val="FF99FF"/>
                </a:solidFill>
              </a:rPr>
              <a:t>        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说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一说孙悟空的想法对吗</a:t>
            </a:r>
            <a:r>
              <a:rPr lang="en-US" altLang="zh-CN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为什么</a:t>
            </a:r>
            <a:r>
              <a:rPr lang="en-US" altLang="zh-CN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?</a:t>
            </a:r>
            <a:r>
              <a:rPr lang="en-US" altLang="zh-CN" sz="3600" dirty="0">
                <a:solidFill>
                  <a:srgbClr val="FF99FF"/>
                </a:solidFill>
              </a:rPr>
              <a:t>                  </a:t>
            </a:r>
          </a:p>
        </p:txBody>
      </p:sp>
      <p:sp>
        <p:nvSpPr>
          <p:cNvPr id="25610" name="AutoShape 11" descr="90%"/>
          <p:cNvSpPr>
            <a:spLocks noChangeArrowheads="1"/>
          </p:cNvSpPr>
          <p:nvPr/>
        </p:nvSpPr>
        <p:spPr bwMode="auto">
          <a:xfrm>
            <a:off x="4643438" y="620713"/>
            <a:ext cx="4033837" cy="1582737"/>
          </a:xfrm>
          <a:prstGeom prst="cloudCallout">
            <a:avLst>
              <a:gd name="adj1" fmla="val -47324"/>
              <a:gd name="adj2" fmla="val 83699"/>
            </a:avLst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zh-CN" altLang="zh-CN" sz="2400">
              <a:solidFill>
                <a:srgbClr val="000000"/>
              </a:solidFill>
            </a:endParaRPr>
          </a:p>
        </p:txBody>
      </p:sp>
      <p:sp>
        <p:nvSpPr>
          <p:cNvPr id="25611" name="Rectangle 12" descr="90%"/>
          <p:cNvSpPr>
            <a:spLocks noChangeArrowheads="1"/>
          </p:cNvSpPr>
          <p:nvPr/>
        </p:nvSpPr>
        <p:spPr bwMode="auto">
          <a:xfrm>
            <a:off x="4730224" y="1052513"/>
            <a:ext cx="368722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32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悟空</a:t>
            </a:r>
            <a:r>
              <a:rPr lang="en-US" altLang="zh-CN" sz="32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去帮沙僧一把</a:t>
            </a:r>
          </a:p>
        </p:txBody>
      </p:sp>
      <p:sp>
        <p:nvSpPr>
          <p:cNvPr id="25612" name="AutoShape 13" descr="90%"/>
          <p:cNvSpPr>
            <a:spLocks noChangeArrowheads="1"/>
          </p:cNvSpPr>
          <p:nvPr/>
        </p:nvSpPr>
        <p:spPr bwMode="auto">
          <a:xfrm rot="10800000">
            <a:off x="3995738" y="3716338"/>
            <a:ext cx="3960812" cy="1008062"/>
          </a:xfrm>
          <a:prstGeom prst="cloudCallout">
            <a:avLst>
              <a:gd name="adj1" fmla="val -11685"/>
              <a:gd name="adj2" fmla="val 79130"/>
            </a:avLst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rot="10800000"/>
          <a:lstStyle/>
          <a:p>
            <a:pPr algn="ctr" eaLnBrk="0" hangingPunct="0"/>
            <a:endParaRPr lang="zh-CN" altLang="zh-CN" sz="24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  <p:bldP spid="266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6000" dirty="0" smtClean="0">
                <a:solidFill>
                  <a:srgbClr val="FF0000"/>
                </a:solidFill>
                <a:ea typeface="华文行楷" pitchFamily="2" charset="-122"/>
              </a:rPr>
              <a:t>“</a:t>
            </a:r>
            <a:r>
              <a:rPr lang="zh-CN" altLang="en-US" sz="6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勿以善小而不为</a:t>
            </a:r>
            <a:r>
              <a:rPr lang="zh-CN" altLang="en-US" sz="6000" dirty="0" smtClean="0">
                <a:solidFill>
                  <a:srgbClr val="FF0000"/>
                </a:solidFill>
                <a:ea typeface="华文行楷" pitchFamily="2" charset="-122"/>
              </a:rPr>
              <a:t>”</a:t>
            </a:r>
            <a:endParaRPr lang="zh-CN" altLang="en-US" sz="600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73238"/>
            <a:ext cx="8785225" cy="37449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dirty="0" smtClean="0"/>
              <a:t>          </a:t>
            </a:r>
            <a:r>
              <a:rPr lang="zh-CN" altLang="en-US" sz="3600" b="1" dirty="0" smtClean="0">
                <a:ea typeface="华文行楷" pitchFamily="2" charset="-122"/>
              </a:rPr>
              <a:t>人们的相互认识和了解都是从点滴小事开始的，所有真挚的友谊也是在日常的点滴中积累起来的。友好相处其实很简单。只要我们伸出手，捧出真诚的友善之心，真正的和睦与友爱就开始了。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三、友善待人当从点滴小事做起。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  <a:r>
              <a:rPr lang="en-US" altLang="zh-CN" b="1" dirty="0" smtClean="0">
                <a:solidFill>
                  <a:srgbClr val="FF0000"/>
                </a:solidFill>
                <a:ea typeface="华文行楷" pitchFamily="2" charset="-122"/>
              </a:rPr>
              <a:t>“</a:t>
            </a:r>
            <a:r>
              <a:rPr lang="zh-CN" altLang="en-US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勿以善小而不为，勿以恶小而为之。</a:t>
            </a:r>
            <a:r>
              <a:rPr lang="zh-CN" altLang="en-US" b="1" dirty="0" smtClean="0">
                <a:solidFill>
                  <a:srgbClr val="FF0000"/>
                </a:solidFill>
                <a:ea typeface="华文行楷" pitchFamily="2" charset="-122"/>
              </a:rPr>
              <a:t>”</a:t>
            </a:r>
            <a:endParaRPr lang="en-US" altLang="zh-CN" b="1" dirty="0" smtClean="0">
              <a:solidFill>
                <a:srgbClr val="FF0000"/>
              </a:solidFill>
              <a:ea typeface="华文行楷" pitchFamily="2" charset="-122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ea typeface="华文行楷" pitchFamily="2" charset="-122"/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  <a:ea typeface="华文行楷" pitchFamily="2" charset="-122"/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  <a:ea typeface="华文行楷" pitchFamily="2" charset="-122"/>
              </a:rPr>
              <a:t>）日常生活中点滴的善良行为都会带给人感动，我们对他人的帮助也应该从小处着手。</a:t>
            </a:r>
            <a:endParaRPr lang="en-US" altLang="zh-CN" b="1" dirty="0" smtClean="0">
              <a:solidFill>
                <a:srgbClr val="FF0000"/>
              </a:solidFill>
              <a:ea typeface="华文行楷" pitchFamily="2" charset="-122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ea typeface="华文行楷" pitchFamily="2" charset="-122"/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  <a:ea typeface="华文行楷" pitchFamily="2" charset="-122"/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  <a:ea typeface="华文行楷" pitchFamily="2" charset="-122"/>
              </a:rPr>
              <a:t>）只要我们都伸出手，做出小小的友善之举，就能凝聚成和睦友爱的人际关系。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四、要友善地对待所有人。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）无论是身边的亲友，还是素不相识的人，我们都应友善对待。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）对亲朋好友等最亲近的人，我们任何一点爱都能让他们感到温暖。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</a:rPr>
              <a:t>）与不相识的人交往时，我们应该心存善良，礼敬、尊重他人。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</a:rPr>
              <a:t>）要友善地对待社会上的弱势群体，以恰当的方式表达对他们的尊重和关爱。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 descr="90%"/>
          <p:cNvSpPr txBox="1">
            <a:spLocks noChangeArrowheads="1"/>
          </p:cNvSpPr>
          <p:nvPr/>
        </p:nvSpPr>
        <p:spPr bwMode="auto">
          <a:xfrm>
            <a:off x="-9188" y="980728"/>
            <a:ext cx="1015663" cy="45365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 algn="ctr" eaLnBrk="0" hangingPunct="0"/>
            <a:r>
              <a:rPr lang="zh-CN" altLang="en-US" sz="5400" b="1" dirty="0" smtClean="0">
                <a:solidFill>
                  <a:schemeClr val="tx2"/>
                </a:solidFill>
              </a:rPr>
              <a:t>友善待人</a:t>
            </a:r>
            <a:endParaRPr lang="zh-CN" altLang="en-US" sz="5400" b="1" dirty="0">
              <a:solidFill>
                <a:schemeClr val="tx2"/>
              </a:solidFill>
            </a:endParaRPr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>
            <a:off x="1187450" y="1268413"/>
            <a:ext cx="0" cy="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 rot="10800000" wrap="none">
            <a:spAutoFit/>
          </a:bodyPr>
          <a:lstStyle/>
          <a:p>
            <a:endParaRPr lang="zh-CN" altLang="en-US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>
            <a:off x="1116013" y="188913"/>
            <a:ext cx="0" cy="4608512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 rot="10800000" wrap="none">
            <a:spAutoFit/>
          </a:bodyPr>
          <a:lstStyle/>
          <a:p>
            <a:endParaRPr lang="zh-CN" altLang="en-US"/>
          </a:p>
        </p:txBody>
      </p:sp>
      <p:sp>
        <p:nvSpPr>
          <p:cNvPr id="30733" name="Text Box 13" descr="90%"/>
          <p:cNvSpPr txBox="1">
            <a:spLocks noChangeArrowheads="1"/>
          </p:cNvSpPr>
          <p:nvPr/>
        </p:nvSpPr>
        <p:spPr bwMode="auto">
          <a:xfrm>
            <a:off x="709613" y="1268413"/>
            <a:ext cx="549275" cy="4465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zh-CN" altLang="zh-CN" sz="2400">
              <a:solidFill>
                <a:srgbClr val="000000"/>
              </a:solidFill>
            </a:endParaRPr>
          </a:p>
        </p:txBody>
      </p:sp>
      <p:sp>
        <p:nvSpPr>
          <p:cNvPr id="30734" name="AutoShape 14" descr="90%"/>
          <p:cNvSpPr>
            <a:spLocks/>
          </p:cNvSpPr>
          <p:nvPr/>
        </p:nvSpPr>
        <p:spPr bwMode="auto">
          <a:xfrm>
            <a:off x="755650" y="1341438"/>
            <a:ext cx="287338" cy="4319587"/>
          </a:xfrm>
          <a:prstGeom prst="leftBrace">
            <a:avLst>
              <a:gd name="adj1" fmla="val 125276"/>
              <a:gd name="adj2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rot="10800000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735" name="AutoShape 15" descr="90%"/>
          <p:cNvSpPr>
            <a:spLocks noChangeArrowheads="1"/>
          </p:cNvSpPr>
          <p:nvPr/>
        </p:nvSpPr>
        <p:spPr bwMode="auto">
          <a:xfrm>
            <a:off x="1116013" y="3284538"/>
            <a:ext cx="719137" cy="360362"/>
          </a:xfrm>
          <a:prstGeom prst="chevron">
            <a:avLst>
              <a:gd name="adj" fmla="val 77976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rot="10800000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736" name="AutoShape 16" descr="90%"/>
          <p:cNvSpPr>
            <a:spLocks/>
          </p:cNvSpPr>
          <p:nvPr/>
        </p:nvSpPr>
        <p:spPr bwMode="auto">
          <a:xfrm>
            <a:off x="827088" y="1341438"/>
            <a:ext cx="288925" cy="3167062"/>
          </a:xfrm>
          <a:prstGeom prst="leftBrace">
            <a:avLst>
              <a:gd name="adj1" fmla="val 91346"/>
              <a:gd name="adj2" fmla="val 50000"/>
            </a:avLst>
          </a:prstGeom>
          <a:solidFill>
            <a:schemeClr val="accent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rot="10800000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03648" y="1268760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一、友善待人的方法：</a:t>
            </a:r>
            <a:endParaRPr lang="en-US" altLang="zh-CN" sz="2800" b="1" dirty="0" smtClean="0"/>
          </a:p>
        </p:txBody>
      </p:sp>
      <p:sp>
        <p:nvSpPr>
          <p:cNvPr id="21" name="矩形 20"/>
          <p:cNvSpPr/>
          <p:nvPr/>
        </p:nvSpPr>
        <p:spPr>
          <a:xfrm>
            <a:off x="1403648" y="2276872"/>
            <a:ext cx="4873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二、友善待人需要真诚之心。</a:t>
            </a:r>
            <a:endParaRPr lang="en-US" altLang="zh-CN" sz="2800" b="1" dirty="0" smtClean="0"/>
          </a:p>
        </p:txBody>
      </p:sp>
      <p:sp>
        <p:nvSpPr>
          <p:cNvPr id="22" name="矩形 21"/>
          <p:cNvSpPr/>
          <p:nvPr/>
        </p:nvSpPr>
        <p:spPr>
          <a:xfrm>
            <a:off x="1331640" y="3140968"/>
            <a:ext cx="5594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三、友善待人当从点滴小事做起。</a:t>
            </a:r>
            <a:endParaRPr lang="en-US" altLang="zh-CN" sz="2800" b="1" dirty="0" smtClean="0"/>
          </a:p>
        </p:txBody>
      </p:sp>
      <p:sp>
        <p:nvSpPr>
          <p:cNvPr id="23" name="矩形 22"/>
          <p:cNvSpPr/>
          <p:nvPr/>
        </p:nvSpPr>
        <p:spPr>
          <a:xfrm>
            <a:off x="1403648" y="4149080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四、要友善地对待所有人。</a:t>
            </a:r>
            <a:endParaRPr lang="zh-CN" altLang="en-US" sz="2800" b="1" dirty="0"/>
          </a:p>
        </p:txBody>
      </p:sp>
      <p:sp>
        <p:nvSpPr>
          <p:cNvPr id="24" name="标题 1"/>
          <p:cNvSpPr txBox="1">
            <a:spLocks/>
          </p:cNvSpPr>
          <p:nvPr/>
        </p:nvSpPr>
        <p:spPr>
          <a:xfrm>
            <a:off x="1403648" y="188640"/>
            <a:ext cx="5256584" cy="922114"/>
          </a:xfrm>
          <a:prstGeom prst="rect">
            <a:avLst/>
          </a:prstGeom>
          <a:solidFill>
            <a:srgbClr val="FFFF00"/>
          </a:solidFill>
        </p:spPr>
        <p:txBody>
          <a:bodyPr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本课小结</a:t>
            </a:r>
            <a:endParaRPr kumimoji="0" lang="zh-CN" altLang="en-US" sz="38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36" grpId="0" animBg="1"/>
      <p:bldP spid="20" grpId="0"/>
      <p:bldP spid="21" grpId="0"/>
      <p:bldP spid="22" grpId="0"/>
      <p:bldP spid="23" grpId="0"/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539552" y="0"/>
            <a:ext cx="3024188" cy="1000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7200" b="1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+mn-ea"/>
                <a:ea typeface="+mn-ea"/>
                <a:cs typeface="+mn-ea"/>
              </a:rPr>
              <a:t>练习巩固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95537" y="1052736"/>
            <a:ext cx="79928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b="1" dirty="0">
                <a:solidFill>
                  <a:srgbClr val="080808"/>
                </a:solidFill>
                <a:latin typeface="Times New Roman" pitchFamily="18" charset="0"/>
              </a:rPr>
              <a:t>1.</a:t>
            </a:r>
            <a:r>
              <a:rPr kumimoji="1" lang="zh-CN" altLang="en-US" b="1" dirty="0">
                <a:solidFill>
                  <a:srgbClr val="080808"/>
                </a:solidFill>
                <a:latin typeface="Times New Roman" pitchFamily="18" charset="0"/>
              </a:rPr>
              <a:t>与同学、朋友在一起的生活，丰富多彩，但总是免不了磕磕碰碰。为此，我们应该（        ）</a:t>
            </a:r>
          </a:p>
          <a:p>
            <a:r>
              <a:rPr kumimoji="1" lang="zh-CN" altLang="en-US" b="1" dirty="0">
                <a:solidFill>
                  <a:srgbClr val="080808"/>
                </a:solidFill>
                <a:latin typeface="Times New Roman" pitchFamily="18" charset="0"/>
              </a:rPr>
              <a:t>①坚决维护自己的利益②理解别人③与人为善④凡事宽容</a:t>
            </a:r>
          </a:p>
          <a:p>
            <a:r>
              <a:rPr kumimoji="1" lang="en-US" altLang="zh-CN" b="1" dirty="0">
                <a:solidFill>
                  <a:srgbClr val="080808"/>
                </a:solidFill>
                <a:latin typeface="Times New Roman" pitchFamily="18" charset="0"/>
              </a:rPr>
              <a:t>A. ①②③  B. ①②④  C. ①③④  D. ②③④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403648" y="1196752"/>
            <a:ext cx="6482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0000"/>
                </a:solidFill>
                <a:latin typeface="宋体" charset="-122"/>
              </a:rPr>
              <a:t>D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7544" y="2348880"/>
            <a:ext cx="784887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b="1" dirty="0">
                <a:solidFill>
                  <a:srgbClr val="080808"/>
                </a:solidFill>
                <a:latin typeface="Times New Roman" pitchFamily="18" charset="0"/>
              </a:rPr>
              <a:t>2.</a:t>
            </a:r>
            <a:r>
              <a:rPr kumimoji="1" lang="zh-CN" altLang="en-US" b="1" dirty="0">
                <a:solidFill>
                  <a:srgbClr val="080808"/>
                </a:solidFill>
                <a:latin typeface="Times New Roman" pitchFamily="18" charset="0"/>
              </a:rPr>
              <a:t>下列名言中，没有体现与人为善思想的是（      ）</a:t>
            </a:r>
          </a:p>
          <a:p>
            <a:r>
              <a:rPr kumimoji="1" lang="en-US" altLang="zh-CN" b="1" dirty="0">
                <a:solidFill>
                  <a:srgbClr val="080808"/>
                </a:solidFill>
                <a:latin typeface="Times New Roman" pitchFamily="18" charset="0"/>
              </a:rPr>
              <a:t>A.</a:t>
            </a:r>
            <a:r>
              <a:rPr lang="zh-CN" altLang="en-US" b="1" dirty="0">
                <a:latin typeface="宋体" charset="-122"/>
              </a:rPr>
              <a:t>越是善良的人越察觉不出别人的居心不良。</a:t>
            </a:r>
            <a:r>
              <a:rPr lang="en-US" altLang="zh-CN" b="1" dirty="0">
                <a:latin typeface="宋体" charset="-122"/>
              </a:rPr>
              <a:t>——</a:t>
            </a:r>
            <a:r>
              <a:rPr lang="zh-CN" altLang="en-US" b="1" dirty="0">
                <a:latin typeface="宋体" charset="-122"/>
              </a:rPr>
              <a:t>米列</a:t>
            </a:r>
            <a:br>
              <a:rPr lang="zh-CN" altLang="en-US" b="1" dirty="0">
                <a:latin typeface="宋体" charset="-122"/>
              </a:rPr>
            </a:br>
            <a:r>
              <a:rPr kumimoji="1" lang="en-US" altLang="zh-CN" b="1" dirty="0">
                <a:solidFill>
                  <a:srgbClr val="080808"/>
                </a:solidFill>
                <a:latin typeface="Times New Roman" pitchFamily="18" charset="0"/>
              </a:rPr>
              <a:t>B</a:t>
            </a:r>
            <a:r>
              <a:rPr kumimoji="1" lang="en-US" altLang="zh-CN" b="1" dirty="0">
                <a:latin typeface="宋体" charset="-122"/>
              </a:rPr>
              <a:t>.</a:t>
            </a:r>
            <a:r>
              <a:rPr lang="zh-CN" altLang="en-US" b="1" dirty="0">
                <a:latin typeface="宋体" charset="-122"/>
              </a:rPr>
              <a:t>如果说美貌是推荐信，那么善良就是信用卡。</a:t>
            </a:r>
            <a:r>
              <a:rPr lang="en-US" altLang="zh-CN" b="1" dirty="0">
                <a:latin typeface="宋体" charset="-122"/>
              </a:rPr>
              <a:t>——</a:t>
            </a:r>
            <a:r>
              <a:rPr lang="zh-CN" altLang="en-US" b="1" dirty="0">
                <a:latin typeface="宋体" charset="-122"/>
              </a:rPr>
              <a:t>布尔沃</a:t>
            </a:r>
            <a:r>
              <a:rPr lang="en-US" altLang="zh-CN" b="1" dirty="0">
                <a:latin typeface="宋体" charset="-122"/>
              </a:rPr>
              <a:t>·</a:t>
            </a:r>
            <a:r>
              <a:rPr lang="zh-CN" altLang="en-US" b="1" dirty="0">
                <a:latin typeface="宋体" charset="-122"/>
              </a:rPr>
              <a:t>利顺</a:t>
            </a:r>
            <a:br>
              <a:rPr lang="zh-CN" altLang="en-US" b="1" dirty="0">
                <a:latin typeface="宋体" charset="-122"/>
              </a:rPr>
            </a:br>
            <a:r>
              <a:rPr kumimoji="1" lang="en-US" altLang="zh-CN" b="1" dirty="0">
                <a:solidFill>
                  <a:srgbClr val="080808"/>
                </a:solidFill>
                <a:latin typeface="Times New Roman" pitchFamily="18" charset="0"/>
              </a:rPr>
              <a:t>C.</a:t>
            </a:r>
            <a:r>
              <a:rPr kumimoji="1" lang="zh-CN" altLang="en-US" b="1" dirty="0">
                <a:solidFill>
                  <a:srgbClr val="080808"/>
                </a:solidFill>
                <a:latin typeface="Times New Roman" pitchFamily="18" charset="0"/>
              </a:rPr>
              <a:t>灵魂最美的音乐是</a:t>
            </a:r>
            <a:r>
              <a:rPr lang="zh-CN" altLang="en-US" b="1" dirty="0">
                <a:latin typeface="Comic Sans MS" pitchFamily="66" charset="0"/>
              </a:rPr>
              <a:t>善良。   </a:t>
            </a:r>
          </a:p>
          <a:p>
            <a:r>
              <a:rPr lang="zh-CN" altLang="en-US" b="1" dirty="0">
                <a:latin typeface="Comic Sans MS" pitchFamily="66" charset="0"/>
              </a:rPr>
              <a:t>                 </a:t>
            </a:r>
            <a:r>
              <a:rPr lang="en-US" altLang="zh-CN" b="1" dirty="0">
                <a:latin typeface="宋体" charset="-122"/>
              </a:rPr>
              <a:t>——</a:t>
            </a:r>
            <a:r>
              <a:rPr lang="zh-CN" altLang="en-US" b="1" dirty="0">
                <a:latin typeface="Comic Sans MS" pitchFamily="66" charset="0"/>
              </a:rPr>
              <a:t>罗曼</a:t>
            </a:r>
            <a:r>
              <a:rPr lang="en-US" altLang="zh-CN" b="1" dirty="0">
                <a:latin typeface="宋体" charset="-122"/>
              </a:rPr>
              <a:t>·</a:t>
            </a:r>
            <a:r>
              <a:rPr lang="zh-CN" altLang="en-US" b="1" dirty="0">
                <a:latin typeface="Comic Sans MS" pitchFamily="66" charset="0"/>
              </a:rPr>
              <a:t>罗兰</a:t>
            </a:r>
            <a:br>
              <a:rPr lang="zh-CN" altLang="en-US" b="1" dirty="0">
                <a:latin typeface="Comic Sans MS" pitchFamily="66" charset="0"/>
              </a:rPr>
            </a:br>
            <a:r>
              <a:rPr kumimoji="1" lang="en-US" altLang="zh-CN" b="1" dirty="0">
                <a:solidFill>
                  <a:srgbClr val="080808"/>
                </a:solidFill>
                <a:latin typeface="Times New Roman" pitchFamily="18" charset="0"/>
              </a:rPr>
              <a:t>D.</a:t>
            </a:r>
            <a:r>
              <a:rPr kumimoji="1" lang="zh-CN" altLang="en-US" b="1" dirty="0">
                <a:solidFill>
                  <a:srgbClr val="080808"/>
                </a:solidFill>
                <a:latin typeface="Times New Roman" pitchFamily="18" charset="0"/>
              </a:rPr>
              <a:t>先天下之忧而忧，后天下之乐而乐。</a:t>
            </a:r>
          </a:p>
          <a:p>
            <a:r>
              <a:rPr kumimoji="1" lang="zh-CN" altLang="en-US" b="1" dirty="0">
                <a:solidFill>
                  <a:srgbClr val="080808"/>
                </a:solidFill>
                <a:latin typeface="Times New Roman" pitchFamily="18" charset="0"/>
              </a:rPr>
              <a:t>                                    </a:t>
            </a:r>
            <a:r>
              <a:rPr kumimoji="1" lang="en-US" altLang="zh-CN" b="1" dirty="0">
                <a:solidFill>
                  <a:srgbClr val="080808"/>
                </a:solidFill>
                <a:latin typeface="Times New Roman" pitchFamily="18" charset="0"/>
              </a:rPr>
              <a:t>——</a:t>
            </a:r>
            <a:r>
              <a:rPr kumimoji="1" lang="zh-CN" altLang="en-US" b="1" dirty="0">
                <a:solidFill>
                  <a:srgbClr val="080808"/>
                </a:solidFill>
                <a:latin typeface="Times New Roman" pitchFamily="18" charset="0"/>
              </a:rPr>
              <a:t>范仲淹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076056" y="2204864"/>
            <a:ext cx="7921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0000"/>
                </a:solidFill>
                <a:latin typeface="宋体" charset="-122"/>
              </a:rPr>
              <a:t>D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11560" y="4437112"/>
            <a:ext cx="7777162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 dirty="0">
                <a:solidFill>
                  <a:srgbClr val="080808"/>
                </a:solidFill>
                <a:latin typeface="Times New Roman" pitchFamily="18" charset="0"/>
              </a:rPr>
              <a:t>3.</a:t>
            </a:r>
            <a:r>
              <a:rPr kumimoji="1" lang="zh-CN" altLang="en-US" b="1" dirty="0">
                <a:solidFill>
                  <a:srgbClr val="080808"/>
                </a:solidFill>
                <a:latin typeface="Times New Roman" pitchFamily="18" charset="0"/>
              </a:rPr>
              <a:t>罗素</a:t>
            </a:r>
            <a:r>
              <a:rPr lang="zh-CN" altLang="en-US" b="1" dirty="0">
                <a:latin typeface="宋体" charset="-122"/>
              </a:rPr>
              <a:t>曾说过，“在一切道德品质之中，善良的本性在世界上是最需要的。”下列对善良的认识错误的是（    ）</a:t>
            </a:r>
          </a:p>
          <a:p>
            <a:r>
              <a:rPr lang="en-US" altLang="zh-CN" b="1" dirty="0">
                <a:latin typeface="宋体" charset="-122"/>
              </a:rPr>
              <a:t>A.</a:t>
            </a:r>
            <a:r>
              <a:rPr lang="zh-CN" altLang="en-US" b="1" dirty="0">
                <a:latin typeface="宋体" charset="-122"/>
              </a:rPr>
              <a:t>善良是人最可贵的品质之一</a:t>
            </a:r>
          </a:p>
          <a:p>
            <a:r>
              <a:rPr lang="en-US" altLang="zh-CN" b="1" dirty="0">
                <a:latin typeface="宋体" charset="-122"/>
              </a:rPr>
              <a:t>B.</a:t>
            </a:r>
            <a:r>
              <a:rPr lang="zh-CN" altLang="en-US" b="1" dirty="0">
                <a:latin typeface="宋体" charset="-122"/>
              </a:rPr>
              <a:t>真正的善良是发自内心的对他人的真挚情感</a:t>
            </a:r>
          </a:p>
          <a:p>
            <a:r>
              <a:rPr lang="en-US" altLang="zh-CN" b="1" dirty="0">
                <a:latin typeface="宋体" charset="-122"/>
              </a:rPr>
              <a:t>C.</a:t>
            </a:r>
            <a:r>
              <a:rPr lang="zh-CN" altLang="en-US" b="1" dirty="0">
                <a:latin typeface="宋体" charset="-122"/>
              </a:rPr>
              <a:t>善良的人从不会考虑自己</a:t>
            </a:r>
          </a:p>
          <a:p>
            <a:r>
              <a:rPr lang="en-US" altLang="zh-CN" b="1" dirty="0">
                <a:latin typeface="宋体" charset="-122"/>
              </a:rPr>
              <a:t>D.</a:t>
            </a:r>
            <a:r>
              <a:rPr lang="zh-CN" altLang="en-US" b="1" dirty="0">
                <a:latin typeface="宋体" charset="-122"/>
              </a:rPr>
              <a:t>发自内心的善良会得到友善的回报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707904" y="4581128"/>
            <a:ext cx="7201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0000"/>
                </a:solidFill>
                <a:latin typeface="宋体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/>
      <p:bldP spid="5" grpId="0"/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en-US" altLang="zh-CN" b="1" dirty="0" smtClean="0"/>
              <a:t>4</a:t>
            </a:r>
            <a:r>
              <a:rPr lang="zh-CN" altLang="en-US" b="1" dirty="0" smtClean="0"/>
              <a:t>、右面漫画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午休时刻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中“午休”的人应该懂得（            ）</a:t>
            </a:r>
            <a:endParaRPr lang="en-US" altLang="zh-CN" b="1" dirty="0" smtClean="0"/>
          </a:p>
          <a:p>
            <a:r>
              <a:rPr lang="zh-CN" altLang="en-US" b="1" dirty="0" smtClean="0"/>
              <a:t>①己所不欲，勿施于人②谁言寸草心，报得三春晖③敬人者，人恒敬之④物竞天择，适者生存</a:t>
            </a:r>
            <a:endParaRPr lang="en-US" altLang="zh-CN" b="1" dirty="0" smtClean="0"/>
          </a:p>
          <a:p>
            <a:r>
              <a:rPr lang="en-US" altLang="zh-CN" b="1" dirty="0" smtClean="0"/>
              <a:t>A</a:t>
            </a:r>
            <a:r>
              <a:rPr lang="zh-CN" altLang="en-US" b="1" dirty="0" smtClean="0"/>
              <a:t>、③④    </a:t>
            </a:r>
            <a:r>
              <a:rPr lang="en-US" altLang="zh-CN" b="1" dirty="0" smtClean="0"/>
              <a:t>B</a:t>
            </a:r>
            <a:r>
              <a:rPr lang="zh-CN" altLang="en-US" b="1" dirty="0" smtClean="0"/>
              <a:t>、②④    </a:t>
            </a:r>
            <a:r>
              <a:rPr lang="en-US" altLang="zh-CN" b="1" dirty="0" smtClean="0"/>
              <a:t>C</a:t>
            </a:r>
            <a:r>
              <a:rPr lang="zh-CN" altLang="en-US" b="1" dirty="0" smtClean="0"/>
              <a:t>、①②   </a:t>
            </a:r>
            <a:r>
              <a:rPr lang="en-US" altLang="zh-CN" b="1" dirty="0" smtClean="0"/>
              <a:t>D</a:t>
            </a:r>
            <a:r>
              <a:rPr lang="zh-CN" altLang="en-US" b="1" dirty="0" smtClean="0"/>
              <a:t>、①③</a:t>
            </a:r>
            <a:endParaRPr lang="zh-CN" altLang="en-US" b="1" dirty="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203848" y="908720"/>
            <a:ext cx="7921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FF0000"/>
                </a:solidFill>
                <a:latin typeface="宋体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zh-CN" altLang="en-US" sz="3600" b="1" dirty="0" smtClean="0"/>
              <a:t>分析说明题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836712"/>
            <a:ext cx="8568952" cy="5688632"/>
          </a:xfrm>
        </p:spPr>
        <p:txBody>
          <a:bodyPr>
            <a:normAutofit lnSpcReduction="10000"/>
          </a:bodyPr>
          <a:lstStyle/>
          <a:p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尖子生小刚转到了一所新的学校，这里的同学在学习、生活上都很关照他，可他却只顾自己，对别人漠不关心。同学们向他请教问题，他总是找各种理由拒绝。期中考试前，他担心班长会超过自己，竟然把班长的复习资料藏了起来。后来，同学们对他也慢慢疏远了。</a:t>
            </a:r>
            <a:endParaRPr lang="en-US" altLang="zh-CN" sz="24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）同学们为什么会疏远小刚？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答：同学们疏远小刚是因为他只顾自己的需要而忽视他人的存在，以牺牲他人的利益为代价来谋求自己的利益。</a:t>
            </a:r>
            <a:endParaRPr lang="en-US" altLang="zh-CN" sz="2400" b="1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）小刚要想继续得到同学们的友谊，他应该怎么做？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答：关心他人、尊重他人、理解他人、多站在他人的角度思考问题，体验他人的情感世界，融洽、友善地与人相处。</a:t>
            </a:r>
            <a:endParaRPr lang="en-US" altLang="zh-CN" sz="2400" b="1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）在社会生活中，我们要怎样才能使大家都友好和睦相处？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答：①要发自内心地关心爱护他人； ②要从点滴小事做起，“勿以善小而不为”； ③要友善地对待所有人，包括亲朋好友、素不相识的人。</a:t>
            </a:r>
            <a:endParaRPr lang="zh-CN" altLang="en-US" sz="2400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539750" y="1341438"/>
            <a:ext cx="7920038" cy="266541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>
              <a:defRPr/>
            </a:pPr>
            <a:r>
              <a:rPr lang="zh-CN" alt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第</a:t>
            </a:r>
            <a:r>
              <a:rPr lang="en-US" altLang="zh-CN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2</a:t>
            </a:r>
            <a:r>
              <a:rPr lang="zh-CN" alt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站</a:t>
            </a:r>
          </a:p>
          <a:p>
            <a:pPr algn="ctr">
              <a:defRPr/>
            </a:pPr>
            <a:r>
              <a:rPr lang="zh-CN" alt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友善待人</a:t>
            </a:r>
          </a:p>
        </p:txBody>
      </p:sp>
      <p:pic>
        <p:nvPicPr>
          <p:cNvPr id="6147" name="Picture 8" descr="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588" y="620713"/>
            <a:ext cx="1944687" cy="17272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76250"/>
            <a:ext cx="7416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b="1" dirty="0" smtClean="0">
                <a:solidFill>
                  <a:srgbClr val="FF0000"/>
                </a:solidFill>
                <a:latin typeface="+mj-ea"/>
              </a:rPr>
              <a:t>善良的人具有的特点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84313"/>
            <a:ext cx="8964613" cy="41767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3600" dirty="0" smtClean="0">
                <a:solidFill>
                  <a:srgbClr val="FF99FF"/>
                </a:solidFill>
              </a:rPr>
              <a:t>          </a:t>
            </a:r>
            <a:r>
              <a:rPr lang="zh-CN" altLang="en-US" sz="3600" b="1" dirty="0" smtClean="0">
                <a:latin typeface="华文行楷" pitchFamily="2" charset="-122"/>
                <a:ea typeface="华文行楷" pitchFamily="2" charset="-122"/>
              </a:rPr>
              <a:t>心存善良的人</a:t>
            </a:r>
            <a:r>
              <a:rPr lang="en-US" altLang="zh-CN" sz="3600" b="1" dirty="0" smtClean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3600" b="1" dirty="0" smtClean="0">
                <a:latin typeface="华文行楷" pitchFamily="2" charset="-122"/>
                <a:ea typeface="华文行楷" pitchFamily="2" charset="-122"/>
              </a:rPr>
              <a:t>大都坦诚真挚</a:t>
            </a:r>
            <a:r>
              <a:rPr lang="en-US" altLang="zh-CN" sz="3600" b="1" dirty="0" smtClean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3600" b="1" dirty="0" smtClean="0">
                <a:latin typeface="华文行楷" pitchFamily="2" charset="-122"/>
                <a:ea typeface="华文行楷" pitchFamily="2" charset="-122"/>
              </a:rPr>
              <a:t>心底坦荡</a:t>
            </a:r>
            <a:r>
              <a:rPr lang="en-US" altLang="zh-CN" sz="3600" b="1" dirty="0" smtClean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3600" b="1" dirty="0" smtClean="0">
                <a:latin typeface="华文行楷" pitchFamily="2" charset="-122"/>
                <a:ea typeface="华文行楷" pitchFamily="2" charset="-122"/>
              </a:rPr>
              <a:t>宽厚仁慈</a:t>
            </a:r>
            <a:r>
              <a:rPr lang="en-US" altLang="zh-CN" sz="3600" b="1" dirty="0" smtClean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3600" b="1" dirty="0" smtClean="0">
                <a:latin typeface="华文行楷" pitchFamily="2" charset="-122"/>
                <a:ea typeface="华文行楷" pitchFamily="2" charset="-122"/>
              </a:rPr>
              <a:t>能够积极面对生活</a:t>
            </a:r>
            <a:r>
              <a:rPr lang="en-US" altLang="zh-CN" sz="3600" b="1" dirty="0" smtClean="0">
                <a:latin typeface="华文行楷" pitchFamily="2" charset="-122"/>
                <a:ea typeface="华文行楷" pitchFamily="2" charset="-122"/>
              </a:rPr>
              <a:t>;</a:t>
            </a:r>
            <a:r>
              <a:rPr lang="zh-CN" altLang="en-US" sz="3600" b="1" dirty="0" smtClean="0">
                <a:latin typeface="华文行楷" pitchFamily="2" charset="-122"/>
                <a:ea typeface="华文行楷" pitchFamily="2" charset="-122"/>
              </a:rPr>
              <a:t>任何时候都保持泰然自若的良好心理状态</a:t>
            </a:r>
            <a:r>
              <a:rPr lang="en-US" altLang="zh-CN" sz="3600" b="1" dirty="0" smtClean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3600" b="1" dirty="0" smtClean="0">
                <a:latin typeface="华文行楷" pitchFamily="2" charset="-122"/>
                <a:ea typeface="华文行楷" pitchFamily="2" charset="-122"/>
              </a:rPr>
              <a:t>他们能善意地对待周围人</a:t>
            </a:r>
            <a:r>
              <a:rPr lang="en-US" altLang="zh-CN" sz="3600" b="1" dirty="0" smtClean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3600" b="1" dirty="0" smtClean="0">
                <a:latin typeface="华文行楷" pitchFamily="2" charset="-122"/>
                <a:ea typeface="华文行楷" pitchFamily="2" charset="-122"/>
              </a:rPr>
              <a:t>与人相处轻松而和谐。他们不会故意伤害别人，并努力使他人幸福。当他人处于危难中时，他们会产生深深的同情并给予援助。</a:t>
            </a:r>
          </a:p>
          <a:p>
            <a:pPr eaLnBrk="1" hangingPunct="1">
              <a:buFontTx/>
              <a:buNone/>
            </a:pPr>
            <a:endParaRPr lang="en-US" altLang="zh-CN" sz="36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51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757363"/>
            <a:ext cx="7931150" cy="33416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dirty="0" smtClean="0"/>
              <a:t>          </a:t>
            </a:r>
            <a:r>
              <a:rPr lang="zh-CN" altLang="en-US" sz="3600" b="1" dirty="0" smtClean="0">
                <a:solidFill>
                  <a:srgbClr val="0000FF"/>
                </a:solidFill>
                <a:ea typeface="黑体" pitchFamily="49" charset="-122"/>
              </a:rPr>
              <a:t>善良的人最易赢得友谊和朋友</a:t>
            </a:r>
            <a:r>
              <a:rPr lang="zh-CN" altLang="en-US" sz="3600" b="1" dirty="0" smtClean="0">
                <a:ea typeface="黑体" pitchFamily="49" charset="-122"/>
              </a:rPr>
              <a:t>。人们都愿意和心地善良的人来往，和他们交朋友。一个人心地善良，人们就信赖他。善良就像一把钥匙，能打开友谊之门，为我们赢得朋友。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D:\背景图片\1111111111111111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12875"/>
            <a:ext cx="4038600" cy="5445125"/>
          </a:xfrm>
          <a:noFill/>
        </p:spPr>
      </p:pic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4067175" y="188913"/>
            <a:ext cx="4897438" cy="5543550"/>
          </a:xfrm>
        </p:spPr>
        <p:txBody>
          <a:bodyPr>
            <a:normAutofit lnSpcReduction="10000"/>
          </a:bodyPr>
          <a:lstStyle/>
          <a:p>
            <a:r>
              <a:rPr lang="zh-CN" altLang="en-US" sz="2400" b="1" smtClean="0">
                <a:solidFill>
                  <a:srgbClr val="0070C0"/>
                </a:solidFill>
              </a:rPr>
              <a:t>学校足球赛那几天，作为主力队员的小京每天都会带几大瓶淡盐开水来和队员们一起喝。大家都很奇怪：他家又不缺买几瓶水的钱，为什么非得自己带水呢？小京说：“大运动量的体育活动后，需要补充一些盐分；买的水都不能提供盐分。”可是他没告诉大家另一个原因。原来他担心大家买水喝，会增加家境不好的同学的心理负担。队里有两个同学家境 不太宽裕，不可能天天买水喝。如果每一位队员都喝他带的水，既能解渴，补充盐分，又可以消除那两个同学的自卑感。</a:t>
            </a:r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auto">
          <a:xfrm>
            <a:off x="827088" y="260350"/>
            <a:ext cx="7283450" cy="1439863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zh-CN" altLang="en-US" sz="2800" b="1" kern="0" dirty="0">
                <a:solidFill>
                  <a:srgbClr val="C00000"/>
                </a:solidFill>
                <a:latin typeface="+mn-lt"/>
                <a:ea typeface="+mn-ea"/>
              </a:rPr>
              <a:t>想一想：</a:t>
            </a:r>
            <a:endParaRPr lang="en-US" altLang="zh-CN" sz="2800" b="1" kern="0" dirty="0">
              <a:solidFill>
                <a:srgbClr val="C00000"/>
              </a:solidFill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zh-CN" altLang="en-US" sz="2800" b="1" kern="0" dirty="0">
                <a:solidFill>
                  <a:srgbClr val="C00000"/>
                </a:solidFill>
                <a:latin typeface="+mn-lt"/>
                <a:ea typeface="+mn-ea"/>
              </a:rPr>
              <a:t>你有没有更好的办法，做到既帮助同学，又顾及同学的感受呢？</a:t>
            </a: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auto">
          <a:xfrm>
            <a:off x="323850" y="2205038"/>
            <a:ext cx="8604250" cy="1439862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zh-CN" altLang="en-US" sz="6600" b="1" kern="0" dirty="0">
                <a:solidFill>
                  <a:srgbClr val="C00000"/>
                </a:solidFill>
                <a:latin typeface="+mn-lt"/>
                <a:ea typeface="+mn-ea"/>
              </a:rPr>
              <a:t>小京能：</a:t>
            </a:r>
            <a:r>
              <a:rPr lang="zh-CN" altLang="en-US" sz="7200" b="1" kern="0" dirty="0">
                <a:solidFill>
                  <a:srgbClr val="C00000"/>
                </a:solidFill>
                <a:latin typeface="+mn-lt"/>
                <a:ea typeface="+mn-ea"/>
              </a:rPr>
              <a:t>友善待人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一、友善待人的方法：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7030A0"/>
                </a:solidFill>
              </a:rPr>
              <a:t>（</a:t>
            </a:r>
            <a:r>
              <a:rPr lang="en-US" altLang="zh-CN" b="1" smtClean="0">
                <a:solidFill>
                  <a:srgbClr val="7030A0"/>
                </a:solidFill>
              </a:rPr>
              <a:t>1</a:t>
            </a:r>
            <a:r>
              <a:rPr lang="zh-CN" altLang="en-US" b="1" smtClean="0">
                <a:solidFill>
                  <a:srgbClr val="7030A0"/>
                </a:solidFill>
              </a:rPr>
              <a:t>）友善待人需要真诚之心。</a:t>
            </a:r>
            <a:endParaRPr lang="en-US" altLang="zh-CN" b="1" smtClean="0">
              <a:solidFill>
                <a:srgbClr val="7030A0"/>
              </a:solidFill>
            </a:endParaRPr>
          </a:p>
          <a:p>
            <a:r>
              <a:rPr lang="zh-CN" altLang="en-US" b="1" smtClean="0">
                <a:solidFill>
                  <a:srgbClr val="7030A0"/>
                </a:solidFill>
              </a:rPr>
              <a:t>（</a:t>
            </a:r>
            <a:r>
              <a:rPr lang="en-US" altLang="zh-CN" b="1" smtClean="0">
                <a:solidFill>
                  <a:srgbClr val="7030A0"/>
                </a:solidFill>
              </a:rPr>
              <a:t>2</a:t>
            </a:r>
            <a:r>
              <a:rPr lang="zh-CN" altLang="en-US" b="1" smtClean="0">
                <a:solidFill>
                  <a:srgbClr val="7030A0"/>
                </a:solidFill>
              </a:rPr>
              <a:t>）友善待人当从点滴小事做起。</a:t>
            </a:r>
            <a:endParaRPr lang="en-US" altLang="zh-CN" b="1" smtClean="0">
              <a:solidFill>
                <a:srgbClr val="7030A0"/>
              </a:solidFill>
            </a:endParaRPr>
          </a:p>
          <a:p>
            <a:r>
              <a:rPr lang="zh-CN" altLang="en-US" b="1" smtClean="0">
                <a:solidFill>
                  <a:srgbClr val="7030A0"/>
                </a:solidFill>
              </a:rPr>
              <a:t>（</a:t>
            </a:r>
            <a:r>
              <a:rPr lang="en-US" altLang="zh-CN" b="1" smtClean="0">
                <a:solidFill>
                  <a:srgbClr val="7030A0"/>
                </a:solidFill>
              </a:rPr>
              <a:t>3</a:t>
            </a:r>
            <a:r>
              <a:rPr lang="zh-CN" altLang="en-US" b="1" smtClean="0">
                <a:solidFill>
                  <a:srgbClr val="7030A0"/>
                </a:solidFill>
              </a:rPr>
              <a:t>）要友善地对待所有人。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黄鼠狼给鸡拜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620713"/>
            <a:ext cx="3382963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WordArt 5"/>
          <p:cNvSpPr>
            <a:spLocks noChangeArrowheads="1" noChangeShapeType="1" noTextEdit="1"/>
          </p:cNvSpPr>
          <p:nvPr/>
        </p:nvSpPr>
        <p:spPr bwMode="auto">
          <a:xfrm>
            <a:off x="4284663" y="549275"/>
            <a:ext cx="4043362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畅所欲言</a:t>
            </a:r>
          </a:p>
        </p:txBody>
      </p:sp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3779838" y="1844675"/>
            <a:ext cx="52578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这幅漫画说明了什么</a:t>
            </a: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?</a:t>
            </a:r>
          </a:p>
          <a:p>
            <a:endParaRPr lang="en-US" altLang="zh-CN" sz="3600" b="1">
              <a:latin typeface="黑体" pitchFamily="49" charset="-122"/>
              <a:ea typeface="黑体" pitchFamily="49" charset="-122"/>
            </a:endParaRPr>
          </a:p>
          <a:p>
            <a:endParaRPr lang="en-US" altLang="zh-CN" sz="3600" b="1">
              <a:latin typeface="黑体" pitchFamily="49" charset="-122"/>
              <a:ea typeface="黑体" pitchFamily="49" charset="-122"/>
            </a:endParaRPr>
          </a:p>
          <a:p>
            <a:endParaRPr lang="en-US" altLang="zh-CN" sz="3600" b="1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我们应怎样对待他人</a:t>
            </a: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?</a:t>
            </a:r>
          </a:p>
          <a:p>
            <a:pPr>
              <a:spcBef>
                <a:spcPct val="50000"/>
              </a:spcBef>
            </a:pPr>
            <a:endParaRPr lang="en-US" altLang="zh-CN" sz="36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284288" y="2708275"/>
            <a:ext cx="7859712" cy="1036638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zh-CN" altLang="en-US" sz="3200" b="1" kern="0" dirty="0">
                <a:latin typeface="+mn-lt"/>
                <a:ea typeface="+mn-ea"/>
              </a:rPr>
              <a:t>伪善终将遭到人们的唾弃，发自内心的善良才能得到友善的回报。</a:t>
            </a:r>
          </a:p>
        </p:txBody>
      </p:sp>
      <p:sp>
        <p:nvSpPr>
          <p:cNvPr id="6" name="内容占位符 4"/>
          <p:cNvSpPr txBox="1">
            <a:spLocks/>
          </p:cNvSpPr>
          <p:nvPr/>
        </p:nvSpPr>
        <p:spPr>
          <a:xfrm>
            <a:off x="2555875" y="4941888"/>
            <a:ext cx="6346825" cy="1179512"/>
          </a:xfrm>
          <a:prstGeom prst="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0" scaled="1"/>
            <a:tileRect/>
          </a:gradFill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zh-CN" altLang="en-US" sz="3200" b="1" kern="0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3200" b="1" kern="0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3200" b="1" kern="0" dirty="0">
                <a:solidFill>
                  <a:srgbClr val="FF0000"/>
                </a:solidFill>
                <a:latin typeface="+mn-lt"/>
                <a:ea typeface="+mn-ea"/>
              </a:rPr>
              <a:t>）善良需要真诚的心；</a:t>
            </a:r>
            <a:endParaRPr lang="en-US" altLang="zh-CN" sz="3200" b="1" kern="0" dirty="0">
              <a:solidFill>
                <a:srgbClr val="FF0000"/>
              </a:solidFill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zh-CN" altLang="en-US" sz="3200" b="1" kern="0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3200" b="1" kern="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3200" b="1" kern="0" dirty="0">
                <a:solidFill>
                  <a:srgbClr val="FF0000"/>
                </a:solidFill>
                <a:latin typeface="+mn-lt"/>
                <a:ea typeface="+mn-ea"/>
              </a:rPr>
              <a:t>）以善良之心回报友善之情</a:t>
            </a:r>
            <a:r>
              <a:rPr lang="zh-CN" altLang="en-US" sz="3200" kern="0" dirty="0">
                <a:latin typeface="+mn-lt"/>
                <a:ea typeface="+mn-ea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549275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二、</a:t>
            </a:r>
            <a:r>
              <a:rPr lang="zh-CN" altLang="en-US" b="1" dirty="0" smtClean="0">
                <a:solidFill>
                  <a:srgbClr val="FF0000"/>
                </a:solidFill>
              </a:rPr>
              <a:t>友善待人</a:t>
            </a:r>
            <a:r>
              <a:rPr lang="zh-CN" altLang="en-US" b="1" dirty="0" smtClean="0"/>
              <a:t>需要</a:t>
            </a:r>
            <a:r>
              <a:rPr lang="zh-CN" altLang="en-US" b="1" dirty="0" smtClean="0">
                <a:solidFill>
                  <a:srgbClr val="FF0000"/>
                </a:solidFill>
              </a:rPr>
              <a:t>真诚</a:t>
            </a:r>
            <a:r>
              <a:rPr lang="zh-CN" altLang="en-US" b="1" dirty="0" smtClean="0"/>
              <a:t>之心。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2060575"/>
            <a:ext cx="8569325" cy="4065588"/>
          </a:xfrm>
        </p:spPr>
        <p:txBody>
          <a:bodyPr/>
          <a:lstStyle/>
          <a:p>
            <a:r>
              <a:rPr lang="zh-CN" altLang="en-US" b="1" smtClean="0"/>
              <a:t>（</a:t>
            </a:r>
            <a:r>
              <a:rPr lang="en-US" altLang="zh-CN" b="1" smtClean="0"/>
              <a:t>1</a:t>
            </a:r>
            <a:r>
              <a:rPr lang="zh-CN" altLang="en-US" b="1" smtClean="0"/>
              <a:t>）善良的人会发</a:t>
            </a:r>
            <a:r>
              <a:rPr lang="zh-CN" altLang="en-US" b="1" smtClean="0">
                <a:solidFill>
                  <a:srgbClr val="FF0000"/>
                </a:solidFill>
              </a:rPr>
              <a:t>自内心</a:t>
            </a:r>
            <a:r>
              <a:rPr lang="zh-CN" altLang="en-US" b="1" smtClean="0"/>
              <a:t>地关心爱护他人。</a:t>
            </a:r>
            <a:endParaRPr lang="en-US" altLang="zh-CN" b="1" smtClean="0"/>
          </a:p>
          <a:p>
            <a:r>
              <a:rPr lang="zh-CN" altLang="en-US" b="1" smtClean="0"/>
              <a:t>（</a:t>
            </a:r>
            <a:r>
              <a:rPr lang="en-US" altLang="zh-CN" b="1" smtClean="0"/>
              <a:t>2</a:t>
            </a:r>
            <a:r>
              <a:rPr lang="zh-CN" altLang="en-US" b="1" smtClean="0"/>
              <a:t>）内心善良的人必定</a:t>
            </a:r>
            <a:r>
              <a:rPr lang="zh-CN" altLang="en-US" b="1" smtClean="0">
                <a:solidFill>
                  <a:srgbClr val="FF0000"/>
                </a:solidFill>
              </a:rPr>
              <a:t>真诚待人</a:t>
            </a:r>
            <a:r>
              <a:rPr lang="zh-CN" altLang="en-US" b="1" smtClean="0"/>
              <a:t>，</a:t>
            </a:r>
            <a:r>
              <a:rPr lang="zh-CN" altLang="en-US" b="1" smtClean="0">
                <a:solidFill>
                  <a:srgbClr val="FF0000"/>
                </a:solidFill>
              </a:rPr>
              <a:t>表里如一</a:t>
            </a:r>
            <a:r>
              <a:rPr lang="zh-CN" altLang="en-US" b="1" smtClean="0"/>
              <a:t>，没有虚假或伪装的成分，伪善终将遭到人们的唾弃。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71550" y="4365625"/>
            <a:ext cx="7488238" cy="1568450"/>
          </a:xfrm>
          <a:prstGeom prst="rect">
            <a:avLst/>
          </a:prstGeom>
          <a:gradFill rotWithShape="1">
            <a:gsLst>
              <a:gs pos="0">
                <a:srgbClr val="8080FF"/>
              </a:gs>
              <a:gs pos="50000">
                <a:srgbClr val="B3B3FF"/>
              </a:gs>
              <a:gs pos="100000">
                <a:srgbClr val="DADAF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      </a:t>
            </a:r>
            <a:r>
              <a:rPr lang="zh-CN" altLang="en-US" sz="3200" b="1" dirty="0"/>
              <a:t>发自内心的善良才能经受实践的检验，才能得到友善的回报，才能打开别人的心扉，才能拉近心灵之间的距离。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3764</Words>
  <Application/>
  <PresentationFormat/>
  <Paragraphs>132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小悦悦事件</vt:lpstr>
      <vt:lpstr>讨论：从陈婆婆身上我们看到了什么优秀品质？</vt:lpstr>
      <vt:lpstr>幻灯片 3</vt:lpstr>
      <vt:lpstr>善良的人具有的特点</vt:lpstr>
      <vt:lpstr>幻灯片 5</vt:lpstr>
      <vt:lpstr>幻灯片 6</vt:lpstr>
      <vt:lpstr>一、友善待人的方法：</vt:lpstr>
      <vt:lpstr>幻灯片 8</vt:lpstr>
      <vt:lpstr>二、友善待人需要真诚之心。</vt:lpstr>
      <vt:lpstr>幻灯片 10</vt:lpstr>
      <vt:lpstr>幻灯片 11</vt:lpstr>
      <vt:lpstr>1、请你点评这位中年妇女的行为。</vt:lpstr>
      <vt:lpstr>幻灯片 13</vt:lpstr>
      <vt:lpstr>幻灯片 14</vt:lpstr>
      <vt:lpstr>幻灯片 15</vt:lpstr>
      <vt:lpstr>幻灯片 16</vt:lpstr>
      <vt:lpstr>幻灯片 17</vt:lpstr>
      <vt:lpstr>乔治．波尔特的故事 </vt:lpstr>
      <vt:lpstr>幻灯片 19</vt:lpstr>
      <vt:lpstr>以善良之心回报友善之情</vt:lpstr>
      <vt:lpstr>幻灯片 21</vt:lpstr>
      <vt:lpstr>“勿以善小而不为”</vt:lpstr>
      <vt:lpstr>三、友善待人当从点滴小事做起。</vt:lpstr>
      <vt:lpstr>四、要友善地对待所有人。</vt:lpstr>
      <vt:lpstr>幻灯片 25</vt:lpstr>
      <vt:lpstr>幻灯片 26</vt:lpstr>
      <vt:lpstr>幻灯片 27</vt:lpstr>
      <vt:lpstr>分析说明题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2016-11-03T03:52:38Z</dcterms:created>
  <dcterms:modified xsi:type="dcterms:W3CDTF">2018-08-11T18:04:51Z</dcterms:modified>
  <cp:category/>
</cp:coreProperties>
</file>