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  <p:sldMasterId id="2147483678" r:id="rId3"/>
  </p:sldMasterIdLst>
  <p:notesMasterIdLst>
    <p:notesMasterId r:id="rId27"/>
  </p:notesMasterIdLst>
  <p:handoutMasterIdLst>
    <p:handoutMasterId r:id="rId28"/>
  </p:handoutMasterIdLst>
  <p:sldIdLst>
    <p:sldId id="361" r:id="rId4"/>
    <p:sldId id="373" r:id="rId5"/>
    <p:sldId id="374" r:id="rId6"/>
    <p:sldId id="366" r:id="rId7"/>
    <p:sldId id="377" r:id="rId8"/>
    <p:sldId id="378" r:id="rId9"/>
    <p:sldId id="375" r:id="rId10"/>
    <p:sldId id="376" r:id="rId11"/>
    <p:sldId id="379" r:id="rId12"/>
    <p:sldId id="391" r:id="rId13"/>
    <p:sldId id="335" r:id="rId14"/>
    <p:sldId id="336" r:id="rId15"/>
    <p:sldId id="359" r:id="rId16"/>
    <p:sldId id="386" r:id="rId17"/>
    <p:sldId id="371" r:id="rId18"/>
    <p:sldId id="372" r:id="rId19"/>
    <p:sldId id="389" r:id="rId20"/>
    <p:sldId id="390" r:id="rId21"/>
    <p:sldId id="392" r:id="rId22"/>
    <p:sldId id="343" r:id="rId23"/>
    <p:sldId id="345" r:id="rId24"/>
    <p:sldId id="344" r:id="rId25"/>
    <p:sldId id="346" r:id="rId2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0000"/>
    <a:srgbClr val="FF9900"/>
    <a:srgbClr val="FF00FF"/>
    <a:srgbClr val="9933FF"/>
    <a:srgbClr val="FFFFFF"/>
    <a:srgbClr val="009900"/>
    <a:srgbClr val="66FF33"/>
    <a:srgbClr val="FF00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67" autoAdjust="0"/>
    <p:restoredTop sz="94660"/>
  </p:normalViewPr>
  <p:slideViewPr>
    <p:cSldViewPr>
      <p:cViewPr varScale="1">
        <p:scale>
          <a:sx n="84" d="100"/>
          <a:sy n="84" d="100"/>
        </p:scale>
        <p:origin x="-154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640" y="-5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9632D12D-07E8-43B8-8F1D-C10ECF651873}" type="datetimeFigureOut">
              <a:rPr lang="zh-CN" altLang="en-US"/>
              <a:pPr>
                <a:defRPr/>
              </a:pPr>
              <a:t>2016/9/22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8E38C4BC-4051-4A55-A2AE-D212AD18392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FE485D88-AD77-4978-90C2-33DCC42AB027}" type="datetimeFigureOut">
              <a:rPr lang="zh-CN" altLang="en-US"/>
              <a:pPr>
                <a:defRPr/>
              </a:pPr>
              <a:t>2016/9/22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75ED835B-8F7E-44DE-AE39-82DD7057F10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ED835B-8F7E-44DE-AE39-82DD7057F10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4330700" y="5281613"/>
            <a:ext cx="696913" cy="522287"/>
          </a:xfrm>
        </p:spPr>
      </p:sp>
      <p:sp>
        <p:nvSpPr>
          <p:cNvPr id="179203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/>
              <a:t>使用方法：</a:t>
            </a:r>
            <a:br>
              <a:rPr lang="zh-CN" altLang="en-US"/>
            </a:br>
            <a:r>
              <a:rPr lang="en-US"/>
              <a:t>【</a:t>
            </a:r>
            <a:r>
              <a:rPr lang="zh-CN" altLang="en-US"/>
              <a:t>更改文字</a:t>
            </a:r>
            <a:r>
              <a:rPr lang="en-US"/>
              <a:t>】</a:t>
            </a:r>
            <a:r>
              <a:rPr lang="zh-CN" altLang="en-US"/>
              <a:t>：将标题框及正文框中的文字可直接改为您所需文字</a:t>
            </a:r>
            <a:br>
              <a:rPr lang="zh-CN" altLang="en-US"/>
            </a:br>
            <a:r>
              <a:rPr lang="en-US"/>
              <a:t>【</a:t>
            </a:r>
            <a:r>
              <a:rPr lang="zh-CN" altLang="en-US"/>
              <a:t>更改图片</a:t>
            </a:r>
            <a:r>
              <a:rPr lang="en-US"/>
              <a:t>】</a:t>
            </a:r>
            <a:r>
              <a:rPr lang="zh-CN" altLang="en-US"/>
              <a:t>：点中图片</a:t>
            </a:r>
            <a:r>
              <a:rPr lang="en-US"/>
              <a:t>》</a:t>
            </a:r>
            <a:r>
              <a:rPr lang="zh-CN" altLang="en-US"/>
              <a:t>绘图工具</a:t>
            </a:r>
            <a:r>
              <a:rPr lang="en-US"/>
              <a:t>》</a:t>
            </a:r>
            <a:r>
              <a:rPr lang="zh-CN" altLang="en-US"/>
              <a:t>格式</a:t>
            </a:r>
            <a:r>
              <a:rPr lang="en-US"/>
              <a:t>》</a:t>
            </a:r>
            <a:r>
              <a:rPr lang="zh-CN" altLang="en-US"/>
              <a:t>填充</a:t>
            </a:r>
            <a:r>
              <a:rPr lang="en-US"/>
              <a:t>》</a:t>
            </a:r>
            <a:r>
              <a:rPr lang="zh-CN" altLang="en-US"/>
              <a:t>图片</a:t>
            </a:r>
            <a:r>
              <a:rPr lang="en-US"/>
              <a:t>》</a:t>
            </a:r>
            <a:r>
              <a:rPr lang="zh-CN" altLang="en-US"/>
              <a:t>选择您需要展示的图片</a:t>
            </a:r>
            <a:br>
              <a:rPr lang="zh-CN" altLang="en-US"/>
            </a:br>
            <a:r>
              <a:rPr lang="en-US"/>
              <a:t>【</a:t>
            </a:r>
            <a:r>
              <a:rPr lang="zh-CN" altLang="en-US"/>
              <a:t>增加减少图片</a:t>
            </a:r>
            <a:r>
              <a:rPr lang="en-US"/>
              <a:t>】</a:t>
            </a:r>
            <a:r>
              <a:rPr lang="zh-CN" altLang="en-US"/>
              <a:t>：直接复制粘贴图片来增加图片数，复制后更改方法见</a:t>
            </a:r>
            <a:r>
              <a:rPr lang="en-US"/>
              <a:t>【</a:t>
            </a:r>
            <a:r>
              <a:rPr lang="zh-CN" altLang="en-US"/>
              <a:t>更改图片</a:t>
            </a:r>
            <a:r>
              <a:rPr lang="en-US"/>
              <a:t>】</a:t>
            </a:r>
            <a:r>
              <a:rPr lang="zh-CN" altLang="en-US"/>
              <a:t/>
            </a:r>
            <a:br>
              <a:rPr lang="zh-CN" altLang="en-US"/>
            </a:br>
            <a:r>
              <a:rPr lang="en-US"/>
              <a:t>【</a:t>
            </a:r>
            <a:r>
              <a:rPr lang="zh-CN" altLang="en-US"/>
              <a:t>更改图片色彩</a:t>
            </a:r>
            <a:r>
              <a:rPr lang="en-US"/>
              <a:t>】</a:t>
            </a:r>
            <a:r>
              <a:rPr lang="zh-CN" altLang="en-US"/>
              <a:t>：点中图片</a:t>
            </a:r>
            <a:r>
              <a:rPr lang="en-US"/>
              <a:t>》</a:t>
            </a:r>
            <a:r>
              <a:rPr lang="zh-CN" altLang="en-US"/>
              <a:t>图片工具</a:t>
            </a:r>
            <a:r>
              <a:rPr lang="en-US"/>
              <a:t>》</a:t>
            </a:r>
            <a:r>
              <a:rPr lang="zh-CN" altLang="en-US"/>
              <a:t>格式</a:t>
            </a:r>
            <a:r>
              <a:rPr lang="en-US"/>
              <a:t>》</a:t>
            </a:r>
            <a:r>
              <a:rPr lang="zh-CN" altLang="en-US"/>
              <a:t>色彩（重新着色）</a:t>
            </a:r>
            <a:r>
              <a:rPr lang="en-US"/>
              <a:t>》</a:t>
            </a:r>
            <a:r>
              <a:rPr lang="zh-CN" altLang="en-US"/>
              <a:t>选择您喜欢的色彩</a:t>
            </a:r>
            <a:br>
              <a:rPr lang="zh-CN" altLang="en-US"/>
            </a:br>
            <a:r>
              <a:rPr lang="zh-CN" altLang="en-US"/>
              <a:t>下载更多模板、视频教程：</a:t>
            </a:r>
            <a:r>
              <a:rPr lang="en-US"/>
              <a:t>http://www.mysoeasy.com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9C0A323-9E85-4E4F-B9D8-9EE3AF745F23}" type="datetime1">
              <a:rPr lang="zh-CN" altLang="en-US"/>
              <a:pPr/>
              <a:t>2016/9/22</a:t>
            </a:fld>
            <a:endParaRPr lang="zh-CN" altLang="en-US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BCD6744-EBD4-4AD7-A307-2AA4BE6A889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84A1E0-F7D7-483C-BA78-0BA9C8105C1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6AE84-3FD5-4A05-B416-661020A1233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0" y="548679"/>
            <a:ext cx="9144000" cy="5976665"/>
            <a:chOff x="-12778" y="-1"/>
            <a:chExt cx="9156778" cy="6858001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1" t="1345" r="259"/>
            <a:stretch>
              <a:fillRect/>
            </a:stretch>
          </p:blipFill>
          <p:spPr>
            <a:xfrm>
              <a:off x="-12778" y="0"/>
              <a:ext cx="9156778" cy="6858000"/>
            </a:xfrm>
            <a:prstGeom prst="rect">
              <a:avLst/>
            </a:prstGeom>
          </p:spPr>
        </p:pic>
        <p:sp>
          <p:nvSpPr>
            <p:cNvPr id="6" name="矩形 5"/>
            <p:cNvSpPr/>
            <p:nvPr userDrawn="1"/>
          </p:nvSpPr>
          <p:spPr>
            <a:xfrm>
              <a:off x="0" y="-1"/>
              <a:ext cx="9144000" cy="3735977"/>
            </a:xfrm>
            <a:prstGeom prst="rect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2C36D-91EC-4C48-83B3-73CA425A73F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63301-242C-480A-8FE4-F2AB1893E0E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ED153-3E73-41D2-8F65-98B53A7563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60A2C-B389-432E-86A8-BDF498D3B3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67E93-D260-4890-BB81-6CF8BDF7302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6D694-90DB-4160-8932-351ACCE9917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5A3F9-1F57-4EBA-BFD0-D3E1E208F84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E4B90-C8D1-4A34-825F-EB9AFDCDD1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47410-4890-4729-A2B8-700397774F1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84A1E0-F7D7-483C-BA78-0BA9C8105C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9766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6AE84-3FD5-4A05-B416-661020A1233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2C36D-91EC-4C48-83B3-73CA425A73F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63301-242C-480A-8FE4-F2AB1893E0E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ED153-3E73-41D2-8F65-98B53A75632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60A2C-B389-432E-86A8-BDF498D3B33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67E93-D260-4890-BB81-6CF8BDF7302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6D694-90DB-4160-8932-351ACCE9917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5A3F9-1F57-4EBA-BFD0-D3E1E208F84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E4B90-C8D1-4A34-825F-EB9AFDCDD18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47410-4890-4729-A2B8-700397774F1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9766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9766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9766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9766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9766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7"/>
          <p:cNvSpPr txBox="1">
            <a:spLocks noChangeArrowheads="1"/>
          </p:cNvSpPr>
          <p:nvPr/>
        </p:nvSpPr>
        <p:spPr bwMode="auto">
          <a:xfrm>
            <a:off x="0" y="6604000"/>
            <a:ext cx="25336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chemeClr val="bg1"/>
                </a:solidFill>
                <a:latin typeface="宋体" pitchFamily="2" charset="-122"/>
              </a:rPr>
              <a:t>Copyright 2004-2016 </a:t>
            </a:r>
            <a:r>
              <a:rPr lang="zh-CN" altLang="en-US" sz="1000">
                <a:solidFill>
                  <a:schemeClr val="bg1"/>
                </a:solidFill>
                <a:latin typeface="宋体" pitchFamily="2" charset="-122"/>
              </a:rPr>
              <a:t>版权所有 盗版必究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9766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fld id="{EAB79271-E422-4960-B757-66A11FE38FE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fld id="{EAB79271-E422-4960-B757-66A11FE38FE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gif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6145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endParaRPr lang="zh-CN" altLang="en-US" sz="4400" smtClean="0"/>
          </a:p>
        </p:txBody>
      </p:sp>
      <p:sp>
        <p:nvSpPr>
          <p:cNvPr id="2050" name="副标题 614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zh-CN" altLang="en-US" sz="3200" smtClean="0"/>
          </a:p>
        </p:txBody>
      </p:sp>
      <p:pic>
        <p:nvPicPr>
          <p:cNvPr id="2051" name="图片 6147" descr="~CM)}L48H(`W0@AH%J4P2X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1187624" y="620688"/>
            <a:ext cx="6912768" cy="2664296"/>
          </a:xfrm>
          <a:prstGeom prst="wedgeRoundRectCallout">
            <a:avLst>
              <a:gd name="adj1" fmla="val 7277"/>
              <a:gd name="adj2" fmla="val 89613"/>
              <a:gd name="adj3" fmla="val 16667"/>
            </a:avLst>
          </a:prstGeom>
          <a:solidFill>
            <a:schemeClr val="accent1">
              <a:lumMod val="90000"/>
            </a:schemeClr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小明的困惑之一：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我从小就对数字推理感兴趣，所以理科我都很喜欢学，但是文史类的学科我就怎么都没有兴趣。我知道偏科不好，可我怎么才能学好文科啊？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7621" y="3501008"/>
            <a:ext cx="2846387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3727" y="1916832"/>
            <a:ext cx="2784679" cy="27567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512" y="1700808"/>
            <a:ext cx="5704215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美国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内华达州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的麦迪逊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中学在入学考试时出了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这么一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个题目：比尔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盖茨的办公桌上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有５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只带锁的抽屉，分别贴着财富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、兴趣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、幸福、荣誉、成功５个标签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；盖茨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总是只带一把钥匙，而把其它的４把锁在抽屉里，请问盖茨带的</a:t>
            </a:r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是哪一把钥匙？</a:t>
            </a:r>
          </a:p>
        </p:txBody>
      </p:sp>
      <p:sp>
        <p:nvSpPr>
          <p:cNvPr id="5" name="矩形 4"/>
          <p:cNvSpPr/>
          <p:nvPr/>
        </p:nvSpPr>
        <p:spPr>
          <a:xfrm>
            <a:off x="2843808" y="908720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比尔</a:t>
            </a: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盖茨的五把钥匙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soppt.com/softimg/2014/02/20145895929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620688"/>
            <a:ext cx="7899037" cy="5808708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3059832" y="1517615"/>
            <a:ext cx="507209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    1.</a:t>
            </a:r>
            <a:r>
              <a:rPr lang="zh-CN" altLang="zh-CN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学会</a:t>
            </a:r>
            <a:r>
              <a:rPr lang="zh-CN" altLang="zh-CN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学习，需要发现并保持对学习的兴趣</a:t>
            </a:r>
            <a:r>
              <a:rPr lang="zh-CN" altLang="zh-CN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即便</a:t>
            </a:r>
            <a:r>
              <a:rPr lang="zh-CN" altLang="zh-CN" sz="2800" b="1" dirty="0">
                <a:latin typeface="微软雅黑" pitchFamily="34" charset="-122"/>
                <a:ea typeface="微软雅黑" pitchFamily="34" charset="-122"/>
              </a:rPr>
              <a:t>对有些科目内容暂时不感兴趣，也可以在坚持中摸索出适当的方法，逐渐培养起探究的兴趣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news.yxlady.com/uploadfiles_4818/20151117/20151117130109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429000"/>
            <a:ext cx="28480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992275" y="908720"/>
            <a:ext cx="6984776" cy="2232248"/>
          </a:xfrm>
          <a:prstGeom prst="wedgeRoundRectCallout">
            <a:avLst>
              <a:gd name="adj1" fmla="val 6118"/>
              <a:gd name="adj2" fmla="val 1003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 </a:t>
            </a:r>
            <a:r>
              <a:rPr lang="zh-CN" altLang="en-US" sz="2800" b="1" dirty="0">
                <a:solidFill>
                  <a:srgbClr val="C00000"/>
                </a:solidFill>
              </a:rPr>
              <a:t>小明的困惑之二：</a:t>
            </a:r>
            <a:r>
              <a:rPr lang="zh-CN" altLang="en-US" sz="2800" b="1" dirty="0">
                <a:solidFill>
                  <a:srgbClr val="000000"/>
                </a:solidFill>
              </a:rPr>
              <a:t>上中学后，学习的内容难了，科目多了，感觉时间总是不够用，没有休息、娱乐的时间。我该怎么办啊？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914400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soppt.com/softimg/2014/02/201458959292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74349"/>
            <a:ext cx="7899037" cy="5923003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2987824" y="1628800"/>
            <a:ext cx="56886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 2.</a:t>
            </a:r>
            <a:r>
              <a:rPr lang="zh-CN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学会</a:t>
            </a:r>
            <a:r>
              <a:rPr lang="zh-CN" altLang="zh-CN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学习，需要掌握科学的学习方法</a:t>
            </a:r>
            <a:r>
              <a:rPr lang="zh-CN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掌握一些学习策略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合理安排学习时间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养成良好学习习惯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找到适合自己的学习方法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3540" y="188594"/>
            <a:ext cx="8229600" cy="88582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合理安排学习时间策略</a:t>
            </a:r>
          </a:p>
        </p:txBody>
      </p:sp>
      <p:sp>
        <p:nvSpPr>
          <p:cNvPr id="17411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171575"/>
            <a:ext cx="8229600" cy="4954588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第一个学习高效期：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清晨起床后，</a:t>
            </a:r>
            <a:r>
              <a:rPr lang="zh-CN" altLang="en-US" sz="2800" b="1" dirty="0" smtClean="0"/>
              <a:t>大脑经过一夜的休息，消除了前一天的疲劳，脑神经处于活动状态，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一个学习记忆高效期</a:t>
            </a:r>
            <a:r>
              <a:rPr lang="zh-CN" altLang="en-US" sz="2800" b="1" dirty="0" smtClean="0"/>
              <a:t>。学习一些难记忆但必须记忆的东西较为适宜，如外语、定律、历史事件等。</a:t>
            </a:r>
          </a:p>
          <a:p>
            <a:endParaRPr lang="zh-CN" altLang="en-US" sz="2400" b="1" dirty="0" smtClean="0"/>
          </a:p>
          <a:p>
            <a:r>
              <a:rPr lang="zh-CN" altLang="en-US" sz="2800" b="1" dirty="0" smtClean="0">
                <a:solidFill>
                  <a:srgbClr val="0070C0"/>
                </a:solidFill>
              </a:rPr>
              <a:t>第二个学习高效期：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上午八点至十点</a:t>
            </a:r>
            <a:r>
              <a:rPr lang="zh-CN" altLang="en-US" sz="2800" b="1" dirty="0" smtClean="0"/>
              <a:t>是第二个学习高效期，体内肾上腺等激素分泌旺盛，精力充沛，大脑具有严谨而周密的思考能力、认知能力和处理能力，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此刻是攻克难题的大好时机，</a:t>
            </a:r>
            <a:r>
              <a:rPr lang="zh-CN" altLang="en-US" sz="2800" b="1" dirty="0" smtClean="0"/>
              <a:t>应当把握战机，充分利用大脑兴奋来攻关。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593725"/>
            <a:ext cx="8229600" cy="5532438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第三个学习高效期：</a:t>
            </a:r>
            <a:r>
              <a:rPr lang="zh-CN" altLang="en-US" b="1" dirty="0" smtClean="0">
                <a:solidFill>
                  <a:srgbClr val="FF0000"/>
                </a:solidFill>
              </a:rPr>
              <a:t>第三个学习高效期是下午六点至八点，</a:t>
            </a:r>
            <a:r>
              <a:rPr lang="zh-CN" altLang="en-US" b="1" dirty="0" smtClean="0"/>
              <a:t>这是用脑的最佳时刻，不少人利用这段时间来</a:t>
            </a:r>
            <a:r>
              <a:rPr lang="zh-CN" altLang="en-US" b="1" dirty="0" smtClean="0">
                <a:solidFill>
                  <a:srgbClr val="FF0000"/>
                </a:solidFill>
              </a:rPr>
              <a:t>回顾、复习全天学过的东西</a:t>
            </a:r>
            <a:r>
              <a:rPr lang="zh-CN" altLang="en-US" b="1" dirty="0" smtClean="0"/>
              <a:t>，加深印象，分门别类，归纳整理。也是</a:t>
            </a:r>
            <a:r>
              <a:rPr lang="zh-CN" altLang="en-US" b="1" dirty="0" smtClean="0">
                <a:solidFill>
                  <a:srgbClr val="FF0000"/>
                </a:solidFill>
              </a:rPr>
              <a:t>整理笔记的黄金时机。</a:t>
            </a:r>
          </a:p>
          <a:p>
            <a:endParaRPr lang="en-US" altLang="zh-CN" sz="2800" b="1" dirty="0" smtClean="0">
              <a:solidFill>
                <a:srgbClr val="0070C0"/>
              </a:solidFill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</a:rPr>
              <a:t>第四个学习高效期：</a:t>
            </a:r>
            <a:r>
              <a:rPr lang="zh-CN" altLang="en-US" b="1" dirty="0" smtClean="0">
                <a:solidFill>
                  <a:srgbClr val="FF0000"/>
                </a:solidFill>
              </a:rPr>
              <a:t>入睡前一小时是学习与记忆的第四个高潮期，</a:t>
            </a:r>
            <a:r>
              <a:rPr lang="zh-CN" altLang="en-US" b="1" dirty="0" smtClean="0"/>
              <a:t>利用这段时间来</a:t>
            </a:r>
            <a:r>
              <a:rPr lang="zh-CN" altLang="en-US" b="1" dirty="0" smtClean="0">
                <a:solidFill>
                  <a:srgbClr val="FF0000"/>
                </a:solidFill>
              </a:rPr>
              <a:t>加深印象，</a:t>
            </a:r>
            <a:r>
              <a:rPr lang="zh-CN" altLang="en-US" b="1" dirty="0" smtClean="0"/>
              <a:t>特别对一些难以记忆的东西加以复习，则不易遗忘。</a:t>
            </a:r>
          </a:p>
          <a:p>
            <a:pPr>
              <a:buNone/>
            </a:pPr>
            <a:r>
              <a:rPr lang="zh-CN" altLang="en-US" b="1" dirty="0" smtClean="0"/>
              <a:t>  </a:t>
            </a:r>
            <a:endParaRPr lang="zh-CN" altLang="en-US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news.yxlady.com/uploadfiles_4818/20151117/20151117130109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0024" y="3429000"/>
            <a:ext cx="28480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1475656" y="404664"/>
            <a:ext cx="6624736" cy="2880320"/>
          </a:xfrm>
          <a:prstGeom prst="wedgeRoundRectCallout">
            <a:avLst>
              <a:gd name="adj1" fmla="val 6779"/>
              <a:gd name="adj2" fmla="val 1050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FFFFFF"/>
                </a:solidFill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</a:rPr>
              <a:t>小明的困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惑之二：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中学的学习内容难度增大了，我</a:t>
            </a:r>
            <a:r>
              <a:rPr lang="zh-CN" altLang="en-US" sz="3600" b="1" dirty="0">
                <a:solidFill>
                  <a:schemeClr val="tx1"/>
                </a:solidFill>
              </a:rPr>
              <a:t>遇到不会的题，不敢问老师，怕老师批评我；也不敢问同学，觉得不好意思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。我该怎么办啊？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学习内容留存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学习内容留存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71678"/>
            <a:ext cx="3714744" cy="47863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4744" y="2000240"/>
            <a:ext cx="521497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第四</a:t>
            </a:r>
            <a:r>
              <a:rPr lang="zh-CN" altLang="en-US" sz="2000" b="1" dirty="0" smtClean="0"/>
              <a:t>种，是“示范”，采用这种学习方式，可以记住</a:t>
            </a:r>
            <a:r>
              <a:rPr lang="en-US" altLang="zh-CN" sz="2000" b="1" dirty="0" smtClean="0"/>
              <a:t>30%</a:t>
            </a:r>
            <a:r>
              <a:rPr lang="zh-CN" altLang="en-US" sz="2000" b="1" dirty="0" smtClean="0"/>
              <a:t>。</a:t>
            </a:r>
          </a:p>
          <a:p>
            <a:r>
              <a:rPr lang="zh-CN" altLang="en-US" sz="2000" b="1" dirty="0" smtClean="0"/>
              <a:t>      第五</a:t>
            </a:r>
            <a:r>
              <a:rPr lang="zh-CN" altLang="en-US" sz="2000" b="1" dirty="0" smtClean="0"/>
              <a:t>种，“小组讨论”，可以记住</a:t>
            </a:r>
            <a:r>
              <a:rPr lang="en-US" altLang="zh-CN" sz="2000" b="1" dirty="0" smtClean="0"/>
              <a:t>50%</a:t>
            </a:r>
            <a:r>
              <a:rPr lang="zh-CN" altLang="en-US" sz="2000" b="1" dirty="0" smtClean="0"/>
              <a:t>的内容。</a:t>
            </a:r>
          </a:p>
          <a:p>
            <a:r>
              <a:rPr lang="zh-CN" altLang="en-US" sz="2000" b="1" dirty="0" smtClean="0"/>
              <a:t>      第六</a:t>
            </a:r>
            <a:r>
              <a:rPr lang="zh-CN" altLang="en-US" sz="2000" b="1" dirty="0" smtClean="0"/>
              <a:t>种，“做中学”或“实际演练”，可以达到</a:t>
            </a:r>
            <a:r>
              <a:rPr lang="en-US" altLang="zh-CN" sz="2000" b="1" dirty="0" smtClean="0"/>
              <a:t>75%</a:t>
            </a:r>
            <a:r>
              <a:rPr lang="zh-CN" altLang="en-US" sz="2000" b="1" dirty="0" smtClean="0"/>
              <a:t>。</a:t>
            </a:r>
          </a:p>
          <a:p>
            <a:r>
              <a:rPr lang="zh-CN" altLang="en-US" sz="2000" b="1" dirty="0" smtClean="0"/>
              <a:t>      最后</a:t>
            </a:r>
            <a:r>
              <a:rPr lang="zh-CN" altLang="en-US" sz="2000" b="1" dirty="0" smtClean="0"/>
              <a:t>一种在金字塔基座位置的学习方式，是“教别人”或者“马上应用”，可以记住</a:t>
            </a:r>
            <a:r>
              <a:rPr lang="en-US" altLang="zh-CN" sz="2000" b="1" dirty="0" smtClean="0"/>
              <a:t>90%</a:t>
            </a:r>
            <a:r>
              <a:rPr lang="zh-CN" altLang="en-US" sz="2000" b="1" dirty="0" smtClean="0"/>
              <a:t>的学习内容。</a:t>
            </a:r>
          </a:p>
          <a:p>
            <a:r>
              <a:rPr lang="zh-CN" altLang="en-US" sz="2000" b="1" dirty="0" smtClean="0"/>
              <a:t>      研究者提出</a:t>
            </a:r>
            <a:r>
              <a:rPr lang="zh-CN" altLang="en-US" sz="2000" b="1" dirty="0" smtClean="0"/>
              <a:t>，学习效果在</a:t>
            </a:r>
            <a:r>
              <a:rPr lang="en-US" altLang="zh-CN" sz="2000" b="1" dirty="0" smtClean="0"/>
              <a:t>30%</a:t>
            </a:r>
            <a:r>
              <a:rPr lang="zh-CN" altLang="en-US" sz="2000" b="1" dirty="0" smtClean="0"/>
              <a:t>以下的几种传统方式，都是个人学习或被动学习；而学习效果在</a:t>
            </a:r>
            <a:r>
              <a:rPr lang="en-US" altLang="zh-CN" sz="2000" b="1" dirty="0" smtClean="0"/>
              <a:t>50%</a:t>
            </a:r>
            <a:r>
              <a:rPr lang="zh-CN" altLang="en-US" sz="2000" b="1" dirty="0" smtClean="0"/>
              <a:t>以上的，都是团队学习、主动学习和参与式学习。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285720" y="214290"/>
            <a:ext cx="82868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     </a:t>
            </a:r>
            <a:r>
              <a:rPr lang="zh-CN" altLang="en-US" sz="2000" b="1" dirty="0" smtClean="0"/>
              <a:t>在</a:t>
            </a:r>
            <a:r>
              <a:rPr lang="zh-CN" altLang="en-US" sz="2000" b="1" dirty="0" smtClean="0"/>
              <a:t>塔尖，第一种学习方式</a:t>
            </a:r>
            <a:r>
              <a:rPr lang="en-US" altLang="zh-CN" sz="2000" b="1" dirty="0" smtClean="0"/>
              <a:t>——“</a:t>
            </a:r>
            <a:r>
              <a:rPr lang="zh-CN" altLang="en-US" sz="2000" b="1" dirty="0" smtClean="0"/>
              <a:t>听讲”，也就是老师在上面说，学生在下面听，这种我们最熟悉最常用的方式，学习效果却是最低的，两周以后学习的内容只能留下</a:t>
            </a:r>
            <a:r>
              <a:rPr lang="en-US" altLang="zh-CN" sz="2000" b="1" dirty="0" smtClean="0"/>
              <a:t>5%</a:t>
            </a:r>
            <a:r>
              <a:rPr lang="zh-CN" altLang="en-US" sz="2000" b="1" dirty="0" smtClean="0"/>
              <a:t>。</a:t>
            </a:r>
          </a:p>
          <a:p>
            <a:r>
              <a:rPr lang="zh-CN" altLang="en-US" sz="2000" b="1" dirty="0" smtClean="0"/>
              <a:t>       第二</a:t>
            </a:r>
            <a:r>
              <a:rPr lang="zh-CN" altLang="en-US" sz="2000" b="1" dirty="0" smtClean="0"/>
              <a:t>种，通过“阅读”方式学到的内容，可以保留</a:t>
            </a:r>
            <a:r>
              <a:rPr lang="en-US" altLang="zh-CN" sz="2000" b="1" dirty="0" smtClean="0"/>
              <a:t>10%</a:t>
            </a:r>
            <a:r>
              <a:rPr lang="zh-CN" altLang="en-US" sz="2000" b="1" dirty="0" smtClean="0"/>
              <a:t>。</a:t>
            </a:r>
          </a:p>
          <a:p>
            <a:r>
              <a:rPr lang="zh-CN" altLang="en-US" sz="2000" b="1" dirty="0" smtClean="0"/>
              <a:t>       第三</a:t>
            </a:r>
            <a:r>
              <a:rPr lang="zh-CN" altLang="en-US" sz="2000" b="1" dirty="0" smtClean="0"/>
              <a:t>种，用“声音、图片”的方式学习，可以达到</a:t>
            </a:r>
            <a:r>
              <a:rPr lang="en-US" altLang="zh-CN" sz="2000" b="1" dirty="0" smtClean="0"/>
              <a:t>20%</a:t>
            </a:r>
            <a:r>
              <a:rPr lang="zh-CN" altLang="en-US" sz="2000" b="1" dirty="0" smtClean="0"/>
              <a:t>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美女\七年级\享受学习备课\犹太人添书做法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soppt.com/softimg/2014/02/201458959292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15436" cy="6282373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2714612" y="714356"/>
            <a:ext cx="564360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    3.</a:t>
            </a:r>
            <a:r>
              <a:rPr lang="zh-CN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学会</a:t>
            </a:r>
            <a:r>
              <a:rPr lang="zh-CN" altLang="zh-CN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学习，还意味着要善于运用不同的学习方式</a:t>
            </a:r>
            <a:r>
              <a:rPr lang="zh-CN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学会自主、合作、探究式学习。</a:t>
            </a:r>
            <a:endParaRPr lang="en-US" altLang="zh-CN" sz="2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可以与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同伴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互相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帮助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分工合作在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交流切磋中共同完成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任务。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也可以带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着问题、猜想或假设去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探究独立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思考，不断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质疑，在自主学习中培养观察、想象、分析、推理等方面的能力。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85720" y="1500174"/>
            <a:ext cx="8228487" cy="5069613"/>
            <a:chOff x="458407" y="1367102"/>
            <a:chExt cx="8228487" cy="4857784"/>
          </a:xfrm>
        </p:grpSpPr>
        <p:pic>
          <p:nvPicPr>
            <p:cNvPr id="55300" name="Picture 4" descr="http://p4.so.qhmsg.com/t010a9cb329fbb3708e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8407" y="1367102"/>
              <a:ext cx="8228487" cy="4857784"/>
            </a:xfrm>
            <a:prstGeom prst="rect">
              <a:avLst/>
            </a:prstGeom>
            <a:noFill/>
          </p:spPr>
        </p:pic>
        <p:sp>
          <p:nvSpPr>
            <p:cNvPr id="11" name="右大括号 10"/>
            <p:cNvSpPr/>
            <p:nvPr/>
          </p:nvSpPr>
          <p:spPr>
            <a:xfrm>
              <a:off x="2267744" y="3146153"/>
              <a:ext cx="500066" cy="1928826"/>
            </a:xfrm>
            <a:prstGeom prst="rightBrac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82899" y="4517201"/>
              <a:ext cx="1214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方式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6280028" y="3217591"/>
              <a:ext cx="571504" cy="1857388"/>
            </a:xfrm>
            <a:prstGeom prst="leftBrac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864689" y="3974601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51532" y="336536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兴趣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93544" y="457635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有乐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93544" y="3393478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有苦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59832" y="3468355"/>
            <a:ext cx="576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体味学习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84618" y="3468355"/>
            <a:ext cx="576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享受学习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4479" y="3468355"/>
            <a:ext cx="576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学会学习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635896" y="4036439"/>
            <a:ext cx="504056" cy="2665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 rot="10800000">
            <a:off x="4860682" y="4072158"/>
            <a:ext cx="504056" cy="266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96" y="620689"/>
            <a:ext cx="83582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同学们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，我们正处于成长过程中的一个转折阶段，可能我们会面临学习上的很多问题。但是，只要我们能保持积极的心态，掌握科学的方法，在奋勇争先中多一分从容，在拼尽“洪荒之力”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后我们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得到的会是学习过程中的无尽享受，加油吧，找到属于你的学习快乐。</a:t>
            </a:r>
            <a:endParaRPr lang="zh-CN" altLang="en-US" sz="28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911"/>
          <a:stretch>
            <a:fillRect/>
          </a:stretch>
        </p:blipFill>
        <p:spPr>
          <a:xfrm>
            <a:off x="3901653" y="3861048"/>
            <a:ext cx="5242347" cy="2673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14282" y="428604"/>
            <a:ext cx="3500462" cy="1357322"/>
            <a:chOff x="500034" y="500042"/>
            <a:chExt cx="3500462" cy="1357322"/>
          </a:xfrm>
        </p:grpSpPr>
        <p:pic>
          <p:nvPicPr>
            <p:cNvPr id="21" name="Picture 2" descr="E:\Tim.Teng\ppt\ppt图片\书本图标\ppt宝藏_www.pptbz.com_文件书本png图标2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34" y="500042"/>
              <a:ext cx="1357322" cy="135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1428728" y="1214422"/>
              <a:ext cx="2571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拓展空间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244980" y="2206212"/>
            <a:ext cx="800219" cy="3429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我的学习手册</a:t>
            </a:r>
            <a:endParaRPr lang="zh-CN" altLang="en-US" sz="4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872" t="51515" r="30096" b="22424"/>
          <a:stretch>
            <a:fillRect/>
          </a:stretch>
        </p:blipFill>
        <p:spPr>
          <a:xfrm>
            <a:off x="2787889" y="2385727"/>
            <a:ext cx="571888" cy="4852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872" t="51515" r="30096" b="22424"/>
          <a:stretch>
            <a:fillRect/>
          </a:stretch>
        </p:blipFill>
        <p:spPr>
          <a:xfrm>
            <a:off x="2787889" y="1543315"/>
            <a:ext cx="571888" cy="4852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872" t="51515" r="30096" b="22424"/>
          <a:stretch>
            <a:fillRect/>
          </a:stretch>
        </p:blipFill>
        <p:spPr>
          <a:xfrm>
            <a:off x="2787889" y="3301180"/>
            <a:ext cx="571888" cy="4852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872" t="51515" r="30096" b="22424"/>
          <a:stretch>
            <a:fillRect/>
          </a:stretch>
        </p:blipFill>
        <p:spPr>
          <a:xfrm>
            <a:off x="2758791" y="4218153"/>
            <a:ext cx="571888" cy="4852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872" t="51515" r="30096" b="22424"/>
          <a:stretch>
            <a:fillRect/>
          </a:stretch>
        </p:blipFill>
        <p:spPr>
          <a:xfrm>
            <a:off x="2758791" y="5086918"/>
            <a:ext cx="571888" cy="4852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4" name="直接连接符 3"/>
          <p:cNvCxnSpPr/>
          <p:nvPr/>
        </p:nvCxnSpPr>
        <p:spPr>
          <a:xfrm>
            <a:off x="3359777" y="2028537"/>
            <a:ext cx="4896544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359777" y="2849013"/>
            <a:ext cx="4896544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30679" y="3786402"/>
            <a:ext cx="4896544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330679" y="4695294"/>
            <a:ext cx="4896544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359777" y="5591768"/>
            <a:ext cx="4896544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WordArt 3"/>
          <p:cNvSpPr>
            <a:spLocks noChangeArrowheads="1" noChangeShapeType="1"/>
          </p:cNvSpPr>
          <p:nvPr/>
        </p:nvSpPr>
        <p:spPr bwMode="auto">
          <a:xfrm>
            <a:off x="395288" y="692150"/>
            <a:ext cx="3241675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19050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各抒己见：</a:t>
            </a:r>
          </a:p>
        </p:txBody>
      </p:sp>
      <p:pic>
        <p:nvPicPr>
          <p:cNvPr id="5124" name="Picture 4" descr="st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650" y="620713"/>
            <a:ext cx="288925" cy="288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5" name="WordArt 5"/>
          <p:cNvSpPr>
            <a:spLocks noChangeArrowheads="1" noChangeShapeType="1"/>
          </p:cNvSpPr>
          <p:nvPr/>
        </p:nvSpPr>
        <p:spPr bwMode="auto">
          <a:xfrm>
            <a:off x="4143372" y="4000504"/>
            <a:ext cx="3668716" cy="996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dirty="0">
                <a:ln w="9525" cmpd="sng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学习是痛苦的</a:t>
            </a:r>
          </a:p>
        </p:txBody>
      </p:sp>
      <p:sp>
        <p:nvSpPr>
          <p:cNvPr id="5126" name="WordArt 6"/>
          <p:cNvSpPr>
            <a:spLocks noChangeArrowheads="1" noChangeShapeType="1"/>
          </p:cNvSpPr>
          <p:nvPr/>
        </p:nvSpPr>
        <p:spPr bwMode="auto">
          <a:xfrm>
            <a:off x="1433512" y="1785926"/>
            <a:ext cx="4067181" cy="9572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dirty="0">
                <a:ln w="9525" cmpd="sng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学习是快乐的</a:t>
            </a:r>
          </a:p>
        </p:txBody>
      </p:sp>
      <p:pic>
        <p:nvPicPr>
          <p:cNvPr id="5127" name="Picture 7" descr="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3284538"/>
            <a:ext cx="1008062" cy="63023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128" name="Picture 8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19463"/>
            <a:ext cx="1079500" cy="61436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129" name="Picture 9" descr="FC_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4213" y="2060575"/>
            <a:ext cx="677862" cy="7381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130" name="Picture 10" descr="FC_00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5113" y="4292600"/>
            <a:ext cx="704850" cy="736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131" name="Picture 11" descr="AG00024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516854">
            <a:off x="6732588" y="5149850"/>
            <a:ext cx="2124075" cy="12319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067944" y="90872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两人一组，合作完成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框 8194"/>
          <p:cNvSpPr txBox="1">
            <a:spLocks noChangeArrowheads="1"/>
          </p:cNvSpPr>
          <p:nvPr/>
        </p:nvSpPr>
        <p:spPr bwMode="auto">
          <a:xfrm>
            <a:off x="709613" y="3455988"/>
            <a:ext cx="79200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9900FF"/>
                </a:solidFill>
                <a:ea typeface="黑体" pitchFamily="49" charset="-122"/>
              </a:rPr>
              <a:t>  </a:t>
            </a:r>
            <a:r>
              <a:rPr lang="zh-CN" altLang="en-US" sz="3200" b="1" dirty="0">
                <a:solidFill>
                  <a:srgbClr val="9900FF"/>
                </a:solidFill>
                <a:latin typeface="宋体" pitchFamily="2" charset="-122"/>
              </a:rPr>
              <a:t> </a:t>
            </a:r>
            <a:endParaRPr lang="zh-CN" altLang="en-US" sz="3200" b="1" dirty="0">
              <a:latin typeface="宋体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955675" y="619125"/>
            <a:ext cx="82089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微软雅黑" charset="-122"/>
                <a:cs typeface="+mn-ea"/>
              </a:rPr>
              <a:t> </a:t>
            </a:r>
            <a:r>
              <a:rPr lang="zh-CN" altLang="en-US" sz="4400" b="1" noProof="1">
                <a:solidFill>
                  <a:srgbClr val="FF0000"/>
                </a:solidFill>
                <a:latin typeface="宋体" charset="-122"/>
                <a:ea typeface="宋体" charset="-122"/>
                <a:cs typeface="+mn-ea"/>
              </a:rPr>
              <a:t>学</a:t>
            </a:r>
            <a:r>
              <a:rPr lang="zh-CN" altLang="en-US" sz="4400" b="1" noProof="1" smtClean="0">
                <a:solidFill>
                  <a:srgbClr val="FF0000"/>
                </a:solidFill>
                <a:latin typeface="宋体" charset="-122"/>
                <a:ea typeface="宋体" charset="-122"/>
                <a:cs typeface="+mn-ea"/>
              </a:rPr>
              <a:t>习中有快乐</a:t>
            </a:r>
            <a:endParaRPr lang="zh-CN" altLang="en-US" sz="4400" b="1" noProof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9220" name="文本框 1"/>
          <p:cNvSpPr txBox="1">
            <a:spLocks noChangeArrowheads="1"/>
          </p:cNvSpPr>
          <p:nvPr/>
        </p:nvSpPr>
        <p:spPr bwMode="auto">
          <a:xfrm>
            <a:off x="622300" y="1657350"/>
            <a:ext cx="772795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/>
              <a:t>    </a:t>
            </a:r>
            <a:r>
              <a:rPr lang="en-US" altLang="zh-CN" sz="2800" b="1" dirty="0" smtClean="0"/>
              <a:t>     </a:t>
            </a:r>
            <a:r>
              <a:rPr lang="zh-CN" altLang="en-US" sz="4000" b="1" dirty="0" smtClean="0">
                <a:latin typeface="+mn-ea"/>
                <a:ea typeface="+mn-ea"/>
              </a:rPr>
              <a:t>在</a:t>
            </a:r>
            <a:r>
              <a:rPr lang="zh-CN" altLang="en-US" sz="4000" b="1" dirty="0">
                <a:latin typeface="+mn-ea"/>
                <a:ea typeface="+mn-ea"/>
              </a:rPr>
              <a:t>对某方面知识有强烈兴趣时，自己解决某个问题时，学习中找到志同道合的伙伴时，发现自己的潜能时</a:t>
            </a:r>
            <a:r>
              <a:rPr lang="en-US" altLang="zh-CN" sz="4000" b="1" dirty="0">
                <a:latin typeface="+mn-ea"/>
                <a:ea typeface="+mn-ea"/>
              </a:rPr>
              <a:t>......</a:t>
            </a:r>
            <a:r>
              <a:rPr lang="zh-CN" altLang="en-US" sz="4000" b="1" dirty="0">
                <a:latin typeface="+mn-ea"/>
                <a:ea typeface="+mn-ea"/>
              </a:rPr>
              <a:t>我们都可以体味到学习带来的快乐</a:t>
            </a:r>
          </a:p>
        </p:txBody>
      </p:sp>
      <p:sp>
        <p:nvSpPr>
          <p:cNvPr id="3" name="单圆角矩形 2"/>
          <p:cNvSpPr/>
          <p:nvPr/>
        </p:nvSpPr>
        <p:spPr>
          <a:xfrm>
            <a:off x="9358346" y="571480"/>
            <a:ext cx="1008062" cy="288925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1026"/>
          <p:cNvSpPr>
            <a:spLocks noChangeArrowheads="1"/>
          </p:cNvSpPr>
          <p:nvPr/>
        </p:nvSpPr>
        <p:spPr bwMode="auto">
          <a:xfrm>
            <a:off x="3200400" y="1676400"/>
            <a:ext cx="2819400" cy="2819400"/>
          </a:xfrm>
          <a:prstGeom prst="ellipse">
            <a:avLst/>
          </a:prstGeom>
          <a:solidFill>
            <a:schemeClr val="bg1"/>
          </a:solidFill>
          <a:ln w="88900" cmpd="thinThick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ea typeface="方正姚体" pitchFamily="2" charset="-122"/>
              </a:rPr>
              <a:t>朱熹</a:t>
            </a:r>
          </a:p>
          <a:p>
            <a:pPr algn="ctr"/>
            <a:r>
              <a:rPr lang="en-US" altLang="zh-CN" sz="3200" b="1" dirty="0">
                <a:solidFill>
                  <a:srgbClr val="A50021"/>
                </a:solidFill>
                <a:ea typeface="方正姚体" pitchFamily="2" charset="-122"/>
              </a:rPr>
              <a:t>《</a:t>
            </a:r>
            <a:r>
              <a:rPr lang="zh-CN" altLang="en-US" sz="3200" b="1" dirty="0">
                <a:solidFill>
                  <a:srgbClr val="A50021"/>
                </a:solidFill>
                <a:ea typeface="方正姚体" pitchFamily="2" charset="-122"/>
              </a:rPr>
              <a:t>四时读书乐</a:t>
            </a:r>
            <a:r>
              <a:rPr lang="en-US" altLang="zh-CN" sz="3200" b="1" dirty="0">
                <a:solidFill>
                  <a:srgbClr val="A50021"/>
                </a:solidFill>
                <a:ea typeface="方正姚体" pitchFamily="2" charset="-122"/>
              </a:rPr>
              <a:t>》</a:t>
            </a:r>
          </a:p>
        </p:txBody>
      </p:sp>
      <p:pic>
        <p:nvPicPr>
          <p:cNvPr id="24579" name="Picture 1027" descr="ch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8600"/>
            <a:ext cx="2819400" cy="2209800"/>
          </a:xfrm>
          <a:prstGeom prst="rect">
            <a:avLst/>
          </a:prstGeom>
          <a:noFill/>
        </p:spPr>
      </p:pic>
      <p:pic>
        <p:nvPicPr>
          <p:cNvPr id="24580" name="Picture 1028" descr="x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28600"/>
            <a:ext cx="2590800" cy="2241550"/>
          </a:xfrm>
          <a:prstGeom prst="rect">
            <a:avLst/>
          </a:prstGeom>
          <a:noFill/>
        </p:spPr>
      </p:pic>
      <p:pic>
        <p:nvPicPr>
          <p:cNvPr id="24581" name="Picture 1029" descr="qi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581400"/>
            <a:ext cx="2819400" cy="2268538"/>
          </a:xfrm>
          <a:prstGeom prst="rect">
            <a:avLst/>
          </a:prstGeom>
          <a:noFill/>
        </p:spPr>
      </p:pic>
      <p:pic>
        <p:nvPicPr>
          <p:cNvPr id="24582" name="Picture 1030" descr="do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6888" y="3581400"/>
            <a:ext cx="2590800" cy="2286000"/>
          </a:xfrm>
          <a:prstGeom prst="rect">
            <a:avLst/>
          </a:prstGeom>
          <a:noFill/>
        </p:spPr>
      </p:pic>
      <p:sp>
        <p:nvSpPr>
          <p:cNvPr id="24583" name="Text Box 1031"/>
          <p:cNvSpPr txBox="1">
            <a:spLocks noChangeArrowheads="1"/>
          </p:cNvSpPr>
          <p:nvPr/>
        </p:nvSpPr>
        <p:spPr bwMode="auto">
          <a:xfrm>
            <a:off x="228600" y="2424113"/>
            <a:ext cx="36290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/>
              <a:t>       读书</a:t>
            </a:r>
            <a:r>
              <a:rPr lang="zh-CN" altLang="en-US" sz="2400" b="1" dirty="0"/>
              <a:t>之乐乐如何？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/>
              <a:t>       绿</a:t>
            </a:r>
            <a:r>
              <a:rPr lang="zh-CN" altLang="en-US" sz="2400" b="1" dirty="0"/>
              <a:t>满窗前草不锄。</a:t>
            </a:r>
          </a:p>
        </p:txBody>
      </p:sp>
      <p:sp>
        <p:nvSpPr>
          <p:cNvPr id="24584" name="Text Box 1032"/>
          <p:cNvSpPr txBox="1">
            <a:spLocks noChangeArrowheads="1"/>
          </p:cNvSpPr>
          <p:nvPr/>
        </p:nvSpPr>
        <p:spPr bwMode="auto">
          <a:xfrm>
            <a:off x="5643570" y="2514600"/>
            <a:ext cx="33480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ea"/>
                <a:ea typeface="+mn-ea"/>
              </a:rPr>
              <a:t> </a:t>
            </a:r>
            <a:r>
              <a:rPr lang="zh-CN" altLang="en-US" sz="2400" b="1" dirty="0" smtClean="0">
                <a:latin typeface="+mn-ea"/>
                <a:ea typeface="+mn-ea"/>
              </a:rPr>
              <a:t>读</a:t>
            </a:r>
            <a:r>
              <a:rPr lang="zh-CN" altLang="en-US" sz="2400" b="1" dirty="0">
                <a:latin typeface="+mn-ea"/>
                <a:ea typeface="+mn-ea"/>
              </a:rPr>
              <a:t>书之乐乐无穷？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ea"/>
                <a:ea typeface="+mn-ea"/>
              </a:rPr>
              <a:t> 瑶</a:t>
            </a:r>
            <a:r>
              <a:rPr lang="zh-CN" altLang="en-US" sz="2400" b="1" dirty="0">
                <a:latin typeface="+mn-ea"/>
                <a:ea typeface="+mn-ea"/>
              </a:rPr>
              <a:t>琴一曲来熏风。</a:t>
            </a:r>
          </a:p>
        </p:txBody>
      </p:sp>
      <p:sp>
        <p:nvSpPr>
          <p:cNvPr id="24585" name="Text Box 1033"/>
          <p:cNvSpPr txBox="1">
            <a:spLocks noChangeArrowheads="1"/>
          </p:cNvSpPr>
          <p:nvPr/>
        </p:nvSpPr>
        <p:spPr bwMode="auto">
          <a:xfrm>
            <a:off x="228600" y="5853113"/>
            <a:ext cx="41993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/>
              <a:t>        读书</a:t>
            </a:r>
            <a:r>
              <a:rPr lang="zh-CN" altLang="en-US" sz="2400" b="1" dirty="0"/>
              <a:t>之乐乐陶陶？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/>
              <a:t>    </a:t>
            </a:r>
            <a:r>
              <a:rPr lang="zh-CN" altLang="en-US" sz="2400" b="1" dirty="0" smtClean="0"/>
              <a:t>    起</a:t>
            </a:r>
            <a:r>
              <a:rPr lang="zh-CN" altLang="en-US" sz="2400" b="1" dirty="0"/>
              <a:t>弄明月霜天高。</a:t>
            </a:r>
          </a:p>
        </p:txBody>
      </p:sp>
      <p:sp>
        <p:nvSpPr>
          <p:cNvPr id="24586" name="Text Box 1034"/>
          <p:cNvSpPr txBox="1">
            <a:spLocks noChangeArrowheads="1"/>
          </p:cNvSpPr>
          <p:nvPr/>
        </p:nvSpPr>
        <p:spPr bwMode="auto">
          <a:xfrm>
            <a:off x="5004048" y="5853113"/>
            <a:ext cx="406375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/>
              <a:t>     </a:t>
            </a:r>
            <a:r>
              <a:rPr lang="en-US" altLang="zh-CN" b="1" dirty="0" smtClean="0"/>
              <a:t>     </a:t>
            </a:r>
            <a:r>
              <a:rPr lang="zh-CN" altLang="en-US" sz="2400" b="1" dirty="0" smtClean="0"/>
              <a:t>读书</a:t>
            </a:r>
            <a:r>
              <a:rPr lang="zh-CN" altLang="en-US" sz="2400" b="1" dirty="0"/>
              <a:t>之乐何处寻？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/>
              <a:t>        数点</a:t>
            </a:r>
            <a:r>
              <a:rPr lang="zh-CN" altLang="en-US" sz="2400" b="1" dirty="0"/>
              <a:t>梅花天地心。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hangche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2932113" cy="5815013"/>
          </a:xfrm>
          <a:prstGeom prst="rect">
            <a:avLst/>
          </a:prstGeom>
          <a:noFill/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428992" y="214290"/>
            <a:ext cx="671512" cy="646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ea typeface="华文行楷" pitchFamily="2" charset="-122"/>
              </a:rPr>
              <a:t>书山有路勤为径，学海无涯苦作舟。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000628" y="214290"/>
            <a:ext cx="671512" cy="646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ea typeface="华文行楷" pitchFamily="2" charset="-122"/>
              </a:rPr>
              <a:t>宝剑锋从磨砺出，梅花香自苦寒来。</a:t>
            </a:r>
          </a:p>
        </p:txBody>
      </p:sp>
      <p:pic>
        <p:nvPicPr>
          <p:cNvPr id="26629" name="Picture 5" descr="meihua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57200"/>
            <a:ext cx="27432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soppt.com/softimg/2014/02/201458959292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408712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275856" y="1556792"/>
            <a:ext cx="471052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尽管</a:t>
            </a:r>
            <a:r>
              <a:rPr lang="zh-CN" altLang="zh-CN" sz="2800" b="1" dirty="0">
                <a:latin typeface="微软雅黑" pitchFamily="34" charset="-122"/>
                <a:ea typeface="微软雅黑" pitchFamily="34" charset="-122"/>
              </a:rPr>
              <a:t>抱有兴趣和探索欲望，学习也并不是轻而易举的事情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学习过程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需要集中注意力、耗费精力，遇到困难和阻挠时需要调节不良情绪等，这些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</a:t>
            </a:r>
            <a:r>
              <a:rPr lang="zh-CN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需要我们凭借坚强的意志做出努力。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07904" y="908720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学习中也有辛苦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7171"/>
          <p:cNvSpPr>
            <a:spLocks noChangeArrowheads="1" noChangeShapeType="1" noTextEdit="1"/>
          </p:cNvSpPr>
          <p:nvPr/>
        </p:nvSpPr>
        <p:spPr bwMode="auto">
          <a:xfrm>
            <a:off x="785786" y="3143248"/>
            <a:ext cx="7700988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学习是苦乐交织的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39752" y="1839594"/>
            <a:ext cx="6613113" cy="64008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a typeface="宋体" charset="-122"/>
                <a:cs typeface="+mn-ea"/>
              </a:rPr>
              <a:t>学习中有苦也有乐</a:t>
            </a:r>
            <a:endParaRPr lang="zh-CN" altLang="en-US" sz="36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79133"/>
            <a:ext cx="8229600" cy="1143000"/>
          </a:xfrm>
        </p:spPr>
        <p:txBody>
          <a:bodyPr/>
          <a:lstStyle/>
          <a:p>
            <a:r>
              <a:rPr lang="zh-CN" altLang="en-US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如何把学习中的苦变成乐呢？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32990" y="3048000"/>
            <a:ext cx="3816350" cy="76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99FF"/>
                </a:solidFill>
              </a14:hiddenFill>
            </a:ext>
          </a:extLst>
        </p:spPr>
        <p:txBody>
          <a:bodyPr>
            <a:prstTxWarp prst="textChevron">
              <a:avLst/>
            </a:prstTxWarp>
            <a:spAutoFit/>
          </a:bodyPr>
          <a:lstStyle/>
          <a:p>
            <a:r>
              <a:rPr lang="zh-CN" altLang="en-US" sz="4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a typeface="宋体" charset="-122"/>
                <a:cs typeface="+mn-ea"/>
              </a:rPr>
              <a:t>学会</a:t>
            </a:r>
            <a:r>
              <a:rPr lang="zh-CN" altLang="en-US" sz="4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a typeface="宋体" charset="-122"/>
                <a:cs typeface="+mn-ea"/>
              </a:rPr>
              <a:t>学习</a:t>
            </a:r>
            <a:endParaRPr lang="zh-CN" altLang="en-US" sz="4400" b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2">
  <a:themeElements>
    <a:clrScheme name="21世纪教育网精品课件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模板2</Template>
  <TotalTime>155</TotalTime>
  <Words>1101</Words>
  <Application>Microsoft Office PowerPoint</Application>
  <Paragraphs>71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模板2</vt:lpstr>
      <vt:lpstr>默认设计模板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如何把学习中的苦变成乐呢？</vt:lpstr>
      <vt:lpstr>幻灯片 10</vt:lpstr>
      <vt:lpstr>幻灯片 11</vt:lpstr>
      <vt:lpstr>幻灯片 12</vt:lpstr>
      <vt:lpstr>幻灯片 13</vt:lpstr>
      <vt:lpstr>幻灯片 14</vt:lpstr>
      <vt:lpstr>合理安排学习时间策略</vt:lpstr>
      <vt:lpstr>幻灯片 16</vt:lpstr>
      <vt:lpstr>幻灯片 17</vt:lpstr>
      <vt:lpstr> 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LENOVO</cp:lastModifiedBy>
  <dcterms:created xsi:type="dcterms:W3CDTF">2016-08-19T13:27:00Z</dcterms:created>
  <dcterms:modified xsi:type="dcterms:W3CDTF">2018-08-11T18:21:56Z</dcterms:modified>
  <cp:category>政治备课大师【全免费】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