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2" r:id="rId4"/>
    <p:sldId id="290" r:id="rId5"/>
    <p:sldId id="291" r:id="rId6"/>
    <p:sldId id="260" r:id="rId7"/>
    <p:sldId id="261" r:id="rId8"/>
    <p:sldId id="262" r:id="rId9"/>
    <p:sldId id="272" r:id="rId10"/>
    <p:sldId id="283" r:id="rId11"/>
    <p:sldId id="284" r:id="rId12"/>
    <p:sldId id="285" r:id="rId13"/>
    <p:sldId id="286" r:id="rId14"/>
    <p:sldId id="292" r:id="rId15"/>
    <p:sldId id="287" r:id="rId16"/>
    <p:sldId id="276" r:id="rId17"/>
    <p:sldId id="277" r:id="rId18"/>
    <p:sldId id="288" r:id="rId19"/>
    <p:sldId id="289" r:id="rId20"/>
    <p:sldId id="264" r:id="rId21"/>
    <p:sldId id="293" r:id="rId22"/>
    <p:sldId id="280" r:id="rId23"/>
    <p:sldId id="26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74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47402" y="2228671"/>
            <a:ext cx="644920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2060"/>
                </a:solidFill>
                <a:latin typeface="+mn-ea"/>
              </a:rPr>
              <a:t>第二课  学习新天地</a:t>
            </a:r>
            <a:endParaRPr lang="en-US" altLang="zh-CN" sz="5400" b="1" dirty="0" smtClean="0">
              <a:solidFill>
                <a:srgbClr val="002060"/>
              </a:solidFill>
              <a:latin typeface="+mn-ea"/>
            </a:endParaRPr>
          </a:p>
          <a:p>
            <a:pPr algn="ctr"/>
            <a:endParaRPr lang="en-US" altLang="zh-CN" sz="3600" b="1" dirty="0" smtClean="0"/>
          </a:p>
          <a:p>
            <a:pPr algn="ctr"/>
            <a:r>
              <a:rPr lang="zh-CN" altLang="en-US" sz="4800" b="1" dirty="0" smtClean="0">
                <a:solidFill>
                  <a:srgbClr val="002060"/>
                </a:solidFill>
              </a:rPr>
              <a:t>享受学习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 descr="QQ图片201608312304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5200" y="2552700"/>
            <a:ext cx="62992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圆角矩形标注 3"/>
          <p:cNvSpPr>
            <a:spLocks noChangeArrowheads="1"/>
          </p:cNvSpPr>
          <p:nvPr/>
        </p:nvSpPr>
        <p:spPr bwMode="auto">
          <a:xfrm>
            <a:off x="98425" y="1635125"/>
            <a:ext cx="1574800" cy="712788"/>
          </a:xfrm>
          <a:prstGeom prst="wedgeRoundRectCallout">
            <a:avLst>
              <a:gd name="adj1" fmla="val 38144"/>
              <a:gd name="adj2" fmla="val 85259"/>
              <a:gd name="adj3" fmla="val 16667"/>
            </a:avLst>
          </a:prstGeom>
          <a:solidFill>
            <a:schemeClr val="accent1"/>
          </a:solidFill>
          <a:ln w="12700">
            <a:solidFill>
              <a:srgbClr val="42719B"/>
            </a:solidFill>
            <a:miter lim="800000"/>
          </a:ln>
        </p:spPr>
        <p:txBody>
          <a:bodyPr anchor="ctr"/>
          <a:lstStyle/>
          <a:p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很少体会到学习带来的成就感。</a:t>
            </a:r>
            <a:endParaRPr lang="zh-CN" altLang="en-US" sz="1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圆角矩形标注 4"/>
          <p:cNvSpPr>
            <a:spLocks noChangeArrowheads="1"/>
          </p:cNvSpPr>
          <p:nvPr/>
        </p:nvSpPr>
        <p:spPr bwMode="auto">
          <a:xfrm>
            <a:off x="1812925" y="1635125"/>
            <a:ext cx="1874838" cy="712788"/>
          </a:xfrm>
          <a:prstGeom prst="wedgeRoundRectCallout">
            <a:avLst>
              <a:gd name="adj1" fmla="val 6366"/>
              <a:gd name="adj2" fmla="val 85259"/>
              <a:gd name="adj3" fmla="val 16667"/>
            </a:avLst>
          </a:prstGeom>
          <a:solidFill>
            <a:schemeClr val="accent1"/>
          </a:solidFill>
          <a:ln w="12700">
            <a:solidFill>
              <a:srgbClr val="42719B"/>
            </a:solidFill>
            <a:miter lim="800000"/>
          </a:ln>
        </p:spPr>
        <p:txBody>
          <a:bodyPr anchor="ctr"/>
          <a:lstStyle/>
          <a:p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不喜欢某些学科和老师，所以学不好，或者不想学。</a:t>
            </a:r>
            <a:endParaRPr lang="zh-CN" altLang="en-US" sz="1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圆角矩形标注 5"/>
          <p:cNvSpPr>
            <a:spLocks noChangeArrowheads="1"/>
          </p:cNvSpPr>
          <p:nvPr/>
        </p:nvSpPr>
        <p:spPr bwMode="auto">
          <a:xfrm>
            <a:off x="4640263" y="1635125"/>
            <a:ext cx="1874837" cy="712788"/>
          </a:xfrm>
          <a:prstGeom prst="wedgeRoundRectCallout">
            <a:avLst>
              <a:gd name="adj1" fmla="val -3625"/>
              <a:gd name="adj2" fmla="val 85259"/>
              <a:gd name="adj3" fmla="val 16667"/>
            </a:avLst>
          </a:prstGeom>
          <a:solidFill>
            <a:schemeClr val="accent1"/>
          </a:solidFill>
          <a:ln w="12700">
            <a:solidFill>
              <a:srgbClr val="42719B"/>
            </a:solidFill>
            <a:miter lim="800000"/>
          </a:ln>
        </p:spPr>
        <p:txBody>
          <a:bodyPr anchor="ctr"/>
          <a:lstStyle/>
          <a:p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被安排的学习内容太多，没有休息、娱乐的时间。</a:t>
            </a:r>
            <a:endParaRPr lang="zh-CN" altLang="en-US" sz="1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圆角矩形标注 7"/>
          <p:cNvSpPr>
            <a:spLocks noChangeArrowheads="1"/>
          </p:cNvSpPr>
          <p:nvPr/>
        </p:nvSpPr>
        <p:spPr bwMode="auto">
          <a:xfrm>
            <a:off x="3314700" y="4691063"/>
            <a:ext cx="1874838" cy="460375"/>
          </a:xfrm>
          <a:prstGeom prst="wedgeRoundRectCallout">
            <a:avLst>
              <a:gd name="adj1" fmla="val -986"/>
              <a:gd name="adj2" fmla="val -102444"/>
              <a:gd name="adj3" fmla="val 16667"/>
            </a:avLst>
          </a:prstGeom>
          <a:solidFill>
            <a:schemeClr val="accent1"/>
          </a:solidFill>
          <a:ln w="12700">
            <a:solidFill>
              <a:srgbClr val="42719B"/>
            </a:solidFill>
            <a:miter lim="800000"/>
          </a:ln>
        </p:spPr>
        <p:txBody>
          <a:bodyPr anchor="ctr"/>
          <a:lstStyle/>
          <a:p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在学习上，总担心自己会落后。</a:t>
            </a:r>
            <a:endParaRPr lang="zh-CN" altLang="en-US" sz="1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圆角矩形标注 8"/>
          <p:cNvSpPr>
            <a:spLocks noChangeArrowheads="1"/>
          </p:cNvSpPr>
          <p:nvPr/>
        </p:nvSpPr>
        <p:spPr bwMode="auto">
          <a:xfrm>
            <a:off x="6389688" y="4656138"/>
            <a:ext cx="874712" cy="314325"/>
          </a:xfrm>
          <a:prstGeom prst="wedgeRoundRectCallout">
            <a:avLst>
              <a:gd name="adj1" fmla="val -986"/>
              <a:gd name="adj2" fmla="val -102444"/>
              <a:gd name="adj3" fmla="val 16667"/>
            </a:avLst>
          </a:prstGeom>
          <a:solidFill>
            <a:schemeClr val="accent1"/>
          </a:solidFill>
          <a:ln w="12700">
            <a:solidFill>
              <a:srgbClr val="42719B"/>
            </a:solidFill>
            <a:miter lim="800000"/>
          </a:ln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……</a:t>
            </a:r>
            <a:endParaRPr lang="en-US" altLang="zh-CN" sz="3200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2" name="组合 27"/>
          <p:cNvGrpSpPr/>
          <p:nvPr/>
        </p:nvGrpSpPr>
        <p:grpSpPr bwMode="auto">
          <a:xfrm>
            <a:off x="196850" y="511175"/>
            <a:ext cx="3251200" cy="914400"/>
            <a:chOff x="0" y="0"/>
            <a:chExt cx="5122" cy="1440"/>
          </a:xfrm>
        </p:grpSpPr>
        <p:pic>
          <p:nvPicPr>
            <p:cNvPr id="18442" name="图片 21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5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3" name="矩形 22"/>
            <p:cNvSpPr>
              <a:spLocks noChangeArrowheads="1"/>
            </p:cNvSpPr>
            <p:nvPr/>
          </p:nvSpPr>
          <p:spPr bwMode="auto">
            <a:xfrm>
              <a:off x="1976" y="413"/>
              <a:ext cx="3146" cy="6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探究与分享</a:t>
              </a:r>
              <a:endPara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0491" name="Text Box 7"/>
          <p:cNvSpPr>
            <a:spLocks noChangeArrowheads="1"/>
          </p:cNvSpPr>
          <p:nvPr/>
        </p:nvSpPr>
        <p:spPr bwMode="auto">
          <a:xfrm>
            <a:off x="804863" y="5810250"/>
            <a:ext cx="7373937" cy="482600"/>
          </a:xfrm>
          <a:prstGeom prst="rect">
            <a:avLst/>
          </a:prstGeom>
          <a:gradFill rotWithShape="1">
            <a:gsLst>
              <a:gs pos="0">
                <a:srgbClr val="FFDB9C"/>
              </a:gs>
              <a:gs pos="50000">
                <a:srgbClr val="FFD58E"/>
              </a:gs>
              <a:gs pos="100000">
                <a:srgbClr val="FFD079"/>
              </a:gs>
            </a:gsLst>
            <a:lin ang="5400000" scaled="1"/>
          </a:gradFill>
          <a:ln w="63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i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你有哪些学习的困扰？面对这些困扰，该怎么办呢？</a:t>
            </a:r>
            <a:endParaRPr lang="zh-CN" altLang="en-US" sz="2400" b="1" i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>
            <a:off x="2411413" y="188913"/>
            <a:ext cx="3024187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bevel/>
                </a:ln>
                <a:solidFill>
                  <a:srgbClr val="33CCFF"/>
                </a:solidFill>
                <a:latin typeface="+mn-ea"/>
                <a:ea typeface="+mn-ea"/>
                <a:cs typeface="+mn-ea"/>
              </a:rPr>
              <a:t>名人趣事</a:t>
            </a:r>
            <a:endParaRPr lang="zh-CN" altLang="en-US" sz="3600" b="1" kern="10" spc="-360">
              <a:ln w="12700">
                <a:solidFill>
                  <a:srgbClr val="000099"/>
                </a:solidFill>
                <a:bevel/>
              </a:ln>
              <a:solidFill>
                <a:srgbClr val="33CCFF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0723" name="Text Box 3"/>
          <p:cNvSpPr>
            <a:spLocks noChangeArrowheads="1"/>
          </p:cNvSpPr>
          <p:nvPr/>
        </p:nvSpPr>
        <p:spPr bwMode="auto">
          <a:xfrm>
            <a:off x="3924300" y="1773238"/>
            <a:ext cx="4608513" cy="3078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数学家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陈景润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因为对“哥德巴赫猜想”的浓厚兴趣，而沉醉在数学符号的大海之中，废寝忘食，身染重病也忘记治疗。这种对数学的浓厚兴趣，使得陈景润成为世界著名的数学家。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0724" name="Picture 4" descr="00241d8fef0e0c951df3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13" y="1628775"/>
            <a:ext cx="28575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341438"/>
            <a:ext cx="4248150" cy="5327650"/>
          </a:xfrm>
        </p:spPr>
        <p:txBody>
          <a:bodyPr/>
          <a:lstStyle/>
          <a:p>
            <a:pPr marL="228600" indent="-228600" algn="l" eaLnBrk="1" hangingPunct="1"/>
            <a:r>
              <a:rPr lang="en-US" altLang="zh-CN" sz="2800" b="1" smtClean="0"/>
              <a:t>           </a:t>
            </a:r>
            <a:r>
              <a:rPr lang="zh-CN" altLang="en-US" sz="2800" b="1" smtClean="0"/>
              <a:t>大科学家</a:t>
            </a:r>
            <a:r>
              <a:rPr lang="zh-CN" altLang="en-US" sz="2800" b="1" smtClean="0">
                <a:solidFill>
                  <a:srgbClr val="FF0000"/>
                </a:solidFill>
              </a:rPr>
              <a:t>牛顿</a:t>
            </a:r>
            <a:r>
              <a:rPr lang="zh-CN" altLang="en-US" sz="2800" b="1" smtClean="0"/>
              <a:t>有一次集中精力想问题，想得心力憔悴，最后终于饥肠辘辘，于是想到要煮几个鸡蛋来充饥。但煮鸡蛋时还念念不忘他的物理，于是若干时辰后，掀开锅盖，看到的竟是他的手表在沸水中呻吟。 </a:t>
            </a:r>
            <a:endParaRPr lang="zh-CN" altLang="en-US" sz="2800" b="1" smtClean="0"/>
          </a:p>
        </p:txBody>
      </p:sp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>
            <a:off x="2411413" y="188913"/>
            <a:ext cx="3024187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bevel/>
                </a:ln>
                <a:solidFill>
                  <a:srgbClr val="33CCFF"/>
                </a:solidFill>
                <a:latin typeface="+mn-ea"/>
                <a:ea typeface="+mn-ea"/>
                <a:cs typeface="+mn-ea"/>
              </a:rPr>
              <a:t>名人趣事</a:t>
            </a:r>
            <a:endParaRPr lang="zh-CN" altLang="en-US" sz="3600" b="1" kern="10" spc="-360">
              <a:ln w="12700">
                <a:solidFill>
                  <a:srgbClr val="000099"/>
                </a:solidFill>
                <a:bevel/>
              </a:ln>
              <a:solidFill>
                <a:srgbClr val="33CCFF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9700" name="Picture 4" descr="6f96f5625f0c524c0c33fa9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638" y="1341438"/>
            <a:ext cx="47879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学会学习，需要发现并保持对学习的兴趣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学习兴趣与个人的学习目的密切相关，一个有远大志向和明确学习目标的人，学习兴趣就会浓厚而持久。</a:t>
            </a:r>
            <a:endParaRPr lang="en-US" altLang="zh-CN" dirty="0" smtClean="0"/>
          </a:p>
          <a:p>
            <a:r>
              <a:rPr lang="zh-CN" altLang="en-US" dirty="0" smtClean="0"/>
              <a:t>即便对有些科目内容暂时不感兴趣，也可以在坚持中摸索出适当的方法，逐渐培养起探究的兴趣。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/>
        </p:nvCxnSpPr>
        <p:spPr>
          <a:xfrm>
            <a:off x="755650" y="3487738"/>
            <a:ext cx="31686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55650" y="774700"/>
            <a:ext cx="0" cy="27368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79463" y="920750"/>
          <a:ext cx="3096344" cy="2506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72"/>
                <a:gridCol w="1548172"/>
              </a:tblGrid>
              <a:tr h="12471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20%~30%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259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50%~60%</a:t>
                      </a:r>
                      <a:endParaRPr lang="en-US" altLang="zh-CN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/>
                      <a:r>
                        <a:rPr lang="zh-CN" altLang="en-US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无计划，</a:t>
                      </a:r>
                      <a:r>
                        <a:rPr lang="zh-CN" altLang="en-US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无自律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>
          <a:xfrm>
            <a:off x="4778375" y="3489325"/>
            <a:ext cx="31686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4803775" y="893763"/>
            <a:ext cx="23813" cy="257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838700" y="946150"/>
          <a:ext cx="3096344" cy="245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665"/>
                <a:gridCol w="1585679"/>
              </a:tblGrid>
              <a:tr h="119761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50%~60%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有计划</a:t>
                      </a:r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，</a:t>
                      </a:r>
                      <a:r>
                        <a:rPr lang="en-US" altLang="zh-CN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baseline="0" smtClean="0">
                          <a:solidFill>
                            <a:schemeClr val="tx1"/>
                          </a:solidFill>
                        </a:rPr>
                        <a:t>有自律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20%~30%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601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5%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15%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181350" y="373063"/>
            <a:ext cx="2316163" cy="547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noProof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时间去哪了？</a:t>
            </a:r>
            <a:endParaRPr lang="zh-CN" altLang="en-US" sz="2800" noProof="1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941" name="TextBox 14"/>
          <p:cNvSpPr txBox="1">
            <a:spLocks noChangeArrowheads="1"/>
          </p:cNvSpPr>
          <p:nvPr/>
        </p:nvSpPr>
        <p:spPr bwMode="auto">
          <a:xfrm>
            <a:off x="900113" y="3429000"/>
            <a:ext cx="935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不急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2" name="TextBox 15"/>
          <p:cNvSpPr txBox="1">
            <a:spLocks noChangeArrowheads="1"/>
          </p:cNvSpPr>
          <p:nvPr/>
        </p:nvSpPr>
        <p:spPr bwMode="auto">
          <a:xfrm>
            <a:off x="755650" y="3717925"/>
            <a:ext cx="287337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低效学习者的时间安排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3" name="TextBox 16"/>
          <p:cNvSpPr txBox="1">
            <a:spLocks noChangeArrowheads="1"/>
          </p:cNvSpPr>
          <p:nvPr/>
        </p:nvSpPr>
        <p:spPr bwMode="auto">
          <a:xfrm>
            <a:off x="2451100" y="3429000"/>
            <a:ext cx="9366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紧急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4" name="TextBox 17"/>
          <p:cNvSpPr txBox="1">
            <a:spLocks noChangeArrowheads="1"/>
          </p:cNvSpPr>
          <p:nvPr/>
        </p:nvSpPr>
        <p:spPr bwMode="auto">
          <a:xfrm>
            <a:off x="263525" y="1270000"/>
            <a:ext cx="492125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5" name="TextBox 18"/>
          <p:cNvSpPr txBox="1">
            <a:spLocks noChangeArrowheads="1"/>
          </p:cNvSpPr>
          <p:nvPr/>
        </p:nvSpPr>
        <p:spPr bwMode="auto">
          <a:xfrm>
            <a:off x="263525" y="2249488"/>
            <a:ext cx="492125" cy="1238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不重要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6" name="TextBox 19"/>
          <p:cNvSpPr txBox="1">
            <a:spLocks noChangeArrowheads="1"/>
          </p:cNvSpPr>
          <p:nvPr/>
        </p:nvSpPr>
        <p:spPr bwMode="auto">
          <a:xfrm>
            <a:off x="4284663" y="1241425"/>
            <a:ext cx="493712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7" name="TextBox 20"/>
          <p:cNvSpPr txBox="1">
            <a:spLocks noChangeArrowheads="1"/>
          </p:cNvSpPr>
          <p:nvPr/>
        </p:nvSpPr>
        <p:spPr bwMode="auto">
          <a:xfrm>
            <a:off x="4268788" y="2251075"/>
            <a:ext cx="509587" cy="1011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不重要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8" name="TextBox 21"/>
          <p:cNvSpPr txBox="1">
            <a:spLocks noChangeArrowheads="1"/>
          </p:cNvSpPr>
          <p:nvPr/>
        </p:nvSpPr>
        <p:spPr bwMode="auto">
          <a:xfrm>
            <a:off x="4922838" y="3717925"/>
            <a:ext cx="3024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高效学习者的时间安排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49" name="TextBox 22"/>
          <p:cNvSpPr txBox="1">
            <a:spLocks noChangeArrowheads="1"/>
          </p:cNvSpPr>
          <p:nvPr/>
        </p:nvSpPr>
        <p:spPr bwMode="auto">
          <a:xfrm>
            <a:off x="6704013" y="3429000"/>
            <a:ext cx="9366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紧急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50" name="TextBox 23"/>
          <p:cNvSpPr txBox="1">
            <a:spLocks noChangeArrowheads="1"/>
          </p:cNvSpPr>
          <p:nvPr/>
        </p:nvSpPr>
        <p:spPr bwMode="auto">
          <a:xfrm>
            <a:off x="5119688" y="3429000"/>
            <a:ext cx="935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不急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51" name="文本框 60"/>
          <p:cNvSpPr>
            <a:spLocks noChangeArrowheads="1"/>
          </p:cNvSpPr>
          <p:nvPr/>
        </p:nvSpPr>
        <p:spPr bwMode="auto">
          <a:xfrm>
            <a:off x="755650" y="4117975"/>
            <a:ext cx="7289800" cy="1739900"/>
          </a:xfrm>
          <a:prstGeom prst="rect">
            <a:avLst/>
          </a:prstGeom>
          <a:noFill/>
          <a:ln w="63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1</a:t>
            </a:r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）比较两幅图有哪些不同。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2</a:t>
            </a:r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）造成这些不同的原因可能有哪些？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3</a:t>
            </a:r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）</a:t>
            </a:r>
            <a:r>
              <a:rPr 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回顾自己的一周，你的时间去哪儿了？你该怎样有效利用时间？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0967" name="文本框 1"/>
          <p:cNvSpPr>
            <a:spLocks noChangeArrowheads="1"/>
          </p:cNvSpPr>
          <p:nvPr/>
        </p:nvSpPr>
        <p:spPr bwMode="auto">
          <a:xfrm>
            <a:off x="755650" y="4117975"/>
            <a:ext cx="7521575" cy="36512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两幅图的不同在于是否分清轻重缓急，是否做到科学合理地安排学习时间。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0968" name="文本框 3"/>
          <p:cNvSpPr>
            <a:spLocks noChangeArrowheads="1"/>
          </p:cNvSpPr>
          <p:nvPr/>
        </p:nvSpPr>
        <p:spPr bwMode="auto">
          <a:xfrm>
            <a:off x="755650" y="4686300"/>
            <a:ext cx="7521575" cy="365125"/>
          </a:xfrm>
          <a:prstGeom prst="rect">
            <a:avLst/>
          </a:prstGeom>
          <a:solidFill>
            <a:srgbClr val="B3C6E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做事没有计划，不会合理安排时间，没有形成良好的学习习惯等。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0969" name="文本框 4"/>
          <p:cNvSpPr>
            <a:spLocks noChangeArrowheads="1"/>
          </p:cNvSpPr>
          <p:nvPr/>
        </p:nvSpPr>
        <p:spPr bwMode="auto">
          <a:xfrm>
            <a:off x="755650" y="5253038"/>
            <a:ext cx="7521575" cy="1189037"/>
          </a:xfrm>
          <a:prstGeom prst="rect">
            <a:avLst/>
          </a:prstGeom>
          <a:solidFill>
            <a:srgbClr val="E1EFD8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首先完成重要且紧急的事，其次是重要但不紧急的事，最后才是其他事情，不要把时间浪费在无意义上面。其次要掌握良好的做事方法。再次要有自己的学习节奏，但也要和团体保持一致。要培养自己的意志力。树立明确的目标，珍惜时间，合理利用时间。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bldLvl="0" animBg="1"/>
      <p:bldP spid="40968" grpId="0" bldLvl="0" animBg="1"/>
      <p:bldP spid="4096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25939" y="1124744"/>
            <a:ext cx="8568952" cy="48320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kern="10" dirty="0" smtClean="0">
                <a:ln w="9525">
                  <a:noFill/>
                  <a:rou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合理安排时间，养成良好的学习习惯</a:t>
            </a:r>
            <a:endParaRPr lang="zh-CN" altLang="en-US" sz="3200" kern="10" dirty="0">
              <a:ln w="9525">
                <a:noFill/>
                <a:round/>
              </a:ln>
              <a:solidFill>
                <a:srgbClr val="000066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2"/>
                </a:solidFill>
              </a:rPr>
              <a:t>科学研究</a:t>
            </a:r>
            <a:r>
              <a:rPr lang="zh-CN" altLang="en-US" sz="2400" b="1" dirty="0">
                <a:solidFill>
                  <a:schemeClr val="tx2"/>
                </a:solidFill>
              </a:rPr>
              <a:t>表明，人在一天</a:t>
            </a:r>
            <a:r>
              <a:rPr lang="en-US" altLang="zh-CN" sz="2400" b="1" dirty="0">
                <a:solidFill>
                  <a:schemeClr val="tx2"/>
                </a:solidFill>
              </a:rPr>
              <a:t>24</a:t>
            </a:r>
            <a:r>
              <a:rPr lang="zh-CN" altLang="en-US" sz="2400" b="1" dirty="0">
                <a:solidFill>
                  <a:schemeClr val="tx2"/>
                </a:solidFill>
              </a:rPr>
              <a:t>小时中，学习工作效率有高潮和低潮，大多数人在</a:t>
            </a:r>
            <a:r>
              <a:rPr lang="zh-CN" altLang="en-US" sz="2400" b="1" dirty="0">
                <a:solidFill>
                  <a:srgbClr val="000066"/>
                </a:solidFill>
              </a:rPr>
              <a:t>上午</a:t>
            </a:r>
            <a:r>
              <a:rPr lang="en-US" altLang="zh-CN" sz="2400" b="1" dirty="0">
                <a:solidFill>
                  <a:srgbClr val="CC0000"/>
                </a:solidFill>
              </a:rPr>
              <a:t>8</a:t>
            </a:r>
            <a:r>
              <a:rPr lang="zh-CN" altLang="en-US" sz="2400" b="1" dirty="0">
                <a:solidFill>
                  <a:srgbClr val="CC0000"/>
                </a:solidFill>
              </a:rPr>
              <a:t>～</a:t>
            </a:r>
            <a:r>
              <a:rPr lang="en-US" altLang="zh-CN" sz="2400" b="1" dirty="0">
                <a:solidFill>
                  <a:srgbClr val="CC0000"/>
                </a:solidFill>
              </a:rPr>
              <a:t>10</a:t>
            </a:r>
            <a:r>
              <a:rPr lang="zh-CN" altLang="en-US" sz="2400" b="1" dirty="0">
                <a:solidFill>
                  <a:srgbClr val="CC0000"/>
                </a:solidFill>
              </a:rPr>
              <a:t>点、下午</a:t>
            </a:r>
            <a:r>
              <a:rPr lang="en-US" altLang="zh-CN" sz="2400" b="1" dirty="0">
                <a:solidFill>
                  <a:srgbClr val="CC0000"/>
                </a:solidFill>
              </a:rPr>
              <a:t>3</a:t>
            </a:r>
            <a:r>
              <a:rPr lang="zh-CN" altLang="en-US" sz="2400" b="1" dirty="0">
                <a:solidFill>
                  <a:srgbClr val="CC0000"/>
                </a:solidFill>
              </a:rPr>
              <a:t>～</a:t>
            </a:r>
            <a:r>
              <a:rPr lang="en-US" altLang="zh-CN" sz="2400" b="1" dirty="0">
                <a:solidFill>
                  <a:srgbClr val="CC0000"/>
                </a:solidFill>
              </a:rPr>
              <a:t>6</a:t>
            </a:r>
            <a:r>
              <a:rPr lang="zh-CN" altLang="en-US" sz="2400" b="1" dirty="0">
                <a:solidFill>
                  <a:srgbClr val="CC0000"/>
                </a:solidFill>
              </a:rPr>
              <a:t>点、晚上</a:t>
            </a:r>
            <a:r>
              <a:rPr lang="en-US" altLang="zh-CN" sz="2400" b="1" dirty="0">
                <a:solidFill>
                  <a:srgbClr val="CC0000"/>
                </a:solidFill>
              </a:rPr>
              <a:t>8</a:t>
            </a:r>
            <a:r>
              <a:rPr lang="zh-CN" altLang="en-US" sz="2400" b="1" dirty="0">
                <a:solidFill>
                  <a:srgbClr val="CC0000"/>
                </a:solidFill>
              </a:rPr>
              <a:t>～</a:t>
            </a:r>
            <a:r>
              <a:rPr lang="en-US" altLang="zh-CN" sz="2400" b="1" dirty="0">
                <a:solidFill>
                  <a:srgbClr val="CC0000"/>
                </a:solidFill>
              </a:rPr>
              <a:t>10</a:t>
            </a:r>
            <a:r>
              <a:rPr lang="zh-CN" altLang="en-US" sz="2400" b="1" dirty="0">
                <a:solidFill>
                  <a:srgbClr val="CC0000"/>
                </a:solidFill>
              </a:rPr>
              <a:t>点</a:t>
            </a:r>
            <a:r>
              <a:rPr lang="zh-CN" altLang="en-US" sz="2400" b="1" dirty="0">
                <a:solidFill>
                  <a:schemeClr val="tx2"/>
                </a:solidFill>
              </a:rPr>
              <a:t>是学习效率最高的时间，</a:t>
            </a:r>
            <a:r>
              <a:rPr lang="zh-CN" altLang="en-US" sz="2400" b="1" dirty="0">
                <a:solidFill>
                  <a:srgbClr val="CC0000"/>
                </a:solidFill>
              </a:rPr>
              <a:t>上午</a:t>
            </a:r>
            <a:r>
              <a:rPr lang="en-US" altLang="zh-CN" sz="2400" b="1" dirty="0">
                <a:solidFill>
                  <a:srgbClr val="CC0000"/>
                </a:solidFill>
              </a:rPr>
              <a:t>8</a:t>
            </a:r>
            <a:r>
              <a:rPr lang="zh-CN" altLang="en-US" sz="2400" b="1" dirty="0">
                <a:solidFill>
                  <a:srgbClr val="CC0000"/>
                </a:solidFill>
              </a:rPr>
              <a:t>点</a:t>
            </a:r>
            <a:r>
              <a:rPr lang="zh-CN" altLang="en-US" sz="2400" b="1" dirty="0">
                <a:solidFill>
                  <a:schemeClr val="tx2"/>
                </a:solidFill>
              </a:rPr>
              <a:t>大脑具有严谨、周密的思考力，</a:t>
            </a:r>
            <a:r>
              <a:rPr lang="zh-CN" altLang="en-US" sz="2400" b="1" dirty="0">
                <a:solidFill>
                  <a:srgbClr val="CC0000"/>
                </a:solidFill>
              </a:rPr>
              <a:t>晚上</a:t>
            </a:r>
            <a:r>
              <a:rPr lang="en-US" altLang="zh-CN" sz="2400" b="1" dirty="0">
                <a:solidFill>
                  <a:srgbClr val="CC0000"/>
                </a:solidFill>
              </a:rPr>
              <a:t>8</a:t>
            </a:r>
            <a:r>
              <a:rPr lang="zh-CN" altLang="en-US" sz="2400" b="1" dirty="0">
                <a:solidFill>
                  <a:srgbClr val="CC0000"/>
                </a:solidFill>
              </a:rPr>
              <a:t>点</a:t>
            </a:r>
            <a:r>
              <a:rPr lang="zh-CN" altLang="en-US" sz="2400" b="1" dirty="0">
                <a:solidFill>
                  <a:schemeClr val="tx2"/>
                </a:solidFill>
              </a:rPr>
              <a:t>记忆力最强，而</a:t>
            </a:r>
            <a:r>
              <a:rPr lang="zh-CN" altLang="en-US" sz="2400" b="1" dirty="0">
                <a:solidFill>
                  <a:srgbClr val="CC0000"/>
                </a:solidFill>
              </a:rPr>
              <a:t>中午</a:t>
            </a:r>
            <a:r>
              <a:rPr lang="en-US" altLang="zh-CN" sz="2400" b="1" dirty="0">
                <a:solidFill>
                  <a:srgbClr val="CC0000"/>
                </a:solidFill>
              </a:rPr>
              <a:t>1</a:t>
            </a:r>
            <a:r>
              <a:rPr lang="zh-CN" altLang="en-US" sz="2400" b="1" dirty="0">
                <a:solidFill>
                  <a:srgbClr val="CC0000"/>
                </a:solidFill>
              </a:rPr>
              <a:t>点左右</a:t>
            </a:r>
            <a:r>
              <a:rPr lang="zh-CN" altLang="en-US" sz="2400" b="1" dirty="0">
                <a:solidFill>
                  <a:schemeClr val="tx2"/>
                </a:solidFill>
              </a:rPr>
              <a:t>是脑力和体力的低潮。每个同学的自身情况只有自己最清楚，一定要明确自己的各个时间段的状态，根据自己每个时间段的特点相应地分配学习任务，这样才能提高效率。</a:t>
            </a:r>
            <a:r>
              <a:rPr lang="zh-CN" altLang="en-US" sz="2400" b="1" dirty="0">
                <a:solidFill>
                  <a:srgbClr val="CC0000"/>
                </a:solidFill>
              </a:rPr>
              <a:t>整段的时间</a:t>
            </a:r>
            <a:r>
              <a:rPr lang="zh-CN" altLang="en-US" sz="2400" b="1" dirty="0">
                <a:solidFill>
                  <a:schemeClr val="tx2"/>
                </a:solidFill>
              </a:rPr>
              <a:t>用来完成需要思考的任务，例如做数学题、研究语文主观题的答题思路等，</a:t>
            </a:r>
            <a:r>
              <a:rPr lang="zh-CN" altLang="en-US" sz="2400" b="1" dirty="0">
                <a:solidFill>
                  <a:srgbClr val="CC0000"/>
                </a:solidFill>
              </a:rPr>
              <a:t>零散时间</a:t>
            </a:r>
            <a:r>
              <a:rPr lang="zh-CN" altLang="en-US" sz="2400" b="1" dirty="0">
                <a:solidFill>
                  <a:schemeClr val="tx2"/>
                </a:solidFill>
              </a:rPr>
              <a:t>用来记忆最基本的知识，例如单词、公式等，</a:t>
            </a:r>
            <a:r>
              <a:rPr lang="zh-CN" altLang="en-US" sz="2400" b="1" dirty="0">
                <a:solidFill>
                  <a:srgbClr val="CC0000"/>
                </a:solidFill>
              </a:rPr>
              <a:t>思维能力强的时间段</a:t>
            </a:r>
            <a:r>
              <a:rPr lang="zh-CN" altLang="en-US" sz="2400" b="1" dirty="0">
                <a:solidFill>
                  <a:schemeClr val="tx2"/>
                </a:solidFill>
              </a:rPr>
              <a:t>用来做理科方面的题目，</a:t>
            </a:r>
            <a:r>
              <a:rPr lang="zh-CN" altLang="en-US" sz="2400" b="1" dirty="0">
                <a:solidFill>
                  <a:srgbClr val="CC0000"/>
                </a:solidFill>
              </a:rPr>
              <a:t>记忆能力强的时间段</a:t>
            </a:r>
            <a:r>
              <a:rPr lang="zh-CN" altLang="en-US" sz="2400" b="1" dirty="0">
                <a:solidFill>
                  <a:schemeClr val="tx2"/>
                </a:solidFill>
              </a:rPr>
              <a:t>用来记忆文科方面的知识。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16" y="34661"/>
            <a:ext cx="480131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行楷" charset="-122"/>
                <a:ea typeface="华文行楷" charset="-122"/>
              </a:rPr>
              <a:t>掌握科学的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行楷" charset="-122"/>
                <a:ea typeface="华文行楷" charset="-122"/>
              </a:rPr>
              <a:t>学习方法</a:t>
            </a:r>
            <a:endParaRPr lang="en-US" altLang="zh-CN" sz="4000" b="1" dirty="0">
              <a:solidFill>
                <a:srgbClr val="FF0000"/>
              </a:solidFill>
              <a:latin typeface="华文行楷" charset="-122"/>
              <a:ea typeface="华文行楷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 dirty="0">
              <a:solidFill>
                <a:srgbClr val="7030A0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7270" y="5830423"/>
            <a:ext cx="5914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kern="10" dirty="0">
                <a:ln w="9525">
                  <a:noFill/>
                  <a:rou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教材</a:t>
            </a:r>
            <a:r>
              <a:rPr lang="en-US" altLang="zh-CN" sz="3200" kern="10" dirty="0">
                <a:ln w="9525">
                  <a:noFill/>
                  <a:rou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P28——</a:t>
            </a:r>
            <a:r>
              <a:rPr lang="zh-CN" altLang="en-US" sz="3200" kern="10" dirty="0">
                <a:ln w="9525">
                  <a:noFill/>
                  <a:rou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课堂记笔记策略</a:t>
            </a:r>
            <a:endParaRPr lang="zh-CN" altLang="en-US" sz="3200" kern="10" dirty="0">
              <a:ln w="9525">
                <a:noFill/>
                <a:round/>
              </a:ln>
              <a:solidFill>
                <a:srgbClr val="000066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50825" y="981075"/>
            <a:ext cx="27368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友情提醒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348038" y="2133600"/>
            <a:ext cx="511333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AF1120"/>
                </a:solidFill>
              </a:rPr>
              <a:t>适合自己的才是好方法</a:t>
            </a:r>
            <a:endParaRPr lang="zh-CN" altLang="en-US" sz="3600" b="1" dirty="0">
              <a:solidFill>
                <a:srgbClr val="AF1120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36311" y="3333524"/>
            <a:ext cx="36004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</a:rPr>
              <a:t>此方法，彼方法</a:t>
            </a:r>
            <a:endParaRPr lang="zh-CN" altLang="en-US" sz="3600" b="1" dirty="0">
              <a:solidFill>
                <a:srgbClr val="000099"/>
              </a:solidFill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348038" y="4429579"/>
            <a:ext cx="53641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AF1120"/>
                </a:solidFill>
              </a:rPr>
              <a:t>适合学习内容才是好方法</a:t>
            </a:r>
            <a:endParaRPr lang="zh-CN" altLang="en-US" sz="3600" b="1" dirty="0">
              <a:solidFill>
                <a:srgbClr val="AF112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 descr="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9050" y="514350"/>
            <a:ext cx="4405313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图片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3025" y="2911475"/>
            <a:ext cx="137795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图片 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3025" y="2911475"/>
            <a:ext cx="137795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图片 5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9200" y="3125788"/>
            <a:ext cx="5291138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文本框 6"/>
          <p:cNvSpPr>
            <a:spLocks noChangeArrowheads="1"/>
          </p:cNvSpPr>
          <p:nvPr/>
        </p:nvSpPr>
        <p:spPr bwMode="auto">
          <a:xfrm>
            <a:off x="4854575" y="1177925"/>
            <a:ext cx="3630613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图片中的场景你熟悉吗？他们在做什么？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6087" name="文本框 7"/>
          <p:cNvSpPr>
            <a:spLocks noChangeArrowheads="1"/>
          </p:cNvSpPr>
          <p:nvPr/>
        </p:nvSpPr>
        <p:spPr bwMode="auto">
          <a:xfrm>
            <a:off x="323850" y="4362450"/>
            <a:ext cx="311467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小组合作，在交流切磋中共同完成任务。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bldLvl="0"/>
      <p:bldP spid="4608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1174750" y="2819400"/>
            <a:ext cx="6305550" cy="3539430"/>
          </a:xfrm>
          <a:prstGeom prst="rect">
            <a:avLst/>
          </a:prstGeom>
          <a:noFill/>
          <a:ln w="57150">
            <a:solidFill>
              <a:srgbClr val="92D050"/>
            </a:solidFill>
            <a:beve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“独学而无友，则孤陋而寡闻”我们可以与同伴相互帮助、分工合作，在交流切磋中共同完成任务。我们也可以带着问题、猜想或假设去探究，独立思考，不断质疑，在自主学习中培养观察、想象、分析、推理等方面的能力。</a:t>
            </a:r>
            <a:endParaRPr lang="zh-CN" altLang="en-US" sz="3200" b="1" i="1" dirty="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6083" name="文本框 2"/>
          <p:cNvSpPr>
            <a:spLocks noChangeArrowheads="1"/>
          </p:cNvSpPr>
          <p:nvPr/>
        </p:nvSpPr>
        <p:spPr bwMode="auto">
          <a:xfrm>
            <a:off x="1187624" y="1340768"/>
            <a:ext cx="584835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宋体" panose="02010600030101010101" pitchFamily="2" charset="-122"/>
              </a:rPr>
              <a:t>学会学习，还意味着要善于运用不同的学习方式。</a:t>
            </a:r>
            <a:endParaRPr lang="en-US" sz="24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571500" y="652463"/>
            <a:ext cx="2527300" cy="407987"/>
            <a:chOff x="0" y="0"/>
            <a:chExt cx="4709" cy="1230"/>
          </a:xfrm>
        </p:grpSpPr>
        <p:pic>
          <p:nvPicPr>
            <p:cNvPr id="46086" name="图片 5" descr="1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125" cy="1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7" name="矩形 6"/>
            <p:cNvSpPr>
              <a:spLocks noChangeArrowheads="1"/>
            </p:cNvSpPr>
            <p:nvPr/>
          </p:nvSpPr>
          <p:spPr bwMode="auto">
            <a:xfrm>
              <a:off x="1277" y="182"/>
              <a:ext cx="3432" cy="8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知识导航</a:t>
              </a:r>
              <a:endParaRPr lang="zh-CN" altLang="en-US" sz="24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46085" name="图片 3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9888" y="5118100"/>
            <a:ext cx="1081087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113947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如何学会学习？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2273874"/>
            <a:ext cx="8568952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）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.</a:t>
            </a:r>
            <a:r>
              <a:rPr lang="zh-CN" altLang="en-US" sz="2800" b="1" dirty="0">
                <a:solidFill>
                  <a:srgbClr val="7030A0"/>
                </a:solidFill>
                <a:latin typeface="+mn-ea"/>
              </a:rPr>
              <a:t>学会学习，需要发现并保持对学习的兴趣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。</a:t>
            </a:r>
            <a:endParaRPr lang="en-US" altLang="zh-CN" sz="2800" b="1" dirty="0" smtClean="0">
              <a:solidFill>
                <a:srgbClr val="7030A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）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.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学会</a:t>
            </a:r>
            <a:r>
              <a:rPr lang="zh-CN" altLang="en-US" sz="2800" b="1" dirty="0">
                <a:solidFill>
                  <a:srgbClr val="7030A0"/>
                </a:solidFill>
                <a:latin typeface="+mn-ea"/>
              </a:rPr>
              <a:t>学习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，</a:t>
            </a:r>
            <a:r>
              <a:rPr lang="zh-CN" altLang="en-US" sz="2800" b="1" dirty="0">
                <a:solidFill>
                  <a:srgbClr val="7030A0"/>
                </a:solidFill>
                <a:latin typeface="+mn-ea"/>
              </a:rPr>
              <a:t>需要掌握科学的学习方法。</a:t>
            </a:r>
            <a:endParaRPr lang="en-US" altLang="zh-CN" sz="2800" b="1" dirty="0">
              <a:solidFill>
                <a:srgbClr val="7030A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）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.</a:t>
            </a:r>
            <a:r>
              <a:rPr lang="zh-CN" altLang="en-US" sz="2800" b="1" dirty="0">
                <a:solidFill>
                  <a:srgbClr val="7030A0"/>
                </a:solidFill>
                <a:latin typeface="+mn-ea"/>
              </a:rPr>
              <a:t>学会学习，还意味着要善于运用不同的学习方式</a:t>
            </a:r>
            <a:r>
              <a:rPr lang="zh-CN" altLang="en-US" sz="2800" dirty="0" smtClean="0">
                <a:solidFill>
                  <a:srgbClr val="7030A0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rgbClr val="7030A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rgbClr val="7030A0"/>
                </a:solidFill>
                <a:latin typeface="+mn-ea"/>
              </a:rPr>
              <a:t>4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</a:rPr>
              <a:t>）学习还要有自觉主动的态度。</a:t>
            </a:r>
            <a:endParaRPr lang="en-US" altLang="zh-CN" sz="2800" b="1" dirty="0">
              <a:solidFill>
                <a:srgbClr val="7030A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>
            <a:spLocks noChangeArrowheads="1"/>
          </p:cNvSpPr>
          <p:nvPr/>
        </p:nvSpPr>
        <p:spPr bwMode="auto">
          <a:xfrm>
            <a:off x="2195736" y="908720"/>
            <a:ext cx="302433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自学思考题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195" name="Text Box 5"/>
          <p:cNvSpPr>
            <a:spLocks noChangeArrowheads="1"/>
          </p:cNvSpPr>
          <p:nvPr/>
        </p:nvSpPr>
        <p:spPr bwMode="auto">
          <a:xfrm>
            <a:off x="1043608" y="2204864"/>
            <a:ext cx="6969125" cy="3313344"/>
          </a:xfrm>
          <a:prstGeom prst="rect">
            <a:avLst/>
          </a:prstGeom>
          <a:noFill/>
          <a:ln w="57150">
            <a:solidFill>
              <a:srgbClr val="70AD47"/>
            </a:solidFill>
            <a:prstDash val="sysDot"/>
            <a:bevel/>
          </a:ln>
        </p:spPr>
        <p:txBody>
          <a:bodyPr wrap="square"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如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何认识学习是苦乐交织的？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、怎样学会学习？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、怎样发现和保持对学习的兴趣？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、提升学习的学习方法有哪些？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196" name="图片 1" descr="3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088" y="908720"/>
            <a:ext cx="6953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>
            <a:spLocks noChangeArrowheads="1"/>
          </p:cNvSpPr>
          <p:nvPr/>
        </p:nvSpPr>
        <p:spPr bwMode="auto">
          <a:xfrm>
            <a:off x="2411760" y="260648"/>
            <a:ext cx="30243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自学思考题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195" name="Text Box 5"/>
          <p:cNvSpPr>
            <a:spLocks noChangeArrowheads="1"/>
          </p:cNvSpPr>
          <p:nvPr/>
        </p:nvSpPr>
        <p:spPr bwMode="auto">
          <a:xfrm>
            <a:off x="993775" y="1196752"/>
            <a:ext cx="6969125" cy="3313344"/>
          </a:xfrm>
          <a:prstGeom prst="rect">
            <a:avLst/>
          </a:prstGeom>
          <a:noFill/>
          <a:ln w="57150">
            <a:solidFill>
              <a:srgbClr val="70AD47"/>
            </a:solidFill>
            <a:prstDash val="sysDot"/>
            <a:bevel/>
          </a:ln>
        </p:spPr>
        <p:txBody>
          <a:bodyPr wrap="square"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如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何认识学习是苦乐交织的？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、怎样学会学习？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、怎样发现和保持对学习的兴趣？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、提升学习的学习方法有哪些？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196" name="图片 1" descr="3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0"/>
            <a:ext cx="6953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420559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课堂小结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7116" y="1706076"/>
            <a:ext cx="164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体味学习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21724" y="2564904"/>
            <a:ext cx="677108" cy="17281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享受学习</a:t>
            </a:r>
            <a:endParaRPr lang="zh-CN" altLang="en-US" sz="3200" dirty="0"/>
          </a:p>
        </p:txBody>
      </p:sp>
      <p:sp>
        <p:nvSpPr>
          <p:cNvPr id="8" name="AutoShape 5"/>
          <p:cNvSpPr/>
          <p:nvPr/>
        </p:nvSpPr>
        <p:spPr bwMode="auto">
          <a:xfrm>
            <a:off x="1476375" y="2060575"/>
            <a:ext cx="71438" cy="2447925"/>
          </a:xfrm>
          <a:prstGeom prst="leftBrace">
            <a:avLst>
              <a:gd name="adj1" fmla="val 28555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87117" y="4293096"/>
            <a:ext cx="1760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学会</a:t>
            </a:r>
            <a:r>
              <a:rPr lang="zh-CN" altLang="en-US" sz="2800" dirty="0" smtClean="0"/>
              <a:t>学习</a:t>
            </a:r>
            <a:endParaRPr lang="zh-CN" altLang="en-US" sz="2800" dirty="0"/>
          </a:p>
        </p:txBody>
      </p:sp>
      <p:sp>
        <p:nvSpPr>
          <p:cNvPr id="10" name="AutoShape 5"/>
          <p:cNvSpPr/>
          <p:nvPr/>
        </p:nvSpPr>
        <p:spPr bwMode="auto">
          <a:xfrm>
            <a:off x="3236404" y="743723"/>
            <a:ext cx="71438" cy="2325237"/>
          </a:xfrm>
          <a:prstGeom prst="leftBrace">
            <a:avLst>
              <a:gd name="adj1" fmla="val 28555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510994" y="497830"/>
            <a:ext cx="2933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学习中有快乐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536869" y="1651128"/>
            <a:ext cx="2933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学习中有辛苦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490275" y="2656670"/>
            <a:ext cx="4635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学习过程带给我们美妙享受</a:t>
            </a:r>
            <a:endParaRPr lang="zh-CN" altLang="en-US" sz="2800" dirty="0"/>
          </a:p>
        </p:txBody>
      </p:sp>
      <p:sp>
        <p:nvSpPr>
          <p:cNvPr id="14" name="AutoShape 5"/>
          <p:cNvSpPr/>
          <p:nvPr/>
        </p:nvSpPr>
        <p:spPr bwMode="auto">
          <a:xfrm>
            <a:off x="3276427" y="3386583"/>
            <a:ext cx="71438" cy="2447925"/>
          </a:xfrm>
          <a:prstGeom prst="leftBrace">
            <a:avLst>
              <a:gd name="adj1" fmla="val 28555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347866" y="3273552"/>
            <a:ext cx="5256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需要发现并保持对学习的兴趣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275856" y="3933056"/>
            <a:ext cx="5256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需要掌握科学的学习方法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347864" y="4581128"/>
            <a:ext cx="5256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要善于运用不同的学习方式</a:t>
            </a:r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419872" y="5229200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学习要有自觉主动的态度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764704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课下作业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1.</a:t>
            </a:r>
            <a:r>
              <a:rPr lang="zh-CN" altLang="en-US" sz="3200" dirty="0" smtClean="0">
                <a:latin typeface="+mn-ea"/>
              </a:rPr>
              <a:t>总结自己的学习方法，并与小组成员分享。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2.</a:t>
            </a:r>
            <a:r>
              <a:rPr lang="zh-CN" altLang="en-US" sz="3200" dirty="0" smtClean="0">
                <a:latin typeface="+mn-ea"/>
              </a:rPr>
              <a:t>小组长整理每位同学的学习经验，学习委员进行汇总，形成一本学习方法手册。</a:t>
            </a:r>
            <a:endParaRPr lang="en-US" altLang="zh-CN" sz="3200" dirty="0" smtClean="0">
              <a:latin typeface="+mn-ea"/>
            </a:endParaRPr>
          </a:p>
          <a:p>
            <a:endParaRPr lang="en-US" altLang="zh-CN" sz="3200" dirty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提示：从各科展开来具体谈论与分享。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同侧圆角矩形 19"/>
          <p:cNvSpPr>
            <a:spLocks noChangeArrowheads="1"/>
          </p:cNvSpPr>
          <p:nvPr/>
        </p:nvSpPr>
        <p:spPr bwMode="auto">
          <a:xfrm>
            <a:off x="500063" y="130175"/>
            <a:ext cx="7529512" cy="5778500"/>
          </a:xfrm>
          <a:custGeom>
            <a:avLst/>
            <a:gdLst>
              <a:gd name="T0" fmla="*/ 962619 w 11858"/>
              <a:gd name="T1" fmla="*/ 0 h 9101"/>
              <a:gd name="T2" fmla="*/ 6566258 w 11858"/>
              <a:gd name="T3" fmla="*/ 0 h 9101"/>
              <a:gd name="T4" fmla="*/ 7528877 w 11858"/>
              <a:gd name="T5" fmla="*/ 962554 h 9101"/>
              <a:gd name="T6" fmla="*/ 7529512 w 11858"/>
              <a:gd name="T7" fmla="*/ 5778500 h 9101"/>
              <a:gd name="T8" fmla="*/ 7529512 w 11858"/>
              <a:gd name="T9" fmla="*/ 5778500 h 9101"/>
              <a:gd name="T10" fmla="*/ 0 w 11858"/>
              <a:gd name="T11" fmla="*/ 5778500 h 9101"/>
              <a:gd name="T12" fmla="*/ 0 w 11858"/>
              <a:gd name="T13" fmla="*/ 5778500 h 9101"/>
              <a:gd name="T14" fmla="*/ 0 w 11858"/>
              <a:gd name="T15" fmla="*/ 962554 h 9101"/>
              <a:gd name="T16" fmla="*/ 962619 w 11858"/>
              <a:gd name="T17" fmla="*/ 0 h 91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858"/>
              <a:gd name="T28" fmla="*/ 0 h 9101"/>
              <a:gd name="T29" fmla="*/ 11858 w 11858"/>
              <a:gd name="T30" fmla="*/ 9101 h 91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858" h="9101">
                <a:moveTo>
                  <a:pt x="1516" y="0"/>
                </a:moveTo>
                <a:lnTo>
                  <a:pt x="10341" y="0"/>
                </a:lnTo>
                <a:cubicBezTo>
                  <a:pt x="11178" y="0"/>
                  <a:pt x="11857" y="679"/>
                  <a:pt x="11857" y="1516"/>
                </a:cubicBezTo>
                <a:lnTo>
                  <a:pt x="11858" y="9101"/>
                </a:lnTo>
                <a:lnTo>
                  <a:pt x="0" y="9101"/>
                </a:lnTo>
                <a:lnTo>
                  <a:pt x="0" y="1516"/>
                </a:lnTo>
                <a:cubicBezTo>
                  <a:pt x="0" y="679"/>
                  <a:pt x="679" y="0"/>
                  <a:pt x="1516" y="0"/>
                </a:cubicBezTo>
                <a:close/>
              </a:path>
            </a:pathLst>
          </a:custGeom>
          <a:gradFill rotWithShape="1">
            <a:gsLst>
              <a:gs pos="0">
                <a:srgbClr val="F6F9FC"/>
              </a:gs>
              <a:gs pos="1999">
                <a:srgbClr val="B3D1EC"/>
              </a:gs>
              <a:gs pos="12999">
                <a:srgbClr val="B3D1EC"/>
              </a:gs>
              <a:gs pos="32999">
                <a:srgbClr val="CCE0F2"/>
              </a:gs>
              <a:gs pos="100000">
                <a:srgbClr val="CCE0F2"/>
              </a:gs>
            </a:gsLst>
            <a:lin ang="5400000" scaled="1"/>
          </a:gradFill>
          <a:ln w="12700">
            <a:solidFill>
              <a:srgbClr val="42719B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4449763" y="996950"/>
            <a:ext cx="1504950" cy="877888"/>
            <a:chOff x="0" y="0"/>
            <a:chExt cx="2370" cy="1382"/>
          </a:xfrm>
        </p:grpSpPr>
        <p:sp>
          <p:nvSpPr>
            <p:cNvPr id="10278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2370" cy="1383"/>
            </a:xfrm>
            <a:custGeom>
              <a:avLst/>
              <a:gdLst>
                <a:gd name="T0" fmla="*/ 2023 w 19679"/>
                <a:gd name="T1" fmla="*/ 202 h 19679"/>
                <a:gd name="T2" fmla="*/ 2023 w 19679"/>
                <a:gd name="T3" fmla="*/ 1180 h 19679"/>
                <a:gd name="T4" fmla="*/ 347 w 19679"/>
                <a:gd name="T5" fmla="*/ 1180 h 19679"/>
                <a:gd name="T6" fmla="*/ 347 w 19679"/>
                <a:gd name="T7" fmla="*/ 202 h 19679"/>
                <a:gd name="T8" fmla="*/ 2023 w 19679"/>
                <a:gd name="T9" fmla="*/ 20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79"/>
                <a:gd name="T16" fmla="*/ 0 h 19679"/>
                <a:gd name="T17" fmla="*/ 19679 w 19679"/>
                <a:gd name="T18" fmla="*/ 19679 h 196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C0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9" name="AutoShape 7"/>
            <p:cNvSpPr>
              <a:spLocks noChangeArrowheads="1"/>
            </p:cNvSpPr>
            <p:nvPr/>
          </p:nvSpPr>
          <p:spPr bwMode="auto">
            <a:xfrm>
              <a:off x="152" y="90"/>
              <a:ext cx="2058" cy="1201"/>
            </a:xfrm>
            <a:custGeom>
              <a:avLst/>
              <a:gdLst>
                <a:gd name="T0" fmla="*/ 1757 w 19679"/>
                <a:gd name="T1" fmla="*/ 176 h 19679"/>
                <a:gd name="T2" fmla="*/ 1757 w 19679"/>
                <a:gd name="T3" fmla="*/ 1025 h 19679"/>
                <a:gd name="T4" fmla="*/ 301 w 19679"/>
                <a:gd name="T5" fmla="*/ 1025 h 19679"/>
                <a:gd name="T6" fmla="*/ 301 w 19679"/>
                <a:gd name="T7" fmla="*/ 176 h 19679"/>
                <a:gd name="T8" fmla="*/ 1757 w 19679"/>
                <a:gd name="T9" fmla="*/ 176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79"/>
                <a:gd name="T16" fmla="*/ 0 h 19679"/>
                <a:gd name="T17" fmla="*/ 19679 w 19679"/>
                <a:gd name="T18" fmla="*/ 19679 h 196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BF9000"/>
            </a:solidFill>
            <a:ln w="1270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4" name="文本框 29"/>
          <p:cNvSpPr>
            <a:spLocks noChangeArrowheads="1"/>
          </p:cNvSpPr>
          <p:nvPr/>
        </p:nvSpPr>
        <p:spPr bwMode="auto">
          <a:xfrm>
            <a:off x="500063" y="6134100"/>
            <a:ext cx="7529512" cy="366713"/>
          </a:xfrm>
          <a:prstGeom prst="rect">
            <a:avLst/>
          </a:prstGeom>
          <a:noFill/>
          <a:ln w="6350">
            <a:solidFill>
              <a:srgbClr val="7030A0"/>
            </a:solidFill>
            <a:bevel/>
          </a:ln>
        </p:spPr>
        <p:txBody>
          <a:bodyPr>
            <a:spAutoFit/>
          </a:bodyPr>
          <a:lstStyle/>
          <a:p>
            <a:r>
              <a:rPr lang="zh-CN" altLang="en-US" b="1" i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学习是你想做的事情吗？如果不是，怎样让学习成为自己想做的事情？</a:t>
            </a:r>
            <a:endParaRPr lang="zh-CN" altLang="en-US" b="1" i="1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1554163" y="939800"/>
            <a:ext cx="4116387" cy="877888"/>
            <a:chOff x="0" y="0"/>
            <a:chExt cx="5489747" cy="2006600"/>
          </a:xfrm>
        </p:grpSpPr>
        <p:sp>
          <p:nvSpPr>
            <p:cNvPr id="10276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2006600" cy="2006600"/>
            </a:xfrm>
            <a:custGeom>
              <a:avLst/>
              <a:gdLst>
                <a:gd name="T0" fmla="*/ 1712631 w 19679"/>
                <a:gd name="T1" fmla="*/ 293766 h 19679"/>
                <a:gd name="T2" fmla="*/ 1712631 w 19679"/>
                <a:gd name="T3" fmla="*/ 1712631 h 19679"/>
                <a:gd name="T4" fmla="*/ 293766 w 19679"/>
                <a:gd name="T5" fmla="*/ 1712631 h 19679"/>
                <a:gd name="T6" fmla="*/ 293766 w 19679"/>
                <a:gd name="T7" fmla="*/ 293766 h 19679"/>
                <a:gd name="T8" fmla="*/ 1712631 w 19679"/>
                <a:gd name="T9" fmla="*/ 293766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79"/>
                <a:gd name="T16" fmla="*/ 0 h 19679"/>
                <a:gd name="T17" fmla="*/ 19679 w 19679"/>
                <a:gd name="T18" fmla="*/ 19679 h 196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C0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AutoShape 10"/>
            <p:cNvSpPr>
              <a:spLocks noChangeArrowheads="1"/>
            </p:cNvSpPr>
            <p:nvPr/>
          </p:nvSpPr>
          <p:spPr bwMode="auto">
            <a:xfrm>
              <a:off x="4070819" y="624611"/>
              <a:ext cx="1418928" cy="101854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13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做自己不想做的事情时</a:t>
              </a:r>
              <a:endParaRPr lang="zh-CN" altLang="en-US" sz="13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9"/>
          <p:cNvGrpSpPr/>
          <p:nvPr/>
        </p:nvGrpSpPr>
        <p:grpSpPr bwMode="auto">
          <a:xfrm>
            <a:off x="1684338" y="996950"/>
            <a:ext cx="1306512" cy="762000"/>
            <a:chOff x="0" y="0"/>
            <a:chExt cx="2058" cy="1200"/>
          </a:xfrm>
        </p:grpSpPr>
        <p:sp>
          <p:nvSpPr>
            <p:cNvPr id="10273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058" cy="1201"/>
            </a:xfrm>
            <a:custGeom>
              <a:avLst/>
              <a:gdLst>
                <a:gd name="T0" fmla="*/ 1757 w 19679"/>
                <a:gd name="T1" fmla="*/ 176 h 19679"/>
                <a:gd name="T2" fmla="*/ 1757 w 19679"/>
                <a:gd name="T3" fmla="*/ 1025 h 19679"/>
                <a:gd name="T4" fmla="*/ 301 w 19679"/>
                <a:gd name="T5" fmla="*/ 1025 h 19679"/>
                <a:gd name="T6" fmla="*/ 301 w 19679"/>
                <a:gd name="T7" fmla="*/ 176 h 19679"/>
                <a:gd name="T8" fmla="*/ 1757 w 19679"/>
                <a:gd name="T9" fmla="*/ 176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79"/>
                <a:gd name="T16" fmla="*/ 0 h 19679"/>
                <a:gd name="T17" fmla="*/ 19679 w 19679"/>
                <a:gd name="T18" fmla="*/ 19679 h 196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BF9000"/>
            </a:solidFill>
            <a:ln w="1270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058" cy="1201"/>
            </a:xfrm>
            <a:custGeom>
              <a:avLst/>
              <a:gdLst>
                <a:gd name="T0" fmla="*/ 1757 w 19679"/>
                <a:gd name="T1" fmla="*/ 176 h 19679"/>
                <a:gd name="T2" fmla="*/ 1757 w 19679"/>
                <a:gd name="T3" fmla="*/ 1025 h 19679"/>
                <a:gd name="T4" fmla="*/ 301 w 19679"/>
                <a:gd name="T5" fmla="*/ 1025 h 19679"/>
                <a:gd name="T6" fmla="*/ 301 w 19679"/>
                <a:gd name="T7" fmla="*/ 176 h 19679"/>
                <a:gd name="T8" fmla="*/ 1757 w 19679"/>
                <a:gd name="T9" fmla="*/ 176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79"/>
                <a:gd name="T16" fmla="*/ 0 h 19679"/>
                <a:gd name="T17" fmla="*/ 19679 w 19679"/>
                <a:gd name="T18" fmla="*/ 19679 h 196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BF9000"/>
            </a:solidFill>
            <a:ln w="1270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AutoShape 5"/>
            <p:cNvSpPr>
              <a:spLocks noChangeArrowheads="1"/>
            </p:cNvSpPr>
            <p:nvPr/>
          </p:nvSpPr>
          <p:spPr bwMode="auto">
            <a:xfrm>
              <a:off x="190" y="225"/>
              <a:ext cx="1677" cy="750"/>
            </a:xfrm>
            <a:custGeom>
              <a:avLst/>
              <a:gdLst>
                <a:gd name="T0" fmla="*/ 12944582 w 21600"/>
                <a:gd name="T1" fmla="*/ 2589074 h 21600"/>
                <a:gd name="T2" fmla="*/ 12944582 w 21600"/>
                <a:gd name="T3" fmla="*/ 2589074 h 21600"/>
                <a:gd name="T4" fmla="*/ 12944582 w 21600"/>
                <a:gd name="T5" fmla="*/ 2589074 h 21600"/>
                <a:gd name="T6" fmla="*/ 12944582 w 21600"/>
                <a:gd name="T7" fmla="*/ 2589074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noFill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13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做自己想做的事情时</a:t>
              </a:r>
              <a:endParaRPr lang="zh-CN" altLang="en-US" sz="13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0247" name="圆角矩形 10"/>
          <p:cNvSpPr>
            <a:spLocks noChangeArrowheads="1"/>
          </p:cNvSpPr>
          <p:nvPr/>
        </p:nvSpPr>
        <p:spPr bwMode="auto">
          <a:xfrm>
            <a:off x="1425575" y="1989138"/>
            <a:ext cx="2025650" cy="900112"/>
          </a:xfrm>
          <a:prstGeom prst="roundRect">
            <a:avLst>
              <a:gd name="adj" fmla="val 16667"/>
            </a:avLst>
          </a:prstGeom>
          <a:solidFill>
            <a:srgbClr val="D1BDFA"/>
          </a:solidFill>
          <a:ln w="12700">
            <a:solidFill>
              <a:srgbClr val="42719B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8" name="圆角矩形 11"/>
          <p:cNvSpPr>
            <a:spLocks noChangeArrowheads="1"/>
          </p:cNvSpPr>
          <p:nvPr/>
        </p:nvSpPr>
        <p:spPr bwMode="auto">
          <a:xfrm>
            <a:off x="1108075" y="2978150"/>
            <a:ext cx="2027238" cy="901700"/>
          </a:xfrm>
          <a:prstGeom prst="roundRect">
            <a:avLst>
              <a:gd name="adj" fmla="val 16667"/>
            </a:avLst>
          </a:prstGeom>
          <a:solidFill>
            <a:srgbClr val="C8E1B5"/>
          </a:solidFill>
          <a:ln w="12700">
            <a:solidFill>
              <a:srgbClr val="42719B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9" name="圆角矩形 12"/>
          <p:cNvSpPr>
            <a:spLocks noChangeArrowheads="1"/>
          </p:cNvSpPr>
          <p:nvPr/>
        </p:nvSpPr>
        <p:spPr bwMode="auto">
          <a:xfrm>
            <a:off x="1425575" y="3983038"/>
            <a:ext cx="2025650" cy="900112"/>
          </a:xfrm>
          <a:prstGeom prst="roundRect">
            <a:avLst>
              <a:gd name="adj" fmla="val 16667"/>
            </a:avLst>
          </a:prstGeom>
          <a:solidFill>
            <a:srgbClr val="BBD6EE"/>
          </a:solidFill>
          <a:ln w="12700">
            <a:solidFill>
              <a:srgbClr val="BBD6EE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0" name="圆角矩形 13"/>
          <p:cNvSpPr>
            <a:spLocks noChangeArrowheads="1"/>
          </p:cNvSpPr>
          <p:nvPr/>
        </p:nvSpPr>
        <p:spPr bwMode="auto">
          <a:xfrm>
            <a:off x="1108075" y="5008563"/>
            <a:ext cx="2027238" cy="900112"/>
          </a:xfrm>
          <a:prstGeom prst="roundRect">
            <a:avLst>
              <a:gd name="adj" fmla="val 16667"/>
            </a:avLst>
          </a:prstGeom>
          <a:solidFill>
            <a:srgbClr val="FFE599"/>
          </a:solidFill>
          <a:ln w="12700">
            <a:solidFill>
              <a:srgbClr val="BBD6EE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1" name="圆角矩形 14"/>
          <p:cNvSpPr>
            <a:spLocks noChangeArrowheads="1"/>
          </p:cNvSpPr>
          <p:nvPr/>
        </p:nvSpPr>
        <p:spPr bwMode="auto">
          <a:xfrm>
            <a:off x="1141413" y="2978150"/>
            <a:ext cx="2025650" cy="901700"/>
          </a:xfrm>
          <a:prstGeom prst="roundRect">
            <a:avLst>
              <a:gd name="adj" fmla="val 16667"/>
            </a:avLst>
          </a:prstGeom>
          <a:solidFill>
            <a:srgbClr val="C8E1B5"/>
          </a:solidFill>
          <a:ln w="12700">
            <a:solidFill>
              <a:srgbClr val="42719B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2" name="圆角矩形 15"/>
          <p:cNvSpPr>
            <a:spLocks noChangeArrowheads="1"/>
          </p:cNvSpPr>
          <p:nvPr/>
        </p:nvSpPr>
        <p:spPr bwMode="auto">
          <a:xfrm>
            <a:off x="4311650" y="1989138"/>
            <a:ext cx="2025650" cy="900112"/>
          </a:xfrm>
          <a:prstGeom prst="roundRect">
            <a:avLst>
              <a:gd name="adj" fmla="val 16667"/>
            </a:avLst>
          </a:prstGeom>
          <a:solidFill>
            <a:srgbClr val="C8E1B5"/>
          </a:solidFill>
          <a:ln w="12700">
            <a:solidFill>
              <a:srgbClr val="42719B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3" name="圆角矩形 16"/>
          <p:cNvSpPr>
            <a:spLocks noChangeArrowheads="1"/>
          </p:cNvSpPr>
          <p:nvPr/>
        </p:nvSpPr>
        <p:spPr bwMode="auto">
          <a:xfrm>
            <a:off x="4719638" y="2978150"/>
            <a:ext cx="2027237" cy="901700"/>
          </a:xfrm>
          <a:prstGeom prst="roundRect">
            <a:avLst>
              <a:gd name="adj" fmla="val 16667"/>
            </a:avLst>
          </a:prstGeom>
          <a:solidFill>
            <a:srgbClr val="FFE599"/>
          </a:solidFill>
          <a:ln w="12700">
            <a:solidFill>
              <a:srgbClr val="BBD6EE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圆角矩形 17"/>
          <p:cNvSpPr>
            <a:spLocks noChangeArrowheads="1"/>
          </p:cNvSpPr>
          <p:nvPr/>
        </p:nvSpPr>
        <p:spPr bwMode="auto">
          <a:xfrm>
            <a:off x="4311650" y="3983038"/>
            <a:ext cx="2025650" cy="900112"/>
          </a:xfrm>
          <a:prstGeom prst="roundRect">
            <a:avLst>
              <a:gd name="adj" fmla="val 16667"/>
            </a:avLst>
          </a:prstGeom>
          <a:solidFill>
            <a:srgbClr val="D1BDFA"/>
          </a:solidFill>
          <a:ln w="12700">
            <a:solidFill>
              <a:srgbClr val="42719B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5" name="圆角矩形 18"/>
          <p:cNvSpPr>
            <a:spLocks noChangeArrowheads="1"/>
          </p:cNvSpPr>
          <p:nvPr/>
        </p:nvSpPr>
        <p:spPr bwMode="auto">
          <a:xfrm>
            <a:off x="4719638" y="5008563"/>
            <a:ext cx="2027237" cy="900112"/>
          </a:xfrm>
          <a:prstGeom prst="roundRect">
            <a:avLst>
              <a:gd name="adj" fmla="val 16667"/>
            </a:avLst>
          </a:prstGeom>
          <a:solidFill>
            <a:srgbClr val="BBD6EE"/>
          </a:solidFill>
          <a:ln w="12700">
            <a:solidFill>
              <a:srgbClr val="BBD6EE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6" name="文本框 20"/>
          <p:cNvSpPr>
            <a:spLocks noChangeArrowheads="1"/>
          </p:cNvSpPr>
          <p:nvPr/>
        </p:nvSpPr>
        <p:spPr bwMode="auto">
          <a:xfrm>
            <a:off x="1652588" y="1989138"/>
            <a:ext cx="11001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开始的时候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57" name="文本框 22"/>
          <p:cNvSpPr>
            <a:spLocks noChangeArrowheads="1"/>
          </p:cNvSpPr>
          <p:nvPr/>
        </p:nvSpPr>
        <p:spPr bwMode="auto">
          <a:xfrm>
            <a:off x="1249363" y="2978150"/>
            <a:ext cx="1809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遇到困难的时候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58" name="文本框 23"/>
          <p:cNvSpPr>
            <a:spLocks noChangeArrowheads="1"/>
          </p:cNvSpPr>
          <p:nvPr/>
        </p:nvSpPr>
        <p:spPr bwMode="auto">
          <a:xfrm>
            <a:off x="1431925" y="3983038"/>
            <a:ext cx="1809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有人反对的时候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59" name="文本框 24"/>
          <p:cNvSpPr>
            <a:spLocks noChangeArrowheads="1"/>
          </p:cNvSpPr>
          <p:nvPr/>
        </p:nvSpPr>
        <p:spPr bwMode="auto">
          <a:xfrm>
            <a:off x="4827588" y="5035550"/>
            <a:ext cx="1809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事情做完以后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60" name="文本框 25"/>
          <p:cNvSpPr>
            <a:spLocks noChangeArrowheads="1"/>
          </p:cNvSpPr>
          <p:nvPr/>
        </p:nvSpPr>
        <p:spPr bwMode="auto">
          <a:xfrm>
            <a:off x="1225550" y="357188"/>
            <a:ext cx="616585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运用你的经验：回顾自己的经历，将自己在下面两种情境中的感受分别写在空格内。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61" name="文本框 26"/>
          <p:cNvSpPr>
            <a:spLocks noChangeArrowheads="1"/>
          </p:cNvSpPr>
          <p:nvPr/>
        </p:nvSpPr>
        <p:spPr bwMode="auto">
          <a:xfrm>
            <a:off x="4449763" y="1989138"/>
            <a:ext cx="1101725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开始的时候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62" name="文本框 27"/>
          <p:cNvSpPr>
            <a:spLocks noChangeArrowheads="1"/>
          </p:cNvSpPr>
          <p:nvPr/>
        </p:nvSpPr>
        <p:spPr bwMode="auto">
          <a:xfrm>
            <a:off x="4827588" y="3054350"/>
            <a:ext cx="1809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遇到困难的时候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63" name="文本框 30"/>
          <p:cNvSpPr>
            <a:spLocks noChangeArrowheads="1"/>
          </p:cNvSpPr>
          <p:nvPr/>
        </p:nvSpPr>
        <p:spPr bwMode="auto">
          <a:xfrm>
            <a:off x="4449763" y="4032250"/>
            <a:ext cx="1809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有人反对的时候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264" name="文本框 31"/>
          <p:cNvSpPr>
            <a:spLocks noChangeArrowheads="1"/>
          </p:cNvSpPr>
          <p:nvPr/>
        </p:nvSpPr>
        <p:spPr bwMode="auto">
          <a:xfrm>
            <a:off x="1181100" y="5008563"/>
            <a:ext cx="1809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事情做完以后</a:t>
            </a:r>
            <a:endParaRPr lang="zh-CN" altLang="en-US" sz="14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0" name="矩形标注 2"/>
          <p:cNvSpPr>
            <a:spLocks noChangeArrowheads="1"/>
          </p:cNvSpPr>
          <p:nvPr/>
        </p:nvSpPr>
        <p:spPr bwMode="auto">
          <a:xfrm>
            <a:off x="1497013" y="2228850"/>
            <a:ext cx="1552575" cy="522288"/>
          </a:xfrm>
          <a:prstGeom prst="wedgeRectCallout">
            <a:avLst>
              <a:gd name="adj1" fmla="val 114625"/>
              <a:gd name="adj2" fmla="val 172792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感到兴奋，充满期待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1" name="矩形标注 1"/>
          <p:cNvSpPr>
            <a:spLocks noChangeArrowheads="1"/>
          </p:cNvSpPr>
          <p:nvPr/>
        </p:nvSpPr>
        <p:spPr bwMode="auto">
          <a:xfrm>
            <a:off x="1130300" y="3054350"/>
            <a:ext cx="2133600" cy="1012825"/>
          </a:xfrm>
          <a:prstGeom prst="wedgeRectCallout">
            <a:avLst>
              <a:gd name="adj1" fmla="val 122426"/>
              <a:gd name="adj2" fmla="val 59556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不气馁，积极寻求解决问题的方法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2" name="矩形标注 21"/>
          <p:cNvSpPr>
            <a:spLocks noChangeArrowheads="1"/>
          </p:cNvSpPr>
          <p:nvPr/>
        </p:nvSpPr>
        <p:spPr bwMode="auto">
          <a:xfrm>
            <a:off x="1473200" y="4233863"/>
            <a:ext cx="1944688" cy="749300"/>
          </a:xfrm>
          <a:prstGeom prst="wedgeRectCallout">
            <a:avLst>
              <a:gd name="adj1" fmla="val 119588"/>
              <a:gd name="adj2" fmla="val 15440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想方设法说服对方，支持自己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3" name="矩形标注 28"/>
          <p:cNvSpPr>
            <a:spLocks noChangeArrowheads="1"/>
          </p:cNvSpPr>
          <p:nvPr/>
        </p:nvSpPr>
        <p:spPr bwMode="auto">
          <a:xfrm>
            <a:off x="1308100" y="5229225"/>
            <a:ext cx="2082800" cy="749300"/>
          </a:xfrm>
          <a:prstGeom prst="wedgeRectCallout">
            <a:avLst>
              <a:gd name="adj1" fmla="val 119588"/>
              <a:gd name="adj2" fmla="val -68380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感到高兴，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r>
              <a:rPr lang="zh-CN" altLang="en-US" b="1" i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有成就感</a:t>
            </a:r>
            <a:endParaRPr lang="zh-CN" altLang="en-US" b="1" i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4" name="矩形标注 32"/>
          <p:cNvSpPr>
            <a:spLocks noChangeArrowheads="1"/>
          </p:cNvSpPr>
          <p:nvPr/>
        </p:nvSpPr>
        <p:spPr bwMode="auto">
          <a:xfrm>
            <a:off x="4449763" y="2228850"/>
            <a:ext cx="1857375" cy="749300"/>
          </a:xfrm>
          <a:prstGeom prst="wedgeRectCallout">
            <a:avLst>
              <a:gd name="adj1" fmla="val -123667"/>
              <a:gd name="adj2" fmla="val 103676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0070C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态度不积极，</a:t>
            </a:r>
            <a:endParaRPr lang="zh-CN" altLang="en-US" b="1" i="1">
              <a:solidFill>
                <a:srgbClr val="0070C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r>
              <a:rPr lang="zh-CN" altLang="en-US" b="1" i="1">
                <a:solidFill>
                  <a:srgbClr val="0070C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畏首畏尾</a:t>
            </a:r>
            <a:endParaRPr lang="zh-CN" altLang="en-US" b="1" i="1">
              <a:solidFill>
                <a:srgbClr val="0070C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5" name="矩形标注 33"/>
          <p:cNvSpPr>
            <a:spLocks noChangeArrowheads="1"/>
          </p:cNvSpPr>
          <p:nvPr/>
        </p:nvSpPr>
        <p:spPr bwMode="auto">
          <a:xfrm>
            <a:off x="4732338" y="3225800"/>
            <a:ext cx="1857375" cy="749300"/>
          </a:xfrm>
          <a:prstGeom prst="wedgeRectCallout">
            <a:avLst>
              <a:gd name="adj1" fmla="val -50477"/>
              <a:gd name="adj2" fmla="val 18981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0070C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泄气，放弃自己的想法</a:t>
            </a:r>
            <a:endParaRPr lang="zh-CN" altLang="en-US" b="1" i="1">
              <a:solidFill>
                <a:srgbClr val="0070C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6" name="矩形标注 34"/>
          <p:cNvSpPr>
            <a:spLocks noChangeArrowheads="1"/>
          </p:cNvSpPr>
          <p:nvPr/>
        </p:nvSpPr>
        <p:spPr bwMode="auto">
          <a:xfrm>
            <a:off x="4395788" y="4240213"/>
            <a:ext cx="1857375" cy="749300"/>
          </a:xfrm>
          <a:prstGeom prst="wedgeRectCallout">
            <a:avLst>
              <a:gd name="adj1" fmla="val -53005"/>
              <a:gd name="adj2" fmla="val -23306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0070C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随声附和，立即停止</a:t>
            </a:r>
            <a:endParaRPr lang="zh-CN" altLang="en-US" b="1" i="1">
              <a:solidFill>
                <a:srgbClr val="0070C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327" name="矩形标注 35"/>
          <p:cNvSpPr>
            <a:spLocks noChangeArrowheads="1"/>
          </p:cNvSpPr>
          <p:nvPr/>
        </p:nvSpPr>
        <p:spPr bwMode="auto">
          <a:xfrm>
            <a:off x="4803775" y="5264150"/>
            <a:ext cx="1857375" cy="749300"/>
          </a:xfrm>
          <a:prstGeom prst="wedgeRectCallout">
            <a:avLst>
              <a:gd name="adj1" fmla="val -55366"/>
              <a:gd name="adj2" fmla="val -20681"/>
            </a:avLst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r>
              <a:rPr lang="zh-CN" altLang="en-US" b="1" i="1">
                <a:solidFill>
                  <a:srgbClr val="0070C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感到很累，没有快乐感</a:t>
            </a:r>
            <a:endParaRPr lang="zh-CN" altLang="en-US" b="1" i="1">
              <a:solidFill>
                <a:srgbClr val="0070C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2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7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7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2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  <p:bldP spid="12321" grpId="0" bldLvl="0"/>
      <p:bldP spid="12322" grpId="0" bldLvl="0"/>
      <p:bldP spid="12323" grpId="0" bldLvl="0"/>
      <p:bldP spid="12324" grpId="0" bldLvl="0"/>
      <p:bldP spid="12325" grpId="0" bldLvl="0"/>
      <p:bldP spid="12326" grpId="0" bldLvl="0"/>
      <p:bldP spid="12327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 bwMode="auto">
          <a:xfrm>
            <a:off x="1974850" y="4491038"/>
            <a:ext cx="968375" cy="1033462"/>
            <a:chOff x="0" y="0"/>
            <a:chExt cx="1524" cy="1626"/>
          </a:xfrm>
        </p:grpSpPr>
        <p:grpSp>
          <p:nvGrpSpPr>
            <p:cNvPr id="3" name="组合 8"/>
            <p:cNvGrpSpPr/>
            <p:nvPr/>
          </p:nvGrpSpPr>
          <p:grpSpPr bwMode="auto">
            <a:xfrm>
              <a:off x="0" y="0"/>
              <a:ext cx="1524" cy="1626"/>
              <a:chOff x="0" y="0"/>
              <a:chExt cx="1524" cy="1626"/>
            </a:xfrm>
          </p:grpSpPr>
          <p:sp>
            <p:nvSpPr>
              <p:cNvPr id="11290" name="流程图: 过程 6"/>
              <p:cNvSpPr>
                <a:spLocks noChangeArrowheads="1"/>
              </p:cNvSpPr>
              <p:nvPr/>
            </p:nvSpPr>
            <p:spPr bwMode="auto">
              <a:xfrm rot="-1020000">
                <a:off x="0" y="0"/>
                <a:ext cx="1525" cy="562"/>
              </a:xfrm>
              <a:prstGeom prst="flowChartProcess">
                <a:avLst/>
              </a:prstGeom>
              <a:solidFill>
                <a:srgbClr val="385623"/>
              </a:solidFill>
              <a:ln w="12700">
                <a:solidFill>
                  <a:srgbClr val="42719B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291" name="圆柱形 7"/>
              <p:cNvSpPr>
                <a:spLocks noChangeArrowheads="1"/>
              </p:cNvSpPr>
              <p:nvPr/>
            </p:nvSpPr>
            <p:spPr bwMode="auto">
              <a:xfrm rot="-780000">
                <a:off x="883" y="522"/>
                <a:ext cx="120" cy="1104"/>
              </a:xfrm>
              <a:prstGeom prst="can">
                <a:avLst>
                  <a:gd name="adj" fmla="val 230000"/>
                </a:avLst>
              </a:prstGeom>
              <a:solidFill>
                <a:srgbClr val="A5A5A5"/>
              </a:solidFill>
              <a:ln w="12700">
                <a:solidFill>
                  <a:srgbClr val="42719B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289" name="文本框 15"/>
            <p:cNvSpPr>
              <a:spLocks noChangeArrowheads="1"/>
            </p:cNvSpPr>
            <p:nvPr/>
          </p:nvSpPr>
          <p:spPr bwMode="auto">
            <a:xfrm rot="-960000">
              <a:off x="136" y="35"/>
              <a:ext cx="1254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过去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19"/>
          <p:cNvGrpSpPr/>
          <p:nvPr/>
        </p:nvGrpSpPr>
        <p:grpSpPr bwMode="auto">
          <a:xfrm>
            <a:off x="3479800" y="4021138"/>
            <a:ext cx="968375" cy="1036637"/>
            <a:chOff x="0" y="0"/>
            <a:chExt cx="1524" cy="1632"/>
          </a:xfrm>
        </p:grpSpPr>
        <p:grpSp>
          <p:nvGrpSpPr>
            <p:cNvPr id="5" name="组合 9"/>
            <p:cNvGrpSpPr/>
            <p:nvPr/>
          </p:nvGrpSpPr>
          <p:grpSpPr bwMode="auto">
            <a:xfrm>
              <a:off x="0" y="6"/>
              <a:ext cx="1524" cy="1626"/>
              <a:chOff x="0" y="0"/>
              <a:chExt cx="1524" cy="1626"/>
            </a:xfrm>
          </p:grpSpPr>
          <p:sp>
            <p:nvSpPr>
              <p:cNvPr id="11286" name="圆柱形 11"/>
              <p:cNvSpPr>
                <a:spLocks noChangeArrowheads="1"/>
              </p:cNvSpPr>
              <p:nvPr/>
            </p:nvSpPr>
            <p:spPr bwMode="auto">
              <a:xfrm rot="-780000">
                <a:off x="883" y="522"/>
                <a:ext cx="120" cy="1104"/>
              </a:xfrm>
              <a:prstGeom prst="can">
                <a:avLst>
                  <a:gd name="adj" fmla="val 230000"/>
                </a:avLst>
              </a:prstGeom>
              <a:solidFill>
                <a:srgbClr val="A5A5A5"/>
              </a:solidFill>
              <a:ln w="12700">
                <a:solidFill>
                  <a:srgbClr val="42719B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287" name="流程图: 过程 10"/>
              <p:cNvSpPr>
                <a:spLocks noChangeArrowheads="1"/>
              </p:cNvSpPr>
              <p:nvPr/>
            </p:nvSpPr>
            <p:spPr bwMode="auto">
              <a:xfrm rot="-1020000">
                <a:off x="0" y="0"/>
                <a:ext cx="1525" cy="562"/>
              </a:xfrm>
              <a:prstGeom prst="flowChartProcess">
                <a:avLst/>
              </a:prstGeom>
              <a:solidFill>
                <a:srgbClr val="385623"/>
              </a:solidFill>
              <a:ln w="12700">
                <a:solidFill>
                  <a:srgbClr val="42719B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285" name="文本框 16"/>
            <p:cNvSpPr>
              <a:spLocks noChangeArrowheads="1"/>
            </p:cNvSpPr>
            <p:nvPr/>
          </p:nvSpPr>
          <p:spPr bwMode="auto">
            <a:xfrm rot="-960000">
              <a:off x="135" y="0"/>
              <a:ext cx="1254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现在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20"/>
          <p:cNvGrpSpPr/>
          <p:nvPr/>
        </p:nvGrpSpPr>
        <p:grpSpPr bwMode="auto">
          <a:xfrm>
            <a:off x="5103813" y="3559175"/>
            <a:ext cx="968375" cy="1031875"/>
            <a:chOff x="0" y="0"/>
            <a:chExt cx="1524" cy="1626"/>
          </a:xfrm>
        </p:grpSpPr>
        <p:grpSp>
          <p:nvGrpSpPr>
            <p:cNvPr id="7" name="组合 12"/>
            <p:cNvGrpSpPr/>
            <p:nvPr/>
          </p:nvGrpSpPr>
          <p:grpSpPr bwMode="auto">
            <a:xfrm>
              <a:off x="0" y="0"/>
              <a:ext cx="1524" cy="1626"/>
              <a:chOff x="0" y="0"/>
              <a:chExt cx="1524" cy="1626"/>
            </a:xfrm>
          </p:grpSpPr>
          <p:sp>
            <p:nvSpPr>
              <p:cNvPr id="11282" name="圆柱形 14"/>
              <p:cNvSpPr>
                <a:spLocks noChangeArrowheads="1"/>
              </p:cNvSpPr>
              <p:nvPr/>
            </p:nvSpPr>
            <p:spPr bwMode="auto">
              <a:xfrm rot="-780000">
                <a:off x="883" y="522"/>
                <a:ext cx="120" cy="1104"/>
              </a:xfrm>
              <a:prstGeom prst="can">
                <a:avLst>
                  <a:gd name="adj" fmla="val 230000"/>
                </a:avLst>
              </a:prstGeom>
              <a:solidFill>
                <a:srgbClr val="A5A5A5">
                  <a:alpha val="54117"/>
                </a:srgbClr>
              </a:solidFill>
              <a:ln w="12700">
                <a:solidFill>
                  <a:srgbClr val="42719B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283" name="流程图: 过程 13"/>
              <p:cNvSpPr>
                <a:spLocks noChangeArrowheads="1"/>
              </p:cNvSpPr>
              <p:nvPr/>
            </p:nvSpPr>
            <p:spPr bwMode="auto">
              <a:xfrm rot="-1020000">
                <a:off x="0" y="0"/>
                <a:ext cx="1525" cy="562"/>
              </a:xfrm>
              <a:prstGeom prst="flowChartProcess">
                <a:avLst/>
              </a:prstGeom>
              <a:solidFill>
                <a:srgbClr val="385623"/>
              </a:solidFill>
              <a:ln w="12700">
                <a:solidFill>
                  <a:srgbClr val="42719B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281" name="文本框 17"/>
            <p:cNvSpPr>
              <a:spLocks noChangeArrowheads="1"/>
            </p:cNvSpPr>
            <p:nvPr/>
          </p:nvSpPr>
          <p:spPr bwMode="auto">
            <a:xfrm rot="-960000">
              <a:off x="135" y="36"/>
              <a:ext cx="1254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未来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1269" name="流程图: 磁盘 1"/>
          <p:cNvSpPr>
            <a:spLocks noChangeArrowheads="1"/>
          </p:cNvSpPr>
          <p:nvPr/>
        </p:nvSpPr>
        <p:spPr bwMode="auto">
          <a:xfrm>
            <a:off x="1866900" y="5259388"/>
            <a:ext cx="1584325" cy="1520825"/>
          </a:xfrm>
          <a:prstGeom prst="flowChartMagneticDisk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5400000" scaled="1"/>
          </a:gradFill>
          <a:ln w="12700">
            <a:solidFill>
              <a:srgbClr val="FFD966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27"/>
          <p:cNvGrpSpPr/>
          <p:nvPr/>
        </p:nvGrpSpPr>
        <p:grpSpPr bwMode="auto">
          <a:xfrm>
            <a:off x="196850" y="511175"/>
            <a:ext cx="3251200" cy="914400"/>
            <a:chOff x="0" y="0"/>
            <a:chExt cx="5122" cy="1440"/>
          </a:xfrm>
        </p:grpSpPr>
        <p:pic>
          <p:nvPicPr>
            <p:cNvPr id="11278" name="图片 21" descr="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815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9" name="矩形 22"/>
            <p:cNvSpPr>
              <a:spLocks noChangeArrowheads="1"/>
            </p:cNvSpPr>
            <p:nvPr/>
          </p:nvSpPr>
          <p:spPr bwMode="auto">
            <a:xfrm>
              <a:off x="1976" y="413"/>
              <a:ext cx="3146" cy="6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探究与分享</a:t>
              </a:r>
              <a:endPara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1271" name="文本框 23"/>
          <p:cNvSpPr>
            <a:spLocks noChangeArrowheads="1"/>
          </p:cNvSpPr>
          <p:nvPr/>
        </p:nvSpPr>
        <p:spPr bwMode="auto">
          <a:xfrm>
            <a:off x="1630363" y="1333500"/>
            <a:ext cx="6143625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在过去的学习经历中，你有哪些快乐的体验？进入初中以后，又有哪些让你快乐的体验？在未来的学习中，你希望的快乐是什么？请分别写或画在下面对应的区域内。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72" name="流程图: 磁盘 2"/>
          <p:cNvSpPr>
            <a:spLocks noChangeArrowheads="1"/>
          </p:cNvSpPr>
          <p:nvPr/>
        </p:nvSpPr>
        <p:spPr bwMode="auto">
          <a:xfrm>
            <a:off x="3451225" y="4772025"/>
            <a:ext cx="1582738" cy="2008188"/>
          </a:xfrm>
          <a:prstGeom prst="flowChartMagneticDisk">
            <a:avLst/>
          </a:prstGeom>
          <a:solidFill>
            <a:srgbClr val="A8D08C">
              <a:alpha val="96077"/>
            </a:srgbClr>
          </a:solidFill>
          <a:ln w="12700">
            <a:solidFill>
              <a:srgbClr val="E1EFD8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3" name="流程图: 磁盘 3"/>
          <p:cNvSpPr>
            <a:spLocks noChangeArrowheads="1"/>
          </p:cNvSpPr>
          <p:nvPr/>
        </p:nvSpPr>
        <p:spPr bwMode="auto">
          <a:xfrm>
            <a:off x="5033963" y="4294188"/>
            <a:ext cx="1584325" cy="3449637"/>
          </a:xfrm>
          <a:prstGeom prst="flowChartMagneticDisk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1"/>
          </a:gradFill>
          <a:ln w="12700">
            <a:solidFill>
              <a:srgbClr val="FF99CC"/>
            </a:solidFill>
            <a:beve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36" name="文本框 24"/>
          <p:cNvSpPr>
            <a:spLocks noChangeArrowheads="1"/>
          </p:cNvSpPr>
          <p:nvPr/>
        </p:nvSpPr>
        <p:spPr bwMode="auto">
          <a:xfrm>
            <a:off x="2152650" y="5259388"/>
            <a:ext cx="10128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小学考试得了</a:t>
            </a:r>
            <a:r>
              <a:rPr lang="en-US" altLang="zh-CN" sz="1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100</a:t>
            </a:r>
            <a:r>
              <a:rPr lang="zh-CN" altLang="en-US" sz="1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分。</a:t>
            </a:r>
            <a:endParaRPr lang="zh-CN" altLang="en-US" sz="1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37" name="文本框 25"/>
          <p:cNvSpPr>
            <a:spLocks noChangeArrowheads="1"/>
          </p:cNvSpPr>
          <p:nvPr/>
        </p:nvSpPr>
        <p:spPr bwMode="auto">
          <a:xfrm>
            <a:off x="3735388" y="4822825"/>
            <a:ext cx="10144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写作文获得老师的表扬。</a:t>
            </a:r>
            <a:endParaRPr lang="zh-CN" altLang="en-US" sz="1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38" name="文本框 26"/>
          <p:cNvSpPr>
            <a:spLocks noChangeArrowheads="1"/>
          </p:cNvSpPr>
          <p:nvPr/>
        </p:nvSpPr>
        <p:spPr bwMode="auto">
          <a:xfrm>
            <a:off x="5195888" y="4524375"/>
            <a:ext cx="10128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中考考满分，高考上一本，大学毕业考上好单位。</a:t>
            </a:r>
            <a:endParaRPr lang="zh-CN" altLang="en-US" sz="1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 bldLvl="0"/>
      <p:bldP spid="13337" grpId="0" bldLvl="0"/>
      <p:bldP spid="13338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593882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B0F0"/>
                </a:solidFill>
                <a:latin typeface="+mn-ea"/>
              </a:rPr>
              <a:t>学习中有快乐。</a:t>
            </a:r>
            <a:endParaRPr lang="en-US" altLang="zh-CN" sz="3200" b="1" dirty="0" smtClean="0">
              <a:solidFill>
                <a:srgbClr val="00B0F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对某方面的知识有强烈兴趣时，自己解决某个问题时，学习中找到志趣相投的同伴时，发现自己的潜能时</a:t>
            </a:r>
            <a:r>
              <a:rPr lang="en-US" altLang="zh-CN" sz="3200" b="1" dirty="0" smtClean="0">
                <a:latin typeface="+mn-ea"/>
              </a:rPr>
              <a:t>......</a:t>
            </a:r>
            <a:r>
              <a:rPr lang="zh-CN" altLang="en-US" sz="3200" b="1" dirty="0" smtClean="0">
                <a:latin typeface="+mn-ea"/>
              </a:rPr>
              <a:t>我们都可以体味到学习带来的快乐。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39969"/>
            <a:ext cx="2083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体味学习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593882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B0F0"/>
                </a:solidFill>
                <a:latin typeface="+mn-ea"/>
              </a:rPr>
              <a:t>学习中</a:t>
            </a:r>
            <a:r>
              <a:rPr lang="zh-CN" altLang="en-US" sz="3200" b="1" dirty="0">
                <a:solidFill>
                  <a:srgbClr val="00B0F0"/>
                </a:solidFill>
                <a:latin typeface="+mn-ea"/>
              </a:rPr>
              <a:t>也</a:t>
            </a:r>
            <a:r>
              <a:rPr lang="zh-CN" altLang="en-US" sz="3200" b="1" dirty="0" smtClean="0">
                <a:solidFill>
                  <a:srgbClr val="00B0F0"/>
                </a:solidFill>
                <a:latin typeface="+mn-ea"/>
              </a:rPr>
              <a:t>有辛苦。</a:t>
            </a:r>
            <a:endParaRPr lang="en-US" altLang="zh-CN" sz="3200" b="1" dirty="0" smtClean="0">
              <a:solidFill>
                <a:srgbClr val="00B0F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尽管抱有兴趣和探索欲望，学习也并不是轻而易举的事情。学习过程中需要集中注意力、耗费精力，遇到困难和阻挠时需要调节不良情绪等，这些都需要我们凭借坚强的意志做出努力。</a:t>
            </a:r>
            <a:endParaRPr lang="en-US" altLang="zh-CN" sz="3200" b="1" dirty="0" smtClean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39969"/>
            <a:ext cx="2083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体味学习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9388" y="908050"/>
            <a:ext cx="51847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</a:rPr>
              <a:t>活动二 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：学</a:t>
            </a:r>
            <a:r>
              <a:rPr lang="zh-CN" altLang="en-US" sz="3200" b="1" dirty="0">
                <a:solidFill>
                  <a:srgbClr val="000066"/>
                </a:solidFill>
              </a:rPr>
              <a:t>之苦乐再体验</a:t>
            </a:r>
            <a:endParaRPr lang="zh-CN" altLang="en-US" sz="3200" b="1" dirty="0">
              <a:solidFill>
                <a:srgbClr val="000066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50825" y="1844675"/>
            <a:ext cx="8713788" cy="3690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</a:rPr>
              <a:t>        </a:t>
            </a:r>
            <a:r>
              <a:rPr lang="zh-CN" altLang="en-US" sz="4000" b="1" dirty="0" smtClean="0">
                <a:solidFill>
                  <a:schemeClr val="tx2"/>
                </a:solidFill>
              </a:rPr>
              <a:t>阅读课本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21</a:t>
            </a:r>
            <a:r>
              <a:rPr lang="zh-CN" altLang="en-US" sz="4000" b="1" dirty="0" smtClean="0">
                <a:solidFill>
                  <a:schemeClr val="tx2"/>
                </a:solidFill>
              </a:rPr>
              <a:t>页探究与分享，思考：</a:t>
            </a:r>
            <a:endParaRPr lang="en-US" altLang="zh-CN" sz="4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2"/>
                </a:solidFill>
              </a:rPr>
              <a:t>你有过类似的经历吗？如果有，说说你当时的感受？</a:t>
            </a:r>
            <a:endParaRPr lang="en-US" altLang="zh-CN" sz="4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071" y="247581"/>
            <a:ext cx="2083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体味学习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5" y="-25536"/>
            <a:ext cx="9204017" cy="6903013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7544" y="332656"/>
            <a:ext cx="6553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66"/>
                </a:solidFill>
              </a:rPr>
              <a:t>你</a:t>
            </a:r>
            <a:r>
              <a:rPr lang="zh-CN" altLang="en-US" sz="2800" b="1" dirty="0">
                <a:solidFill>
                  <a:srgbClr val="000066"/>
                </a:solidFill>
              </a:rPr>
              <a:t>得到什么启发？</a:t>
            </a:r>
            <a:endParaRPr lang="zh-CN" altLang="en-US" sz="2800" b="1" dirty="0">
              <a:solidFill>
                <a:srgbClr val="000066"/>
              </a:solidFill>
            </a:endParaRP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467544" y="1268760"/>
            <a:ext cx="8208912" cy="28083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经历过学习的苦才会有成长的快乐！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115" y="4022530"/>
            <a:ext cx="86764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</a:rPr>
              <a:t>         当我们经历了学习的辛苦，收获学习的成果时，那种发自内心的愉悦让我们体验到学习的美好，它是学习过程带给我们的美妙感受。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379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387" name="矩形 33795"/>
          <p:cNvSpPr>
            <a:spLocks noChangeArrowheads="1"/>
          </p:cNvSpPr>
          <p:nvPr/>
        </p:nvSpPr>
        <p:spPr bwMode="auto">
          <a:xfrm>
            <a:off x="468313" y="3119438"/>
            <a:ext cx="16351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388" name="文本框 1"/>
          <p:cNvSpPr>
            <a:spLocks noChangeArrowheads="1"/>
          </p:cNvSpPr>
          <p:nvPr/>
        </p:nvSpPr>
        <p:spPr bwMode="auto">
          <a:xfrm>
            <a:off x="1067934" y="673782"/>
            <a:ext cx="67167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sym typeface="Arial" panose="020B0604020202020204" pitchFamily="34" charset="0"/>
              </a:rPr>
              <a:t>怎样理解学</a:t>
            </a:r>
            <a:r>
              <a:rPr lang="zh-CN" altLang="en-US" sz="2800" b="1" dirty="0">
                <a:solidFill>
                  <a:srgbClr val="FF0000"/>
                </a:solidFill>
                <a:sym typeface="Arial" panose="020B0604020202020204" pitchFamily="34" charset="0"/>
              </a:rPr>
              <a:t>习是苦乐交织</a:t>
            </a:r>
            <a:r>
              <a:rPr lang="zh-CN" altLang="en-US" sz="2800" b="1" dirty="0" smtClean="0">
                <a:solidFill>
                  <a:srgbClr val="FF0000"/>
                </a:solidFill>
                <a:sym typeface="Arial" panose="020B0604020202020204" pitchFamily="34" charset="0"/>
              </a:rPr>
              <a:t>的？</a:t>
            </a:r>
            <a:endParaRPr lang="zh-CN" altLang="en-US" sz="28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7413" name="文本框 99"/>
          <p:cNvSpPr>
            <a:spLocks noChangeArrowheads="1"/>
          </p:cNvSpPr>
          <p:nvPr/>
        </p:nvSpPr>
        <p:spPr bwMode="auto">
          <a:xfrm>
            <a:off x="661986" y="1207178"/>
            <a:ext cx="7683727" cy="5262979"/>
          </a:xfrm>
          <a:prstGeom prst="rect">
            <a:avLst/>
          </a:prstGeom>
          <a:noFill/>
          <a:ln w="38100">
            <a:solidFill>
              <a:srgbClr val="B3C6E7"/>
            </a:solidFill>
            <a:beve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  <a:sym typeface="仿宋" pitchFamily="49" charset="-122"/>
              </a:rPr>
              <a:t>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  <a:sym typeface="仿宋" pitchFamily="49" charset="-122"/>
              </a:rPr>
              <a:t>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  <a:sym typeface="仿宋" pitchFamily="49" charset="-122"/>
              </a:rPr>
              <a:t>）学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  <a:sym typeface="仿宋" pitchFamily="49" charset="-122"/>
              </a:rPr>
              <a:t>习中有快乐。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对某方面的知识有强烈兴趣时，自己解决某个问题时，学习中找到志趣相投的同伴时，发现自己的潜能时……我们都可以体味到学习带来的快乐。</a:t>
            </a:r>
            <a:endParaRPr lang="zh-CN" altLang="en-US" sz="2800" b="1" dirty="0">
              <a:solidFill>
                <a:srgbClr val="000000"/>
              </a:solidFill>
              <a:latin typeface="仿宋" pitchFamily="49" charset="-122"/>
              <a:ea typeface="仿宋" pitchFamily="49" charset="-122"/>
              <a:sym typeface="仿宋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）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  <a:sym typeface="仿宋" pitchFamily="49" charset="-122"/>
              </a:rPr>
              <a:t>学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  <a:sym typeface="仿宋" pitchFamily="49" charset="-122"/>
              </a:rPr>
              <a:t>习中也有辛苦。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学习过程中需要集中注意力、耗费精力，遇到困难和阻挠时需要调节不良情绪等，这些都需要我们凭借坚强的意志作出努力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仿宋" pitchFamily="49" charset="-122"/>
              <a:ea typeface="仿宋" pitchFamily="49" charset="-122"/>
              <a:sym typeface="仿宋" pitchFamily="49" charset="-122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   （</a:t>
            </a:r>
            <a:r>
              <a:rPr lang="en-US" altLang="zh-CN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）当</a:t>
            </a:r>
            <a:r>
              <a:rPr lang="zh-CN" altLang="en-US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我</a:t>
            </a:r>
            <a:r>
              <a:rPr lang="zh-CN" altLang="en-US" sz="2800" b="1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sym typeface="仿宋" pitchFamily="49" charset="-122"/>
              </a:rPr>
              <a:t>们经历了学习的辛苦，收货学习的成果时，那种发自内心的愉悦让我们体验到学习的美好，它是学习过程带给我们的美妙感受。</a:t>
            </a:r>
            <a:endParaRPr lang="zh-CN" altLang="en-US" sz="2800" b="1" dirty="0">
              <a:solidFill>
                <a:srgbClr val="000000"/>
              </a:solidFill>
              <a:latin typeface="仿宋" pitchFamily="49" charset="-122"/>
              <a:ea typeface="仿宋" pitchFamily="49" charset="-122"/>
              <a:sym typeface="仿宋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0</TotalTime>
  <Words>2557</Words>
  <Application>WPS 演示</Application>
  <Paragraphs>252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Cambria</vt:lpstr>
      <vt:lpstr>Wingdings 2</vt:lpstr>
      <vt:lpstr>Calibri</vt:lpstr>
      <vt:lpstr>Arial</vt:lpstr>
      <vt:lpstr>黑体</vt:lpstr>
      <vt:lpstr>Times New Roman</vt:lpstr>
      <vt:lpstr>Calibri</vt:lpstr>
      <vt:lpstr>仿宋</vt:lpstr>
      <vt:lpstr>微软雅黑</vt:lpstr>
      <vt:lpstr>华文行楷</vt:lpstr>
      <vt:lpstr>Cambria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学会学习，需要发现并保持对学习的兴趣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Administrator</cp:lastModifiedBy>
  <dcterms:created xsi:type="dcterms:W3CDTF">2016-08-28T01:31:00Z</dcterms:created>
  <dcterms:modified xsi:type="dcterms:W3CDTF">2018-08-11T18:21:56Z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