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9" r:id="rId2"/>
    <p:sldId id="301" r:id="rId3"/>
    <p:sldId id="275" r:id="rId4"/>
    <p:sldId id="294" r:id="rId5"/>
    <p:sldId id="302" r:id="rId6"/>
    <p:sldId id="295" r:id="rId7"/>
    <p:sldId id="303" r:id="rId8"/>
    <p:sldId id="296" r:id="rId9"/>
    <p:sldId id="304" r:id="rId10"/>
    <p:sldId id="276" r:id="rId11"/>
    <p:sldId id="282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277" r:id="rId22"/>
    <p:sldId id="314" r:id="rId23"/>
    <p:sldId id="286" r:id="rId24"/>
    <p:sldId id="290" r:id="rId25"/>
    <p:sldId id="297" r:id="rId26"/>
    <p:sldId id="29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53F06"/>
    <a:srgbClr val="BA8E63"/>
    <a:srgbClr val="8B4602"/>
    <a:srgbClr val="B40301"/>
    <a:srgbClr val="FFD8D1"/>
    <a:srgbClr val="E18F79"/>
    <a:srgbClr val="E8A998"/>
    <a:srgbClr val="D87054"/>
    <a:srgbClr val="B7472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809" autoAdjust="0"/>
    <p:restoredTop sz="94660"/>
  </p:normalViewPr>
  <p:slideViewPr>
    <p:cSldViewPr snapToGrid="0">
      <p:cViewPr varScale="1">
        <p:scale>
          <a:sx n="84" d="100"/>
          <a:sy n="84" d="100"/>
        </p:scale>
        <p:origin x="-54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9E60C-BF56-44CE-A8DE-913D41A77DA2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FC5D-40E6-4B18-9203-E0BB2717C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8951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9E60C-BF56-44CE-A8DE-913D41A77DA2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FC5D-40E6-4B18-9203-E0BB2717C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8080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9E60C-BF56-44CE-A8DE-913D41A77DA2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FC5D-40E6-4B18-9203-E0BB2717C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6204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9E60C-BF56-44CE-A8DE-913D41A77DA2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FC5D-40E6-4B18-9203-E0BB2717C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6309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9E60C-BF56-44CE-A8DE-913D41A77DA2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FC5D-40E6-4B18-9203-E0BB2717C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9155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9E60C-BF56-44CE-A8DE-913D41A77DA2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FC5D-40E6-4B18-9203-E0BB2717C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5406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9E60C-BF56-44CE-A8DE-913D41A77DA2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FC5D-40E6-4B18-9203-E0BB2717C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7205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9E60C-BF56-44CE-A8DE-913D41A77DA2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FC5D-40E6-4B18-9203-E0BB2717C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53878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9E60C-BF56-44CE-A8DE-913D41A77DA2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FC5D-40E6-4B18-9203-E0BB2717C4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3229" y="0"/>
            <a:ext cx="121984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9892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9E60C-BF56-44CE-A8DE-913D41A77DA2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FC5D-40E6-4B18-9203-E0BB2717C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7242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9E60C-BF56-44CE-A8DE-913D41A77DA2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FC5D-40E6-4B18-9203-E0BB2717C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4525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29E60C-BF56-44CE-A8DE-913D41A77DA2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3FC5D-40E6-4B18-9203-E0BB2717C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3817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.com/s?q=%E5%B0%BA%E6%9C%89%E6%89%80%E7%9F%AD%EF%BC%8C%E5%AF%B8%E6%9C%89%E6%89%80%E9%95%BF&amp;ie=utf-8&amp;src=wenda_link" TargetMode="External"/><Relationship Id="rId2" Type="http://schemas.openxmlformats.org/officeDocument/2006/relationships/hyperlink" Target="http://www.so.com/s?q=%E5%A4%A9%E7%94%9F%E6%88%91%E6%9D%90%E5%BF%85%E6%9C%89%E7%94%A8&amp;ie=utf-8&amp;src=wenda_link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aidu.com/s?wd=%E4%B9%90%E5%98%89&amp;rsv_qp=87b99ui4339p&amp;rsv_xpth=http://www.baidu.com/s?ie=utf-8&amp;f=8&amp;rsv_bp=1&amp;tn=&amp;wd=jquery%20get&amp;rsv_qp=85cb9ab80001cc79&amp;rsv_t=5e5dhOzLfuv4s&amp;rsv_enter=1&amp;rsv_sug3=11&amp;rsv_sug1=7&amp;rsv_sug2=0&amp;inputT=2736&amp;rsv_sug4=4394&amp;tn=99698063_hao_pg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40657;&#32440;&#30333;&#28857;.jpg" TargetMode="External"/><Relationship Id="rId2" Type="http://schemas.openxmlformats.org/officeDocument/2006/relationships/hyperlink" Target="&#30333;&#32440;&#40657;&#28857;.jpg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1600201"/>
            <a:ext cx="10363200" cy="1470025"/>
          </a:xfrm>
          <a:noFill/>
          <a:ln/>
        </p:spPr>
        <p:txBody>
          <a:bodyPr>
            <a:normAutofit/>
          </a:bodyPr>
          <a:lstStyle/>
          <a:p>
            <a:r>
              <a:rPr lang="zh-CN" altLang="en-US" sz="4800" dirty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第三课  发现自己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930400" y="3505200"/>
            <a:ext cx="8534400" cy="1066800"/>
          </a:xfrm>
          <a:noFill/>
          <a:ln/>
        </p:spPr>
        <p:txBody>
          <a:bodyPr/>
          <a:lstStyle/>
          <a:p>
            <a:r>
              <a:rPr lang="zh-CN" altLang="en-US" sz="3600" b="1" dirty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第一框  认识自己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/>
          <p:cNvSpPr/>
          <p:nvPr/>
        </p:nvSpPr>
        <p:spPr>
          <a:xfrm>
            <a:off x="234461" y="187569"/>
            <a:ext cx="762001" cy="679939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006449" y="309576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发现自己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认识自己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3856893" y="1055077"/>
            <a:ext cx="11724" cy="12192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915508" y="4501663"/>
            <a:ext cx="0" cy="146538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 descr="u=1171111211,4260829887&amp;fm=21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96030" y="2334358"/>
            <a:ext cx="941510" cy="676903"/>
          </a:xfrm>
          <a:prstGeom prst="rect">
            <a:avLst/>
          </a:prstGeom>
        </p:spPr>
      </p:pic>
      <p:pic>
        <p:nvPicPr>
          <p:cNvPr id="22" name="图片 21" descr="u=1171111211,4260829887&amp;fm=21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97333" y="3002572"/>
            <a:ext cx="941510" cy="676903"/>
          </a:xfrm>
          <a:prstGeom prst="rect">
            <a:avLst/>
          </a:prstGeom>
        </p:spPr>
      </p:pic>
      <p:pic>
        <p:nvPicPr>
          <p:cNvPr id="23" name="图片 22" descr="u=1171111211,4260829887&amp;fm=21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96031" y="3741127"/>
            <a:ext cx="941510" cy="67690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340144" y="2065431"/>
            <a:ext cx="7420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3200" b="1" dirty="0" smtClean="0"/>
              <a:t>①正确认识自己，可以促进自我的发展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2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4351434" y="3965006"/>
            <a:ext cx="72331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3200" b="1" dirty="0" smtClean="0"/>
              <a:t>②正确认识自己，可以促进与他人的交往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31268" y="1022512"/>
            <a:ext cx="59503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正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确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认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识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自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己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的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重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要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性</a:t>
            </a:r>
            <a:endParaRPr lang="zh-CN" altLang="en-US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734306" y="2709333"/>
            <a:ext cx="677108" cy="29649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/>
              <a:t>意义、作用？？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/>
          <p:cNvSpPr/>
          <p:nvPr/>
        </p:nvSpPr>
        <p:spPr>
          <a:xfrm>
            <a:off x="234461" y="187569"/>
            <a:ext cx="762001" cy="679939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u=4030914050,3937601659&amp;fm=21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92769" y="1242646"/>
            <a:ext cx="3235569" cy="281092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60340" y="4194258"/>
            <a:ext cx="4104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怎样认识自己？</a:t>
            </a:r>
            <a:endParaRPr lang="zh-CN" altLang="en-US" sz="3600" b="1" dirty="0"/>
          </a:p>
        </p:txBody>
      </p:sp>
      <p:sp>
        <p:nvSpPr>
          <p:cNvPr id="6" name="Rectangle 7"/>
          <p:cNvSpPr txBox="1">
            <a:spLocks noChangeArrowheads="1"/>
          </p:cNvSpPr>
          <p:nvPr/>
        </p:nvSpPr>
        <p:spPr>
          <a:xfrm>
            <a:off x="1012093" y="386862"/>
            <a:ext cx="9753600" cy="1143000"/>
          </a:xfrm>
          <a:prstGeom prst="rect">
            <a:avLst/>
          </a:prstGeom>
          <a:noFill/>
          <a:ln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（二）多把尺子量自己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t01907ee617bc9ed6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638"/>
            <a:ext cx="12192000" cy="6837362"/>
          </a:xfrm>
          <a:prstGeom prst="rect">
            <a:avLst/>
          </a:prstGeom>
          <a:noFill/>
        </p:spPr>
      </p:pic>
      <p:sp>
        <p:nvSpPr>
          <p:cNvPr id="1536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508000" y="1219201"/>
            <a:ext cx="8128000" cy="4525963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altLang="zh-CN" b="1" dirty="0"/>
              <a:t>   ☆</a:t>
            </a:r>
            <a:r>
              <a:rPr lang="zh-CN" altLang="en-US" b="1" dirty="0"/>
              <a:t>你对自己的认识有多少？请你完成下面的句子。</a:t>
            </a:r>
          </a:p>
          <a:p>
            <a:pPr>
              <a:buFontTx/>
              <a:buNone/>
            </a:pPr>
            <a:r>
              <a:rPr lang="zh-CN" altLang="en-US" b="1" dirty="0"/>
              <a:t>   我</a:t>
            </a:r>
          </a:p>
          <a:p>
            <a:pPr>
              <a:buFontTx/>
              <a:buNone/>
            </a:pPr>
            <a:r>
              <a:rPr lang="zh-CN" altLang="en-US" b="1" dirty="0"/>
              <a:t>   我</a:t>
            </a:r>
          </a:p>
          <a:p>
            <a:pPr>
              <a:buFontTx/>
              <a:buNone/>
            </a:pPr>
            <a:r>
              <a:rPr lang="zh-CN" altLang="en-US" b="1" dirty="0"/>
              <a:t>   我</a:t>
            </a:r>
          </a:p>
          <a:p>
            <a:pPr>
              <a:buFontTx/>
              <a:buNone/>
            </a:pPr>
            <a:r>
              <a:rPr lang="zh-CN" altLang="en-US" b="1" dirty="0"/>
              <a:t>   我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1682044" y="1763889"/>
            <a:ext cx="23166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/>
              <a:t>长得比较矮</a:t>
            </a:r>
            <a:r>
              <a:rPr lang="en-US" altLang="zh-CN" sz="2400" b="1" dirty="0"/>
              <a:t>……</a:t>
            </a: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1772356" y="2354086"/>
            <a:ext cx="23166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/>
              <a:t>是一名男生</a:t>
            </a:r>
            <a:r>
              <a:rPr lang="en-US" altLang="zh-CN" sz="2400" b="1" dirty="0"/>
              <a:t>……</a:t>
            </a: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1761067" y="2898775"/>
            <a:ext cx="323999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/>
              <a:t>不爱说话，很内向</a:t>
            </a:r>
            <a:r>
              <a:rPr lang="en-US" altLang="zh-CN" sz="2400" b="1" dirty="0"/>
              <a:t>……</a:t>
            </a: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1704622" y="3403600"/>
            <a:ext cx="72410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/>
              <a:t>是妈妈的好儿子，老师的好学生，同伴的好朋友</a:t>
            </a:r>
            <a:r>
              <a:rPr lang="en-US" altLang="zh-CN" sz="2400" b="1" dirty="0"/>
              <a:t>……</a:t>
            </a: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203200" y="4495801"/>
            <a:ext cx="44704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思考：</a:t>
            </a:r>
            <a:r>
              <a:rPr lang="en-US" altLang="zh-CN" sz="2800" b="1">
                <a:solidFill>
                  <a:srgbClr val="0000FF"/>
                </a:solidFill>
              </a:rPr>
              <a:t>1</a:t>
            </a:r>
            <a:r>
              <a:rPr lang="zh-CN" altLang="en-US" sz="2800" b="1">
                <a:solidFill>
                  <a:srgbClr val="0000FF"/>
                </a:solidFill>
              </a:rPr>
              <a:t>、你是从哪些方面认识自己的？</a:t>
            </a:r>
          </a:p>
          <a:p>
            <a:r>
              <a:rPr lang="zh-CN" altLang="en-US" sz="2800" b="1">
                <a:solidFill>
                  <a:srgbClr val="0000FF"/>
                </a:solidFill>
              </a:rPr>
              <a:t>           </a:t>
            </a:r>
            <a:r>
              <a:rPr lang="en-US" altLang="zh-CN" sz="2800" b="1">
                <a:solidFill>
                  <a:srgbClr val="0000FF"/>
                </a:solidFill>
              </a:rPr>
              <a:t>2</a:t>
            </a:r>
            <a:r>
              <a:rPr lang="zh-CN" altLang="en-US" sz="2800" b="1">
                <a:solidFill>
                  <a:srgbClr val="0000FF"/>
                </a:solidFill>
              </a:rPr>
              <a:t>、你是怎么得出这些认识的？</a:t>
            </a: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  <p:bldP spid="15369" grpId="0"/>
      <p:bldP spid="15370" grpId="0"/>
      <p:bldP spid="15371" grpId="0"/>
      <p:bldP spid="1537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711200" y="1295400"/>
            <a:ext cx="10972800" cy="4525963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altLang="zh-CN" b="1"/>
              <a:t>          </a:t>
            </a:r>
            <a:r>
              <a:rPr lang="zh-CN" altLang="en-US" b="1"/>
              <a:t>我们可以从生理、心理、社会等方面来认识自己：可以从身体特征和生理状况来认识自己，如自己的身材、相貌、体能、性别等；可以从个性心理特征来认识自己，如性格、气质等；可以从在群体中的关系来认识自己，如自己在家庭或班级中的角色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81001"/>
            <a:ext cx="109728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>
                <a:latin typeface="楷体" pitchFamily="49" charset="-122"/>
                <a:ea typeface="楷体" pitchFamily="49" charset="-122"/>
              </a:rPr>
              <a:t>     “</a:t>
            </a:r>
            <a:r>
              <a:rPr lang="zh-CN" altLang="en-US" b="1">
                <a:latin typeface="楷体" pitchFamily="49" charset="-122"/>
                <a:ea typeface="楷体" pitchFamily="49" charset="-122"/>
                <a:hlinkClick r:id="rId2"/>
              </a:rPr>
              <a:t>天生我材必有用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”、“</a:t>
            </a:r>
            <a:r>
              <a:rPr lang="zh-CN" altLang="en-US" b="1">
                <a:latin typeface="楷体" pitchFamily="49" charset="-122"/>
                <a:ea typeface="楷体" pitchFamily="49" charset="-122"/>
                <a:hlinkClick r:id="rId3"/>
              </a:rPr>
              <a:t>尺有所短，寸有所长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”，每个人都有自己的长处和短处。有的人可能不辨音律，但却有高超的组织才能；有的人也许不解数字之谜，但却心灵手巧，长于工艺；有的人可能不会琴棋书画，但酷爱大自然，精于园艺；有的人或许记不住许多外语单词，但有一副动人的歌喉，擅长文艺。 </a:t>
            </a:r>
          </a:p>
        </p:txBody>
      </p:sp>
      <p:pic>
        <p:nvPicPr>
          <p:cNvPr id="17413" name="Picture 5" descr="t014d51c948f683c48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4572000"/>
            <a:ext cx="4076700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 descr="t011f96b19c4ce2879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8438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946400" y="1295400"/>
            <a:ext cx="6502400" cy="4525963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altLang="zh-CN" b="1">
                <a:ea typeface="楷体" pitchFamily="49" charset="-122"/>
              </a:rPr>
              <a:t>          </a:t>
            </a:r>
            <a:r>
              <a:rPr lang="zh-CN" altLang="en-US" b="1">
                <a:ea typeface="楷体" pitchFamily="49" charset="-122"/>
              </a:rPr>
              <a:t>我们可以通过自我评价来认识自己。对自己有一个恰当的自我评价，能帮助我们接受自己，对自己抱有正确的态度，不骄傲也不自卑；能帮助我们调节和控制自己的行为。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09600" y="1447801"/>
            <a:ext cx="10972800" cy="4525963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/>
              <a:t>1</a:t>
            </a:r>
            <a:r>
              <a:rPr lang="zh-CN" altLang="en-US"/>
              <a:t>、自我观察和分析：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/>
              <a:t>          </a:t>
            </a:r>
            <a:r>
              <a:rPr lang="zh-CN" altLang="en-US">
                <a:ea typeface="楷体" pitchFamily="49" charset="-122"/>
              </a:rPr>
              <a:t>观察在学校和家庭中的表现；强项和弱项；感兴趣和讨厌的事情等；分析过去的生活经历、成功的经验或失败的教训等。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/>
              <a:t>2</a:t>
            </a:r>
            <a:r>
              <a:rPr lang="zh-CN" altLang="en-US"/>
              <a:t>、与他人比较：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/>
              <a:t>          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比较的内容可以是全面也可以是单方面；比较的对象可以是现实中人也可以是名人或文学作品中人；尤其是与同龄人比较，可以加深自身特点的认识和了解。</a:t>
            </a:r>
            <a:endParaRPr lang="zh-CN" alt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10972800" cy="1143000"/>
          </a:xfrm>
          <a:noFill/>
          <a:ln/>
        </p:spPr>
        <p:txBody>
          <a:bodyPr/>
          <a:lstStyle/>
          <a:p>
            <a:r>
              <a:rPr lang="zh-CN" altLang="en-US" sz="4000" b="1"/>
              <a:t>自我评价的方法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5" descr="t017402cbc9c14969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151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2192000" cy="3733800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altLang="zh-CN" sz="2800" b="1"/>
              <a:t>           </a:t>
            </a:r>
            <a:r>
              <a:rPr lang="zh-CN" altLang="en-US" sz="2800" b="1"/>
              <a:t>要想知道我是谁，并不是那么容易。在不同人的眼里，我就有所不同。数学老师说我是个思维敏捷的学生，语文老师认为我学习很用功，英语老师则说我不太用功。在女同学眼里我是她们的朋友；在男同学眼里，我就成了一个骄傲自大的人。同学说我性格外向，妈妈却说我有些内向。在邻居眼里，我是个勤快的女孩子；在妈妈看来，我很懒。奶奶说我淘气得像“假小子”，爸爸说我已经长大，妈妈却说我还很小。在那么多的评价里，我无法确定哪个才是真正的“我”。</a:t>
            </a: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7010400" y="3124200"/>
            <a:ext cx="4978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zh-CN" altLang="zh-CN" sz="2800"/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6400800" y="3886200"/>
            <a:ext cx="57912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ea typeface="黑体" pitchFamily="49" charset="-122"/>
              </a:rPr>
              <a:t>思考：</a:t>
            </a:r>
            <a:r>
              <a:rPr lang="en-US" altLang="zh-CN" sz="3200" b="1">
                <a:ea typeface="楷体" pitchFamily="49" charset="-122"/>
              </a:rPr>
              <a:t>1</a:t>
            </a:r>
            <a:r>
              <a:rPr lang="zh-CN" altLang="en-US" sz="3200" b="1">
                <a:ea typeface="楷体" pitchFamily="49" charset="-122"/>
              </a:rPr>
              <a:t>、不同的人对</a:t>
            </a:r>
            <a:r>
              <a:rPr lang="zh-CN" altLang="en-US" sz="3200" b="1">
                <a:latin typeface="楷体"/>
                <a:ea typeface="楷体" pitchFamily="49" charset="-122"/>
              </a:rPr>
              <a:t>“</a:t>
            </a:r>
            <a:r>
              <a:rPr lang="zh-CN" altLang="en-US" sz="3200" b="1">
                <a:ea typeface="楷体" pitchFamily="49" charset="-122"/>
              </a:rPr>
              <a:t>我</a:t>
            </a:r>
            <a:r>
              <a:rPr lang="zh-CN" altLang="en-US" sz="3200" b="1">
                <a:latin typeface="楷体"/>
                <a:ea typeface="楷体" pitchFamily="49" charset="-122"/>
              </a:rPr>
              <a:t>”</a:t>
            </a:r>
            <a:r>
              <a:rPr lang="zh-CN" altLang="en-US" sz="3200" b="1">
                <a:ea typeface="楷体" pitchFamily="49" charset="-122"/>
              </a:rPr>
              <a:t>的评价各不相同，你怎么看待这些不同？</a:t>
            </a:r>
            <a:r>
              <a:rPr lang="en-US" altLang="zh-CN" sz="3200" b="1">
                <a:ea typeface="楷体" pitchFamily="49" charset="-122"/>
              </a:rPr>
              <a:t>2</a:t>
            </a:r>
            <a:r>
              <a:rPr lang="zh-CN" altLang="en-US" sz="3200" b="1">
                <a:ea typeface="楷体" pitchFamily="49" charset="-122"/>
              </a:rPr>
              <a:t>、你觉得</a:t>
            </a:r>
            <a:r>
              <a:rPr lang="zh-CN" altLang="en-US" sz="3200" b="1">
                <a:latin typeface="楷体"/>
                <a:ea typeface="楷体" pitchFamily="49" charset="-122"/>
              </a:rPr>
              <a:t>“</a:t>
            </a:r>
            <a:r>
              <a:rPr lang="zh-CN" altLang="en-US" sz="3200" b="1">
                <a:ea typeface="楷体" pitchFamily="49" charset="-122"/>
              </a:rPr>
              <a:t>我</a:t>
            </a:r>
            <a:r>
              <a:rPr lang="zh-CN" altLang="en-US" sz="3200" b="1">
                <a:latin typeface="楷体"/>
                <a:ea typeface="楷体" pitchFamily="49" charset="-122"/>
              </a:rPr>
              <a:t>”</a:t>
            </a:r>
            <a:r>
              <a:rPr lang="zh-CN" altLang="en-US" sz="3200" b="1">
                <a:ea typeface="楷体" pitchFamily="49" charset="-122"/>
              </a:rPr>
              <a:t>该如何对待这些评价？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 descr="t01f0831940b3ad5ba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638"/>
            <a:ext cx="12192000" cy="6837362"/>
          </a:xfrm>
          <a:prstGeom prst="rect">
            <a:avLst/>
          </a:prstGeom>
          <a:noFill/>
        </p:spPr>
      </p:pic>
      <p:sp>
        <p:nvSpPr>
          <p:cNvPr id="2048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454400" y="838200"/>
            <a:ext cx="7518400" cy="1676400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altLang="zh-CN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古语说：以铜为镜</a:t>
            </a:r>
            <a:r>
              <a:rPr lang="en-US" altLang="zh-CN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可以正衣冠</a:t>
            </a:r>
            <a:r>
              <a:rPr lang="en-US" altLang="zh-CN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;</a:t>
            </a: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以古为镜</a:t>
            </a:r>
            <a:r>
              <a:rPr lang="en-US" altLang="zh-CN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可以知兴衰</a:t>
            </a:r>
            <a:r>
              <a:rPr lang="en-US" altLang="zh-CN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;</a:t>
            </a: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以人为镜</a:t>
            </a:r>
            <a:r>
              <a:rPr lang="en-US" altLang="zh-CN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可以明得失。 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3251200" y="2819400"/>
            <a:ext cx="8534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b="1">
                <a:ea typeface="楷体" pitchFamily="49" charset="-122"/>
              </a:rPr>
              <a:t>          </a:t>
            </a:r>
            <a:r>
              <a:rPr lang="zh-CN" altLang="en-US" sz="3200" b="1">
                <a:ea typeface="楷体" pitchFamily="49" charset="-122"/>
              </a:rPr>
              <a:t>他人评价是我们认识自己的一面镜子。有人说</a:t>
            </a:r>
            <a:r>
              <a:rPr lang="zh-CN" altLang="en-US" sz="3200" b="1">
                <a:latin typeface="楷体"/>
                <a:ea typeface="楷体" pitchFamily="49" charset="-122"/>
              </a:rPr>
              <a:t>“</a:t>
            </a:r>
            <a:r>
              <a:rPr lang="zh-CN" altLang="en-US" sz="3200" b="1">
                <a:ea typeface="楷体" pitchFamily="49" charset="-122"/>
              </a:rPr>
              <a:t>要想了解自己，最好问问别人。</a:t>
            </a:r>
            <a:r>
              <a:rPr lang="zh-CN" altLang="en-US" sz="3200" b="1">
                <a:latin typeface="楷体"/>
                <a:ea typeface="楷体" pitchFamily="49" charset="-122"/>
              </a:rPr>
              <a:t>”</a:t>
            </a:r>
            <a:r>
              <a:rPr lang="zh-CN" altLang="en-US" sz="3200" b="1">
                <a:ea typeface="楷体" pitchFamily="49" charset="-122"/>
              </a:rPr>
              <a:t>他人评价有助于我们形成对自己更为客观、完整、清晰的认识。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5" descr="t01fa01be6e395ac5b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638"/>
            <a:ext cx="12192000" cy="6837362"/>
          </a:xfrm>
          <a:prstGeom prst="rect">
            <a:avLst/>
          </a:prstGeom>
          <a:noFill/>
        </p:spPr>
      </p:pic>
      <p:sp>
        <p:nvSpPr>
          <p:cNvPr id="23558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914400" y="304800"/>
            <a:ext cx="10972800" cy="65532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800" b="1"/>
              <a:t>           </a:t>
            </a:r>
            <a:r>
              <a:rPr lang="zh-CN" altLang="en-US" sz="2800" b="1"/>
              <a:t>父子俩牵着驴进城，半路上有人笑他们：真苯，有驴子不骑！父亲便叫儿子骑上驴，走了不久，又有人说：真是不孝的儿子，竟然让自己的父亲走！父亲赶快叫儿子下来，自己骑到驴背上，又有人说：真是狠心的父亲，不怕把孩子累死！父亲连忙叫儿子也骑上驴背。谁知又有人说：两个人骑在驴背上，不怕把那瘦驴压死？父子俩赶快溜下驴背，把驴子四只脚绑起来，用棍子扛着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/>
              <a:t>           一个人做人做事和认识自己最重要的是要具备判断是非的能力，不能人云亦云，被别人的意见所左右，要靠自己的脚走路，自己的脑袋思考问题。</a:t>
            </a:r>
            <a:r>
              <a:rPr lang="zh-CN" altLang="en-US" sz="2800" b="1">
                <a:solidFill>
                  <a:srgbClr val="0000FF"/>
                </a:solidFill>
              </a:rPr>
              <a:t>所以，</a:t>
            </a:r>
            <a:r>
              <a:rPr lang="zh-CN" altLang="en-US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我们要重视他人的态度与评价，但也要客观冷静分析，既不能盲从，也不能忽视。用理性的心态面对他人的评价，是走向成熟的表现。</a:t>
            </a:r>
            <a:endParaRPr lang="zh-CN" altLang="en-US" b="1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zh-CN" sz="280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68837" y="606424"/>
            <a:ext cx="4048636" cy="4680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258" y="633047"/>
            <a:ext cx="3940041" cy="478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914400" y="2743201"/>
            <a:ext cx="10972800" cy="201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zh-CN" altLang="zh-CN" sz="2400" b="1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812800" y="1600200"/>
            <a:ext cx="10972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正确对待他人评价的方法：教材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30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页。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200" b="1">
                <a:solidFill>
                  <a:srgbClr val="FF00FF"/>
                </a:solidFill>
              </a:rPr>
              <a:t>用心聆听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200" b="1">
                <a:solidFill>
                  <a:srgbClr val="FF00FF"/>
                </a:solidFill>
              </a:rPr>
              <a:t>勇于面对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200" b="1">
                <a:solidFill>
                  <a:srgbClr val="FF00FF"/>
                </a:solidFill>
              </a:rPr>
              <a:t>平静拒绝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/>
          <p:cNvSpPr/>
          <p:nvPr/>
        </p:nvSpPr>
        <p:spPr>
          <a:xfrm>
            <a:off x="234461" y="187569"/>
            <a:ext cx="762001" cy="679939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006449" y="309576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发现自己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认识自己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3856893" y="1055077"/>
            <a:ext cx="11724" cy="12192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915508" y="4501663"/>
            <a:ext cx="0" cy="146538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 descr="u=1171111211,4260829887&amp;fm=21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96030" y="2334358"/>
            <a:ext cx="941510" cy="676903"/>
          </a:xfrm>
          <a:prstGeom prst="rect">
            <a:avLst/>
          </a:prstGeom>
        </p:spPr>
      </p:pic>
      <p:pic>
        <p:nvPicPr>
          <p:cNvPr id="22" name="图片 21" descr="u=1171111211,4260829887&amp;fm=21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31200" y="3002572"/>
            <a:ext cx="941510" cy="676903"/>
          </a:xfrm>
          <a:prstGeom prst="rect">
            <a:avLst/>
          </a:prstGeom>
        </p:spPr>
      </p:pic>
      <p:pic>
        <p:nvPicPr>
          <p:cNvPr id="23" name="图片 22" descr="u=1171111211,4260829887&amp;fm=21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96031" y="3741127"/>
            <a:ext cx="941510" cy="676903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783015" y="3294185"/>
            <a:ext cx="60725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②可以通过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自我评价</a:t>
            </a:r>
            <a:r>
              <a:rPr lang="zh-CN" altLang="en-US" sz="3200" b="1" dirty="0" smtClean="0"/>
              <a:t>来认识自己。</a:t>
            </a:r>
            <a:endParaRPr lang="zh-CN" altLang="en-US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700952" y="1793631"/>
            <a:ext cx="65180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①可以从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生理、心理、社会</a:t>
            </a:r>
            <a:r>
              <a:rPr lang="zh-CN" altLang="en-US" sz="3200" b="1" dirty="0" smtClean="0"/>
              <a:t>等方面来认识自己。</a:t>
            </a:r>
            <a:endParaRPr lang="zh-CN" altLang="en-US" sz="3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126671" y="2038079"/>
            <a:ext cx="738664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 smtClean="0"/>
              <a:t>怎样认识自己</a:t>
            </a:r>
            <a:endParaRPr lang="zh-CN" altLang="en-US" sz="3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841632" y="4712677"/>
            <a:ext cx="6529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③ 通过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他人的评价</a:t>
            </a:r>
            <a:r>
              <a:rPr lang="zh-CN" altLang="en-US" sz="3200" b="1" dirty="0" smtClean="0"/>
              <a:t>来认识自己。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2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 descr="t01136257d254c695b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814"/>
            <a:ext cx="12192000" cy="6834187"/>
          </a:xfrm>
          <a:prstGeom prst="rect">
            <a:avLst/>
          </a:prstGeom>
          <a:noFill/>
        </p:spPr>
      </p:pic>
      <p:sp>
        <p:nvSpPr>
          <p:cNvPr id="2663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930400" y="2057401"/>
            <a:ext cx="9448800" cy="3078163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altLang="zh-CN" sz="4000" b="1">
                <a:ea typeface="黑体" pitchFamily="49" charset="-122"/>
              </a:rPr>
              <a:t>          </a:t>
            </a:r>
            <a:r>
              <a:rPr lang="zh-CN" altLang="en-US" sz="4000" b="1">
                <a:ea typeface="黑体" pitchFamily="49" charset="-122"/>
              </a:rPr>
              <a:t>认识自己是一个过程。随着年龄的增长、生活阅历的增加，我们不断探索自己、发现自己、发展自己，我们就可能成为最好的自己。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16522" y="3128351"/>
            <a:ext cx="203727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认识自己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59173" y="1483995"/>
            <a:ext cx="1636981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是什么？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94342" y="2974096"/>
            <a:ext cx="154319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为什么？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24585" y="750277"/>
            <a:ext cx="6567415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认识自己</a:t>
            </a:r>
            <a:r>
              <a:rPr lang="zh-CN" altLang="en-US" sz="2800" dirty="0" smtClean="0"/>
              <a:t>就是对于自己有一定的了解，用</a:t>
            </a:r>
            <a:r>
              <a:rPr lang="zh-CN" altLang="en-US" sz="2800" dirty="0" smtClean="0">
                <a:hlinkClick r:id="rId2"/>
              </a:rPr>
              <a:t>乐嘉</a:t>
            </a:r>
            <a:r>
              <a:rPr lang="zh-CN" altLang="en-US" sz="2800" dirty="0" smtClean="0"/>
              <a:t>老师的话就是洞见自己。其实我们看别人都是清楚的，却看不清自己。</a:t>
            </a:r>
            <a:endParaRPr lang="zh-CN" altLang="en-US" sz="2800" b="1" dirty="0" smtClean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80413" y="4180344"/>
            <a:ext cx="5342343" cy="31085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/>
              <a:t>①可以从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生理、心理、社会</a:t>
            </a:r>
            <a:r>
              <a:rPr lang="zh-CN" altLang="en-US" sz="2800" b="1" dirty="0" smtClean="0"/>
              <a:t>等方面来认识自己。②可以通过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自我评价</a:t>
            </a:r>
            <a:r>
              <a:rPr lang="zh-CN" altLang="en-US" sz="2800" b="1" dirty="0" smtClean="0"/>
              <a:t>来认识自己。③ 通过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他人的评价</a:t>
            </a:r>
            <a:r>
              <a:rPr lang="zh-CN" altLang="en-US" sz="2800" b="1" dirty="0" smtClean="0"/>
              <a:t>来认识自己。④认识自己是一个过程。</a:t>
            </a:r>
          </a:p>
          <a:p>
            <a:endParaRPr lang="zh-CN" altLang="en-US" sz="2800" b="1" dirty="0" smtClean="0"/>
          </a:p>
          <a:p>
            <a:endParaRPr lang="zh-CN" altLang="en-US" sz="2800" b="1" dirty="0"/>
          </a:p>
        </p:txBody>
      </p:sp>
      <p:sp>
        <p:nvSpPr>
          <p:cNvPr id="12" name="左大括号 11"/>
          <p:cNvSpPr/>
          <p:nvPr/>
        </p:nvSpPr>
        <p:spPr>
          <a:xfrm>
            <a:off x="2198417" y="1635563"/>
            <a:ext cx="450998" cy="3510867"/>
          </a:xfrm>
          <a:prstGeom prst="leftBrace">
            <a:avLst/>
          </a:prstGeom>
          <a:ln>
            <a:solidFill>
              <a:srgbClr val="00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5583198" y="4344297"/>
            <a:ext cx="372125" cy="1517241"/>
          </a:xfrm>
          <a:prstGeom prst="leftBrace">
            <a:avLst>
              <a:gd name="adj1" fmla="val 175643"/>
              <a:gd name="adj2" fmla="val 50000"/>
            </a:avLst>
          </a:prstGeom>
          <a:ln w="28575" cmpd="sng">
            <a:solidFill>
              <a:srgbClr val="0000FF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72440" y="208915"/>
            <a:ext cx="2287270" cy="6788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3600" b="1">
                <a:ln/>
                <a:solidFill>
                  <a:srgbClr val="0000FF"/>
                </a:solidFill>
                <a:effectLst>
                  <a:reflection blurRad="6350" stA="60000" endA="900" endPos="580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小结</a:t>
            </a:r>
          </a:p>
        </p:txBody>
      </p:sp>
      <p:sp>
        <p:nvSpPr>
          <p:cNvPr id="17" name="右箭头 16"/>
          <p:cNvSpPr/>
          <p:nvPr/>
        </p:nvSpPr>
        <p:spPr>
          <a:xfrm>
            <a:off x="4384431" y="15240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6"/>
          <p:cNvSpPr txBox="1"/>
          <p:nvPr/>
        </p:nvSpPr>
        <p:spPr>
          <a:xfrm>
            <a:off x="2855563" y="4790738"/>
            <a:ext cx="154319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怎么做？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5477691" y="2321169"/>
            <a:ext cx="243171" cy="1535725"/>
          </a:xfrm>
          <a:prstGeom prst="leftBrace">
            <a:avLst>
              <a:gd name="adj1" fmla="val 85305"/>
              <a:gd name="adj2" fmla="val 50000"/>
            </a:avLst>
          </a:prstGeom>
          <a:ln w="28575" cmpd="sng">
            <a:solidFill>
              <a:srgbClr val="0000FF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右箭头 19"/>
          <p:cNvSpPr/>
          <p:nvPr/>
        </p:nvSpPr>
        <p:spPr>
          <a:xfrm>
            <a:off x="4325815" y="294249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4407877" y="4829907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8"/>
          <p:cNvSpPr txBox="1"/>
          <p:nvPr/>
        </p:nvSpPr>
        <p:spPr>
          <a:xfrm>
            <a:off x="5650523" y="2086707"/>
            <a:ext cx="6072554" cy="3539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/>
              <a:t>①正确认识自己，可以促进自我的发展</a:t>
            </a:r>
            <a:r>
              <a:rPr lang="zh-CN" altLang="en-US" sz="28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b="1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/>
              <a:t>②正确认识自己，可以促进与他人的交往</a:t>
            </a:r>
            <a:r>
              <a:rPr lang="zh-CN" altLang="en-US" sz="28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>
              <a:buNone/>
            </a:pPr>
            <a:endParaRPr lang="zh-CN" altLang="en-US" sz="2800" b="1" dirty="0" smtClean="0"/>
          </a:p>
          <a:p>
            <a:endParaRPr lang="zh-CN" altLang="en-US" sz="2800" b="1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2" grpId="0" animBg="1"/>
      <p:bldP spid="13" grpId="0" animBg="1"/>
      <p:bldP spid="17" grpId="0" animBg="1"/>
      <p:bldP spid="18" grpId="0"/>
      <p:bldP spid="19" grpId="0" animBg="1"/>
      <p:bldP spid="20" grpId="0" animBg="1"/>
      <p:bldP spid="21" grpId="0" animBg="1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/>
          <p:cNvSpPr/>
          <p:nvPr/>
        </p:nvSpPr>
        <p:spPr>
          <a:xfrm>
            <a:off x="234461" y="187569"/>
            <a:ext cx="762001" cy="679939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718539" y="529249"/>
            <a:ext cx="3511062" cy="111198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习题巩固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826476" y="1438763"/>
            <a:ext cx="10952181" cy="43513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1.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俗话说：“人贵有自知之明”，自知之所以可贵，是因为（         ）</a:t>
            </a:r>
            <a:endParaRPr kumimoji="0" lang="en-US" altLang="zh-CN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①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自知，有利于完善自己</a:t>
            </a:r>
            <a:endParaRPr lang="en-US" altLang="zh-CN" sz="3000" b="1" dirty="0" smtClean="0">
              <a:latin typeface="黑体" pitchFamily="49" charset="-122"/>
              <a:ea typeface="黑体" pitchFamily="49" charset="-122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②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自知，有利于个人进步</a:t>
            </a:r>
            <a:endParaRPr lang="en-US" altLang="zh-CN" sz="3000" b="1" dirty="0" smtClean="0">
              <a:latin typeface="黑体" pitchFamily="49" charset="-122"/>
              <a:ea typeface="黑体" pitchFamily="49" charset="-122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③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自知，有利于挖掘自身的潜能</a:t>
            </a:r>
            <a:endParaRPr lang="en-US" altLang="zh-CN" sz="3000" b="1" dirty="0" smtClean="0">
              <a:latin typeface="黑体" pitchFamily="49" charset="-122"/>
              <a:ea typeface="黑体" pitchFamily="49" charset="-122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④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自知，有利于身心健康成长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                  </a:t>
            </a:r>
            <a:endParaRPr kumimoji="0" lang="en-US" altLang="zh-CN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  A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、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 ①②③</a:t>
            </a: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         B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、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 ①②③④</a:t>
            </a:r>
            <a:endParaRPr kumimoji="0" lang="en-US" altLang="zh-CN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  C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、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 ①③④         </a:t>
            </a: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D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、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 ②③④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80022" y="2360043"/>
            <a:ext cx="9206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rgbClr val="FF0000"/>
                </a:solidFill>
              </a:rPr>
              <a:t>B</a:t>
            </a:r>
            <a:endParaRPr lang="zh-CN" altLang="en-US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/>
          <p:cNvSpPr/>
          <p:nvPr/>
        </p:nvSpPr>
        <p:spPr>
          <a:xfrm>
            <a:off x="234461" y="187569"/>
            <a:ext cx="762001" cy="679939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718539" y="529249"/>
            <a:ext cx="3511062" cy="111198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习题巩固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826476" y="1438763"/>
            <a:ext cx="10952181" cy="43513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2.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小静因为怕耽误学习拒绝参加班级组织的集体活动，班级里有一部分同学认为小静缺乏集体观念，不关心集体。面对同学们的评价，小静应该（         ）</a:t>
            </a:r>
            <a:endParaRPr kumimoji="0" lang="en-US" altLang="zh-CN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①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反思自己的行为，正视自己的问题</a:t>
            </a:r>
            <a:endParaRPr lang="en-US" altLang="zh-CN" sz="3000" b="1" dirty="0" smtClean="0">
              <a:latin typeface="黑体" pitchFamily="49" charset="-122"/>
              <a:ea typeface="黑体" pitchFamily="49" charset="-122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②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拒绝接受同学的批评，按照自己的意愿行事</a:t>
            </a:r>
            <a:endParaRPr lang="en-US" altLang="zh-CN" sz="3000" b="1" dirty="0" smtClean="0">
              <a:latin typeface="黑体" pitchFamily="49" charset="-122"/>
              <a:ea typeface="黑体" pitchFamily="49" charset="-122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③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反驳同学们的观点，坚持自己的行为</a:t>
            </a:r>
            <a:endParaRPr lang="en-US" altLang="zh-CN" sz="3000" b="1" dirty="0" smtClean="0">
              <a:latin typeface="黑体" pitchFamily="49" charset="-122"/>
              <a:ea typeface="黑体" pitchFamily="49" charset="-122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④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勇敢面对同学的评价，培养关爱集体的意识</a:t>
            </a:r>
            <a:endParaRPr kumimoji="0" lang="en-US" altLang="zh-CN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  A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、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 ①②</a:t>
            </a: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         B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、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 ②③</a:t>
            </a:r>
            <a:endParaRPr kumimoji="0" lang="en-US" altLang="zh-CN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  C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、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 ①④         </a:t>
            </a: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D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、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 ③④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10545" y="2043520"/>
            <a:ext cx="9206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rgbClr val="FF0000"/>
                </a:solidFill>
              </a:rPr>
              <a:t>C</a:t>
            </a:r>
            <a:endParaRPr lang="zh-CN" altLang="en-US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/>
          <p:cNvSpPr/>
          <p:nvPr/>
        </p:nvSpPr>
        <p:spPr>
          <a:xfrm>
            <a:off x="234461" y="187569"/>
            <a:ext cx="762001" cy="679939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613031" y="435464"/>
            <a:ext cx="3511062" cy="13255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习题巩固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838199" y="1825625"/>
            <a:ext cx="10952181" cy="4351338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举重冠军李春红在最初的柔道训练中，凭借刻苦的训练暂露头角。随后，她根据自己的身体条件和特点，改练举重。正是这时候的改行，才有了后来的奥运会举重冠军。这说明（      ）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A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、奥运冠军都要经历多次改行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B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、改行有利于事业成功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C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、正确认识自我，有助于学业、事业成功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D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、正确认识自我是取得事业成功的唯一条件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31283" y="2643185"/>
            <a:ext cx="6303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FF0000"/>
                </a:solidFill>
              </a:rPr>
              <a:t>C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59556" y="180622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发现自己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认识自己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8933" y="1196622"/>
            <a:ext cx="10961511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       这是发生在加纳一所中学里的真实故事。这一天，一位老师走进教室。</a:t>
            </a:r>
            <a:r>
              <a:rPr lang="zh-CN" altLang="en-US" sz="3200" b="1" u="sng" dirty="0" smtClean="0">
                <a:latin typeface="微软雅黑" pitchFamily="34" charset="-122"/>
                <a:ea typeface="微软雅黑" pitchFamily="34" charset="-122"/>
                <a:hlinkClick r:id="rId2" action="ppaction://hlinkfile"/>
              </a:rPr>
              <a:t>老师拿出一张画有一个黑点的白纸，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问他的学生：“同学们，现在你们眼前看到的是什么？”学生们的眼睛首先盯住了黑点，齐声回答：“一个黑点。”老师面露遗憾地说：“为什么总是把眼光集中在黑点上？难道你们谁也没有看到这张白纸吗？在生活中，我们可不要这样只看到‘’黑点啊！”教室里鸦雀无声。随后，</a:t>
            </a:r>
            <a:r>
              <a:rPr lang="zh-CN" altLang="en-US" sz="3200" b="1" u="sng" dirty="0" smtClean="0">
                <a:latin typeface="微软雅黑" pitchFamily="34" charset="-122"/>
                <a:ea typeface="微软雅黑" pitchFamily="34" charset="-122"/>
                <a:hlinkClick r:id="rId3" action="ppaction://hlinkfile"/>
              </a:rPr>
              <a:t>老师又拿出一张黑纸，中间有一个不大的白点。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他又问学生：“同学们，你们又看到了什么？”这次，学生们齐声回答：“一个白点。”“太好了！”老师这回高兴地笑了，“就该这样，在生活中我们要学会发现亮点，学会看到光明！”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351692" y="234462"/>
            <a:ext cx="574431" cy="5627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59556" y="180622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发现自己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认识自己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7689" y="891822"/>
            <a:ext cx="474133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第一次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孩子们只看到了白纸上的黑点，老师很沮丧，因为这表明孩子们对自身的认识不够，遇到挫折容易自卑。</a:t>
            </a:r>
            <a:endParaRPr lang="en-US" altLang="zh-CN" sz="32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第二次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孩子们看到了黑纸上的白点，说明孩子们遇到挫折时还能看到自己好的一面，是乐观的，不畏挫折的，因此老师高兴地笑了。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351692" y="234462"/>
            <a:ext cx="574431" cy="56270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白纸黑点与黑纸白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756353"/>
            <a:ext cx="7010400" cy="56839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454400" y="1981200"/>
            <a:ext cx="7315200" cy="3200400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altLang="zh-CN" b="1" dirty="0">
                <a:ea typeface="楷体" pitchFamily="49" charset="-122"/>
              </a:rPr>
              <a:t>          </a:t>
            </a:r>
            <a:r>
              <a:rPr lang="zh-CN" altLang="en-US" b="1" dirty="0">
                <a:ea typeface="楷体" pitchFamily="49" charset="-122"/>
              </a:rPr>
              <a:t>你认识自己吗？你是一个怎样的人？你和别人一样吗？为什么？你将来会成为一个怎样的人？带着这些疑问，这节课我们一起来认识自己。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>
          <a:xfrm>
            <a:off x="1930400" y="457200"/>
            <a:ext cx="8534400" cy="1066800"/>
          </a:xfrm>
          <a:noFill/>
          <a:ln/>
        </p:spPr>
        <p:txBody>
          <a:bodyPr/>
          <a:lstStyle/>
          <a:p>
            <a:r>
              <a:rPr lang="zh-CN" altLang="en-US">
                <a:ea typeface="黑体" pitchFamily="49" charset="-122"/>
              </a:rPr>
              <a:t>请你思考：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/>
          <p:cNvSpPr/>
          <p:nvPr/>
        </p:nvSpPr>
        <p:spPr>
          <a:xfrm>
            <a:off x="234461" y="187569"/>
            <a:ext cx="762001" cy="679939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006449" y="309576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发现自己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认识自己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691163" y="5492479"/>
            <a:ext cx="763172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 descr="u=1171111211,4260829887&amp;fm=21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8930" y="4835715"/>
            <a:ext cx="941510" cy="676903"/>
          </a:xfrm>
          <a:prstGeom prst="rect">
            <a:avLst/>
          </a:prstGeom>
        </p:spPr>
      </p:pic>
      <p:pic>
        <p:nvPicPr>
          <p:cNvPr id="22" name="图片 21" descr="u=1171111211,4260829887&amp;fm=21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3065" y="4835714"/>
            <a:ext cx="941510" cy="676903"/>
          </a:xfrm>
          <a:prstGeom prst="rect">
            <a:avLst/>
          </a:prstGeom>
        </p:spPr>
      </p:pic>
      <p:pic>
        <p:nvPicPr>
          <p:cNvPr id="23" name="图片 22" descr="u=1171111211,4260829887&amp;fm=21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5675" y="4892593"/>
            <a:ext cx="941510" cy="67690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357141" y="3536029"/>
            <a:ext cx="38000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认识自己很重要。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85363" y="1306472"/>
            <a:ext cx="38000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人贵自知。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81319" y="2384562"/>
            <a:ext cx="38000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自知者明。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727200" y="1828800"/>
            <a:ext cx="10972800" cy="685800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zh-CN" altLang="en-US" b="1">
                <a:ea typeface="楷体" pitchFamily="49" charset="-122"/>
              </a:rPr>
              <a:t>性格外向，喜欢组织活动</a:t>
            </a:r>
            <a:r>
              <a:rPr lang="en-US" altLang="zh-CN" b="1">
                <a:latin typeface="楷体"/>
                <a:ea typeface="楷体" pitchFamily="49" charset="-122"/>
              </a:rPr>
              <a:t>……</a:t>
            </a:r>
            <a:endParaRPr lang="en-US" altLang="zh-CN" b="1">
              <a:ea typeface="楷体" pitchFamily="49" charset="-122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title"/>
          </p:nvPr>
        </p:nvSpPr>
        <p:spPr>
          <a:xfrm>
            <a:off x="711200" y="914400"/>
            <a:ext cx="10972800" cy="1143000"/>
          </a:xfrm>
          <a:noFill/>
          <a:ln/>
        </p:spPr>
        <p:txBody>
          <a:bodyPr/>
          <a:lstStyle/>
          <a:p>
            <a:r>
              <a:rPr lang="zh-CN" altLang="en-US" sz="4000" b="1"/>
              <a:t>请你思考：你的特点是什么？</a:t>
            </a: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1727200" y="2286000"/>
            <a:ext cx="10972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ea typeface="楷体" pitchFamily="49" charset="-122"/>
              </a:rPr>
              <a:t>富有爱心，经常热情助人</a:t>
            </a:r>
            <a:r>
              <a:rPr lang="en-US" altLang="zh-CN" sz="3200" b="1">
                <a:latin typeface="楷体"/>
                <a:ea typeface="楷体" pitchFamily="49" charset="-122"/>
              </a:rPr>
              <a:t>……</a:t>
            </a:r>
            <a:endParaRPr lang="en-US" altLang="zh-CN" sz="3200" b="1">
              <a:ea typeface="楷体" pitchFamily="49" charset="-122"/>
            </a:endParaRP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1727200" y="2819400"/>
            <a:ext cx="10972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ea typeface="楷体" pitchFamily="49" charset="-122"/>
              </a:rPr>
              <a:t>观点独特，擅长设计思考</a:t>
            </a:r>
            <a:r>
              <a:rPr lang="en-US" altLang="zh-CN" sz="3200" b="1">
                <a:latin typeface="楷体"/>
                <a:ea typeface="楷体" pitchFamily="49" charset="-122"/>
              </a:rPr>
              <a:t>……</a:t>
            </a:r>
            <a:endParaRPr lang="en-US" altLang="zh-CN" sz="3200" b="1">
              <a:ea typeface="楷体" pitchFamily="49" charset="-122"/>
            </a:endParaRP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1727200" y="3352800"/>
            <a:ext cx="10972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ea typeface="楷体" pitchFamily="49" charset="-122"/>
              </a:rPr>
              <a:t>冷静沉稳，语言犀利</a:t>
            </a:r>
            <a:r>
              <a:rPr lang="en-US" altLang="zh-CN" sz="3200" b="1">
                <a:latin typeface="楷体"/>
                <a:ea typeface="楷体" pitchFamily="49" charset="-122"/>
              </a:rPr>
              <a:t>……</a:t>
            </a:r>
            <a:r>
              <a:rPr lang="en-US" altLang="zh-CN" sz="3200" b="1">
                <a:ea typeface="楷体" pitchFamily="49" charset="-122"/>
              </a:rPr>
              <a:t> </a:t>
            </a:r>
            <a:r>
              <a:rPr lang="en-US" altLang="zh-CN" sz="3200" b="1">
                <a:latin typeface="楷体"/>
                <a:ea typeface="楷体" pitchFamily="49" charset="-122"/>
              </a:rPr>
              <a:t>……</a:t>
            </a:r>
            <a:endParaRPr lang="en-US" altLang="zh-CN" sz="3200" b="1">
              <a:ea typeface="楷体" pitchFamily="49" charset="-122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508000" y="3886200"/>
            <a:ext cx="10972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32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正确认识自己，可以促进自我发展。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每个人都是独一无二的个体，认识到自己的禀赋和独特性，有助于我们增强对自己的信心，更好地发展自己的能力。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build="p"/>
      <p:bldP spid="11272" grpId="0"/>
      <p:bldP spid="11273" grpId="0"/>
      <p:bldP spid="11274" grpId="0"/>
      <p:bldP spid="112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/>
          <p:cNvSpPr/>
          <p:nvPr/>
        </p:nvSpPr>
        <p:spPr>
          <a:xfrm>
            <a:off x="234461" y="187569"/>
            <a:ext cx="762001" cy="679939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006449" y="309576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发现自己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认识自己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图片 13" descr="IMG_20160918_084409.jpg"/>
          <p:cNvPicPr>
            <a:picLocks noChangeAspect="1"/>
          </p:cNvPicPr>
          <p:nvPr/>
        </p:nvPicPr>
        <p:blipFill>
          <a:blip r:embed="rId2" cstate="print"/>
          <a:srcRect t="15309" b="2438"/>
          <a:stretch>
            <a:fillRect/>
          </a:stretch>
        </p:blipFill>
        <p:spPr>
          <a:xfrm>
            <a:off x="982133" y="778933"/>
            <a:ext cx="9956800" cy="60790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 descr="t0170546c5128b8349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4342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743200" y="304800"/>
            <a:ext cx="8636000" cy="762000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altLang="zh-CN" b="1">
                <a:solidFill>
                  <a:srgbClr val="0000FF"/>
                </a:solidFill>
              </a:rPr>
              <a:t>1</a:t>
            </a:r>
            <a:r>
              <a:rPr lang="zh-CN" altLang="en-US" b="1">
                <a:solidFill>
                  <a:srgbClr val="0000FF"/>
                </a:solidFill>
              </a:rPr>
              <a:t>、小刚没能正确客观地认识自己。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2743200" y="914400"/>
            <a:ext cx="863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b="1">
                <a:solidFill>
                  <a:srgbClr val="0000FF"/>
                </a:solidFill>
              </a:rPr>
              <a:t>2</a:t>
            </a:r>
            <a:r>
              <a:rPr lang="zh-CN" altLang="en-US" sz="3200" b="1">
                <a:solidFill>
                  <a:srgbClr val="0000FF"/>
                </a:solidFill>
              </a:rPr>
              <a:t>、由于过于自负，导致朋友对他越来越不信任和疏远。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2743200" y="1905000"/>
            <a:ext cx="86360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正确认识自己，可以促进与他人的交往。正确认识自己，有助于我们认识到自己离不开他人和社会，从而更好地理解、宽容和善待他人，与他人积极互动。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508000" y="4495800"/>
            <a:ext cx="11480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4000" b="1"/>
              <a:t>那么，我们应该怎样正确认识自己</a:t>
            </a:r>
            <a:r>
              <a:rPr lang="en-US" altLang="zh-CN" sz="4000" b="1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/>
      <p:bldP spid="1434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</TotalTime>
  <Words>1866</Words>
  <Application>Microsoft Office PowerPoint</Application>
  <Paragraphs>111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主题​​</vt:lpstr>
      <vt:lpstr>第三课  发现自己</vt:lpstr>
      <vt:lpstr>幻灯片 2</vt:lpstr>
      <vt:lpstr>幻灯片 3</vt:lpstr>
      <vt:lpstr>幻灯片 4</vt:lpstr>
      <vt:lpstr>请你思考：</vt:lpstr>
      <vt:lpstr>幻灯片 6</vt:lpstr>
      <vt:lpstr>请你思考：你的特点是什么？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自我评价的方法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subject>政治备课大师【全免费】</dc:subject>
  <dc:creator>政治备课大师【全免费】</dc:creator>
  <cp:keywords>政治备课大师【全免费】</cp:keywords>
  <dc:description>政治备课大师【全免费】</dc:description>
  <cp:lastModifiedBy>thtf</cp:lastModifiedBy>
  <dcterms:created xsi:type="dcterms:W3CDTF">2016-06-16T01:57:28Z</dcterms:created>
  <dcterms:modified xsi:type="dcterms:W3CDTF">2018-08-11T18:21:56Z</dcterms:modified>
  <cp:category>政治备课大师【全免费】</cp:category>
</cp:coreProperties>
</file>