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69" r:id="rId2"/>
    <p:sldId id="274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70" r:id="rId12"/>
    <p:sldId id="271" r:id="rId13"/>
    <p:sldId id="265" r:id="rId14"/>
    <p:sldId id="266" r:id="rId15"/>
    <p:sldId id="267" r:id="rId16"/>
    <p:sldId id="268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00FF"/>
    <a:srgbClr val="FF9933"/>
    <a:srgbClr val="FFCCCC"/>
    <a:srgbClr val="6600CC"/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C8DD57-7EB9-4721-9796-A1CC91600A7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6B717E-593F-4360-97DE-27722ED249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BB8E97-B654-4079-BE6A-781E5A1B63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220AC0-A133-400A-A28D-DAFDB78C8A60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07C3B5-92AD-47D8-BB52-847ED080BBED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1953FF-1B6A-4CD4-B1B6-F3D824B5957E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06F0B5-A577-4E4C-9420-9236D9D25A09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8A1D25-2C71-414C-BAE7-F93928A8DF03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4DBEDD-522C-4A30-BAB9-082D5111B78E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9A3C7D-EE61-4C01-9EBE-BDDE7B10776F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52FADB-002D-4E1B-AF51-BF3D124ECF2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153267-15BE-466B-B45D-1504DA7B51C1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D72506-BD3E-4E61-A7E3-D9EF48082FC0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E2BCD0-9C54-48C7-AC38-D61773D72E1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E63C6-5895-488A-B2B9-6CF2A0E3BC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71AD0-7010-4BF0-83EE-16287A6D3C7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6F5AA-976D-4A9A-A1F2-56172B4FB7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46AF7-C3B8-4F49-ACA2-9C778C5ABC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E43F9-A8ED-4F22-B560-66E0040D5C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779B2-891F-4900-AB15-D4B6140F4C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B334A-C384-408F-9795-60E73F463E6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5ADA7-BB57-471E-9264-4071DE59516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E041D-ABB2-4FF1-9F83-11BFFB1DAD2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7B098-CD59-4E8E-B3D1-A4BD238DFC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36FA-8737-4F64-95DC-CE3928BB77A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AFEFC73-E025-481D-A8FA-ECE5926B95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0" y="0"/>
            <a:ext cx="9144000" cy="162877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aphicFrame>
        <p:nvGraphicFramePr>
          <p:cNvPr id="1026" name="Object 5"/>
          <p:cNvGraphicFramePr>
            <a:graphicFrameLocks/>
          </p:cNvGraphicFramePr>
          <p:nvPr/>
        </p:nvGraphicFramePr>
        <p:xfrm>
          <a:off x="1116013" y="692150"/>
          <a:ext cx="1655762" cy="739775"/>
        </p:xfrm>
        <a:graphic>
          <a:graphicData uri="http://schemas.openxmlformats.org/presentationml/2006/ole">
            <p:oleObj spid="_x0000_s32770" r:id="rId3" imgW="3267000" imgH="1476360" progId="PBrush">
              <p:embed/>
            </p:oleObj>
          </a:graphicData>
        </a:graphic>
      </p:graphicFrame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1042988" y="763588"/>
            <a:ext cx="19288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/>
              <a:t>  </a:t>
            </a:r>
            <a:r>
              <a:rPr lang="zh-CN" altLang="en-US" sz="900"/>
              <a:t>    </a:t>
            </a:r>
            <a:r>
              <a:rPr lang="zh-CN" altLang="en-US" sz="800"/>
              <a:t>   </a:t>
            </a:r>
            <a:r>
              <a:rPr lang="zh-CN" altLang="en-US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优</a:t>
            </a:r>
            <a:r>
              <a:rPr lang="zh-CN" altLang="en-US" sz="800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翼</a:t>
            </a:r>
            <a:r>
              <a:rPr lang="zh-CN" altLang="en-US" sz="1000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  </a:t>
            </a:r>
            <a:r>
              <a:rPr lang="zh-CN" altLang="en-US" i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课</a:t>
            </a:r>
            <a:r>
              <a:rPr lang="zh-CN" altLang="en-US" sz="800" i="1">
                <a:solidFill>
                  <a:schemeClr val="accent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件</a:t>
            </a:r>
            <a:r>
              <a:rPr lang="zh-CN" altLang="en-US" sz="2400" i="1">
                <a:solidFill>
                  <a:srgbClr val="006666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2400" i="1">
                <a:solidFill>
                  <a:srgbClr val="006666"/>
                </a:solidFill>
                <a:ea typeface="华文细黑" pitchFamily="2" charset="-122"/>
              </a:rPr>
              <a:t>  </a:t>
            </a:r>
          </a:p>
        </p:txBody>
      </p:sp>
      <p:sp>
        <p:nvSpPr>
          <p:cNvPr id="1029" name="AutoShape 7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flowChartProcess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30" name="Text Box 33"/>
          <p:cNvSpPr txBox="1">
            <a:spLocks noChangeArrowheads="1"/>
          </p:cNvSpPr>
          <p:nvPr/>
        </p:nvSpPr>
        <p:spPr bwMode="auto">
          <a:xfrm>
            <a:off x="5148065" y="620713"/>
            <a:ext cx="36720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学练优七年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级上生</a:t>
            </a:r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物（</a:t>
            </a:r>
            <a:r>
              <a:rPr lang="en-US" altLang="zh-CN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BS</a:t>
            </a:r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sp>
        <p:nvSpPr>
          <p:cNvPr id="4103" name="MH_Text_1"/>
          <p:cNvSpPr>
            <a:spLocks noChangeArrowheads="1"/>
          </p:cNvSpPr>
          <p:nvPr/>
        </p:nvSpPr>
        <p:spPr bwMode="auto">
          <a:xfrm>
            <a:off x="754063" y="5035550"/>
            <a:ext cx="1665287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buFont typeface="Arial" pitchFamily="34" charset="0"/>
              <a:buNone/>
              <a:defRPr/>
            </a:pPr>
            <a:endParaRPr lang="zh-CN" altLang="en-US" sz="1600" b="0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1032" name="MH_SubTitle_1"/>
          <p:cNvSpPr>
            <a:spLocks noChangeArrowheads="1"/>
          </p:cNvSpPr>
          <p:nvPr/>
        </p:nvSpPr>
        <p:spPr bwMode="auto">
          <a:xfrm>
            <a:off x="754063" y="530701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itchFamily="2" charset="-122"/>
              </a:rPr>
              <a:t>导入新课</a:t>
            </a:r>
          </a:p>
        </p:txBody>
      </p:sp>
      <p:sp>
        <p:nvSpPr>
          <p:cNvPr id="1033" name="MH_Other_1"/>
          <p:cNvSpPr>
            <a:spLocks noChangeArrowheads="1"/>
          </p:cNvSpPr>
          <p:nvPr/>
        </p:nvSpPr>
        <p:spPr bwMode="auto">
          <a:xfrm>
            <a:off x="2181225" y="5478463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6" name="MH_Text_2"/>
          <p:cNvSpPr>
            <a:spLocks noChangeArrowheads="1"/>
          </p:cNvSpPr>
          <p:nvPr/>
        </p:nvSpPr>
        <p:spPr bwMode="auto">
          <a:xfrm>
            <a:off x="2743200" y="5032375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buFont typeface="Arial" pitchFamily="34" charset="0"/>
              <a:buNone/>
              <a:defRPr/>
            </a:pPr>
            <a:endParaRPr lang="zh-CN" altLang="en-US" sz="1600" b="0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1035" name="MH_SubTitle_2"/>
          <p:cNvSpPr>
            <a:spLocks noChangeArrowheads="1"/>
          </p:cNvSpPr>
          <p:nvPr/>
        </p:nvSpPr>
        <p:spPr bwMode="auto">
          <a:xfrm>
            <a:off x="2743200" y="530701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itchFamily="2" charset="-122"/>
              </a:rPr>
              <a:t>讲授新课</a:t>
            </a:r>
          </a:p>
        </p:txBody>
      </p:sp>
      <p:sp>
        <p:nvSpPr>
          <p:cNvPr id="1036" name="MH_Other_2"/>
          <p:cNvSpPr>
            <a:spLocks noChangeArrowheads="1"/>
          </p:cNvSpPr>
          <p:nvPr/>
        </p:nvSpPr>
        <p:spPr bwMode="auto">
          <a:xfrm>
            <a:off x="2778125" y="5475288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37" name="MH_Other_3"/>
          <p:cNvSpPr>
            <a:spLocks noChangeArrowheads="1"/>
          </p:cNvSpPr>
          <p:nvPr/>
        </p:nvSpPr>
        <p:spPr bwMode="auto">
          <a:xfrm>
            <a:off x="4211638" y="5478463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0" name="MH_Text_3"/>
          <p:cNvSpPr>
            <a:spLocks noChangeArrowheads="1"/>
          </p:cNvSpPr>
          <p:nvPr/>
        </p:nvSpPr>
        <p:spPr bwMode="auto">
          <a:xfrm>
            <a:off x="4751388" y="503396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buFont typeface="Arial" pitchFamily="34" charset="0"/>
              <a:buNone/>
              <a:defRPr/>
            </a:pPr>
            <a:endParaRPr lang="zh-CN" altLang="en-US" sz="1600" b="0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1039" name="MH_SubTitle_3"/>
          <p:cNvSpPr>
            <a:spLocks noChangeArrowheads="1"/>
          </p:cNvSpPr>
          <p:nvPr/>
        </p:nvSpPr>
        <p:spPr bwMode="auto">
          <a:xfrm>
            <a:off x="4751388" y="530701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itchFamily="2" charset="-122"/>
              </a:rPr>
              <a:t>课堂小结</a:t>
            </a:r>
          </a:p>
        </p:txBody>
      </p:sp>
      <p:sp>
        <p:nvSpPr>
          <p:cNvPr id="1040" name="MH_Other_4"/>
          <p:cNvSpPr>
            <a:spLocks noChangeArrowheads="1"/>
          </p:cNvSpPr>
          <p:nvPr/>
        </p:nvSpPr>
        <p:spPr bwMode="auto">
          <a:xfrm>
            <a:off x="4808538" y="5475288"/>
            <a:ext cx="169862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041" name="MH_Other_5"/>
          <p:cNvSpPr>
            <a:spLocks noChangeArrowheads="1"/>
          </p:cNvSpPr>
          <p:nvPr/>
        </p:nvSpPr>
        <p:spPr bwMode="auto">
          <a:xfrm>
            <a:off x="6210300" y="5478463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4" name="MH_Text_4"/>
          <p:cNvSpPr>
            <a:spLocks noChangeArrowheads="1"/>
          </p:cNvSpPr>
          <p:nvPr/>
        </p:nvSpPr>
        <p:spPr bwMode="auto">
          <a:xfrm>
            <a:off x="6762750" y="503396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  <a:buFont typeface="Arial" pitchFamily="34" charset="0"/>
              <a:buNone/>
              <a:defRPr/>
            </a:pPr>
            <a:endParaRPr lang="zh-CN" altLang="en-US" sz="1600" b="0">
              <a:solidFill>
                <a:srgbClr val="4D4D4D"/>
              </a:solidFill>
              <a:latin typeface="Arial" pitchFamily="34" charset="0"/>
            </a:endParaRPr>
          </a:p>
        </p:txBody>
      </p:sp>
      <p:sp>
        <p:nvSpPr>
          <p:cNvPr id="1043" name="MH_SubTitle_4"/>
          <p:cNvSpPr>
            <a:spLocks noChangeArrowheads="1"/>
          </p:cNvSpPr>
          <p:nvPr/>
        </p:nvSpPr>
        <p:spPr bwMode="auto">
          <a:xfrm>
            <a:off x="6759575" y="530701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宋体" pitchFamily="2" charset="-122"/>
              </a:rPr>
              <a:t>随堂训练</a:t>
            </a:r>
          </a:p>
        </p:txBody>
      </p:sp>
      <p:sp>
        <p:nvSpPr>
          <p:cNvPr id="1044" name="MH_Other_6"/>
          <p:cNvSpPr>
            <a:spLocks noChangeArrowheads="1"/>
          </p:cNvSpPr>
          <p:nvPr/>
        </p:nvSpPr>
        <p:spPr bwMode="auto">
          <a:xfrm>
            <a:off x="6808788" y="5475288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2" name="组合 3093"/>
          <p:cNvGrpSpPr>
            <a:grpSpLocks/>
          </p:cNvGrpSpPr>
          <p:nvPr/>
        </p:nvGrpSpPr>
        <p:grpSpPr bwMode="auto">
          <a:xfrm>
            <a:off x="2117725" y="5430838"/>
            <a:ext cx="890588" cy="266700"/>
            <a:chOff x="0" y="0"/>
            <a:chExt cx="561" cy="169"/>
          </a:xfrm>
        </p:grpSpPr>
        <p:pic>
          <p:nvPicPr>
            <p:cNvPr id="1054" name="MH_Other_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5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0" name="MH_Other_8"/>
          <p:cNvSpPr>
            <a:spLocks noChangeArrowheads="1"/>
          </p:cNvSpPr>
          <p:nvPr/>
        </p:nvSpPr>
        <p:spPr bwMode="auto">
          <a:xfrm>
            <a:off x="2216150" y="551973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sz="1400" b="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3" name="组合 3097"/>
          <p:cNvGrpSpPr>
            <a:grpSpLocks/>
          </p:cNvGrpSpPr>
          <p:nvPr/>
        </p:nvGrpSpPr>
        <p:grpSpPr bwMode="auto">
          <a:xfrm>
            <a:off x="4148138" y="5430838"/>
            <a:ext cx="889000" cy="266700"/>
            <a:chOff x="0" y="0"/>
            <a:chExt cx="560" cy="169"/>
          </a:xfrm>
        </p:grpSpPr>
        <p:pic>
          <p:nvPicPr>
            <p:cNvPr id="1052" name="MH_Other_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3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4" name="MH_Other_10"/>
          <p:cNvSpPr>
            <a:spLocks noChangeArrowheads="1"/>
          </p:cNvSpPr>
          <p:nvPr/>
        </p:nvSpPr>
        <p:spPr bwMode="auto">
          <a:xfrm>
            <a:off x="4246563" y="551973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sz="1400" b="0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1049" name="MH_Other_1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6800" y="5430838"/>
            <a:ext cx="890588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0" name="Text Box 31"/>
          <p:cNvSpPr txBox="1">
            <a:spLocks noChangeArrowheads="1"/>
          </p:cNvSpPr>
          <p:nvPr/>
        </p:nvSpPr>
        <p:spPr bwMode="auto">
          <a:xfrm>
            <a:off x="6257925" y="5532438"/>
            <a:ext cx="669925" cy="6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MH_Other_12"/>
          <p:cNvSpPr>
            <a:spLocks noChangeArrowheads="1"/>
          </p:cNvSpPr>
          <p:nvPr/>
        </p:nvSpPr>
        <p:spPr bwMode="auto">
          <a:xfrm>
            <a:off x="6245225" y="551973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endParaRPr lang="zh-CN" altLang="en-US" sz="1400" b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349757" y="3124200"/>
            <a:ext cx="85427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800" b="1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800" b="1" dirty="0" smtClean="0">
                <a:latin typeface="黑体" pitchFamily="49" charset="-122"/>
                <a:ea typeface="黑体" pitchFamily="49" charset="-122"/>
              </a:rPr>
              <a:t>节  生物与环境的相互影响</a:t>
            </a:r>
            <a:endParaRPr lang="zh-CN" altLang="en-US" sz="4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23850" y="476250"/>
            <a:ext cx="7272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zh-CN" altLang="en-US" sz="3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、生物适应环境的方式多种多样</a:t>
            </a:r>
          </a:p>
        </p:txBody>
      </p:sp>
      <p:pic>
        <p:nvPicPr>
          <p:cNvPr id="20486" name="Picture 6" descr="pic_336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557338"/>
            <a:ext cx="2270125" cy="2665412"/>
          </a:xfrm>
          <a:prstGeom prst="rect">
            <a:avLst/>
          </a:prstGeom>
          <a:noFill/>
        </p:spPr>
      </p:pic>
      <p:pic>
        <p:nvPicPr>
          <p:cNvPr id="20488" name="Picture 8" descr="pic_3726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1628775"/>
            <a:ext cx="2916238" cy="2427288"/>
          </a:xfrm>
          <a:prstGeom prst="rect">
            <a:avLst/>
          </a:prstGeom>
          <a:noFill/>
        </p:spPr>
      </p:pic>
      <p:pic>
        <p:nvPicPr>
          <p:cNvPr id="20489" name="Picture 9" descr="北极熊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1844675"/>
            <a:ext cx="2157412" cy="2305050"/>
          </a:xfrm>
          <a:prstGeom prst="rect">
            <a:avLst/>
          </a:prstGeom>
          <a:noFill/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23850" y="4149725"/>
            <a:ext cx="3384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鸟类有适于飞翔的翅膀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924300" y="4365625"/>
            <a:ext cx="23764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长臂猿的长臂适于在森林中灵活地攀援跳跃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6588125" y="4292600"/>
            <a:ext cx="2339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企鹅、北极熊皮下厚厚的脂肪与极地生活相适应</a:t>
            </a:r>
          </a:p>
        </p:txBody>
      </p:sp>
      <p:sp>
        <p:nvSpPr>
          <p:cNvPr id="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1" grpId="0"/>
      <p:bldP spid="204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5288" y="457508"/>
            <a:ext cx="8208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宋体" charset="-122"/>
              </a:rPr>
              <a:t>三、生</a:t>
            </a:r>
            <a:r>
              <a:rPr lang="zh-CN" altLang="en-US" sz="2800" dirty="0">
                <a:solidFill>
                  <a:srgbClr val="FF0000"/>
                </a:solidFill>
                <a:latin typeface="宋体" charset="-122"/>
              </a:rPr>
              <a:t>物影响环</a:t>
            </a:r>
            <a:r>
              <a:rPr lang="zh-CN" altLang="en-US" sz="2800" dirty="0" smtClean="0">
                <a:solidFill>
                  <a:srgbClr val="FF0000"/>
                </a:solidFill>
                <a:latin typeface="宋体" charset="-122"/>
              </a:rPr>
              <a:t>境</a:t>
            </a:r>
            <a:endParaRPr lang="zh-CN" altLang="en-US" dirty="0">
              <a:latin typeface="宋体" charset="-122"/>
            </a:endParaRPr>
          </a:p>
        </p:txBody>
      </p:sp>
      <p:pic>
        <p:nvPicPr>
          <p:cNvPr id="3" name="Picture 3" descr="01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052736"/>
            <a:ext cx="4824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867400" y="1845072"/>
            <a:ext cx="30257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宋体" charset="-122"/>
              </a:rPr>
              <a:t>讨论：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宋体" charset="-122"/>
              </a:rPr>
              <a:t>    蚯蚓对它生活的环境有哪些影响？</a:t>
            </a:r>
          </a:p>
        </p:txBody>
      </p:sp>
      <p:sp>
        <p:nvSpPr>
          <p:cNvPr id="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50825" y="450750"/>
            <a:ext cx="8351838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小组讨论：生物对环境造成不利影响的实例。</a:t>
            </a:r>
          </a:p>
        </p:txBody>
      </p:sp>
      <p:pic>
        <p:nvPicPr>
          <p:cNvPr id="3" name="Picture 3" descr="常见的几种大气污染源1"/>
          <p:cNvPicPr>
            <a:picLocks noChangeAspect="1" noChangeArrowheads="1"/>
          </p:cNvPicPr>
          <p:nvPr/>
        </p:nvPicPr>
        <p:blipFill>
          <a:blip r:embed="rId2" cstate="print"/>
          <a:srcRect b="14424"/>
          <a:stretch>
            <a:fillRect/>
          </a:stretch>
        </p:blipFill>
        <p:spPr bwMode="auto">
          <a:xfrm>
            <a:off x="4643438" y="2682775"/>
            <a:ext cx="33845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00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611338"/>
            <a:ext cx="3455987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00200" y="5564088"/>
            <a:ext cx="2012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/>
              <a:t>蝗虫啃食庄稼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16463" y="5564088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/>
              <a:t>人类工业生产排放废气</a:t>
            </a:r>
          </a:p>
        </p:txBody>
      </p:sp>
      <p:sp>
        <p:nvSpPr>
          <p:cNvPr id="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79388" y="362744"/>
            <a:ext cx="1584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ea typeface="华文彩云" pitchFamily="2" charset="-122"/>
              </a:rPr>
              <a:t>活动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115616" y="2204864"/>
            <a:ext cx="63368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A50021"/>
                </a:solidFill>
              </a:rPr>
              <a:t>测量不同植被环境的空气温度和湿度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95535" y="1700808"/>
            <a:ext cx="79197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/>
              <a:t>问题：不同植被的蒸腾作用对周围环境的影响有无差异呢？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23528" y="1106741"/>
            <a:ext cx="82092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/>
              <a:t>现象：植物的蒸腾失水能够影响周围环境的空气温度和湿度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-180528" y="2204864"/>
            <a:ext cx="18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accent2"/>
                </a:solidFill>
              </a:rPr>
              <a:t>        实</a:t>
            </a:r>
            <a:r>
              <a:rPr lang="zh-CN" altLang="en-US" sz="2400" b="1" dirty="0">
                <a:solidFill>
                  <a:schemeClr val="accent2"/>
                </a:solidFill>
              </a:rPr>
              <a:t>验：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-180528" y="2780928"/>
            <a:ext cx="56518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材料器具：干湿计一套、手表一块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80900" y="3284984"/>
            <a:ext cx="51831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/>
              <a:t>方法步骤：</a:t>
            </a:r>
          </a:p>
        </p:txBody>
      </p:sp>
      <p:graphicFrame>
        <p:nvGraphicFramePr>
          <p:cNvPr id="21566" name="Group 62"/>
          <p:cNvGraphicFramePr>
            <a:graphicFrameLocks noGrp="1"/>
          </p:cNvGraphicFramePr>
          <p:nvPr/>
        </p:nvGraphicFramePr>
        <p:xfrm>
          <a:off x="1763713" y="3644160"/>
          <a:ext cx="6697662" cy="2737168"/>
        </p:xfrm>
        <a:graphic>
          <a:graphicData uri="http://schemas.openxmlformats.org/drawingml/2006/table">
            <a:tbl>
              <a:tblPr/>
              <a:tblGrid>
                <a:gridCol w="1657350"/>
                <a:gridCol w="1692275"/>
                <a:gridCol w="1673225"/>
                <a:gridCol w="1674812"/>
              </a:tblGrid>
              <a:tr h="287338"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地点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不同植被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460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裸地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草坪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灌木丛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干球温度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干球温度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相对湿度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  <p:bldP spid="21513" grpId="0"/>
      <p:bldP spid="215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84213" y="538634"/>
            <a:ext cx="77041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/>
              <a:t>结论：植被对环境都有降低温度和增大湿度的作用。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11188" y="1628775"/>
            <a:ext cx="655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/>
              <a:t>生物对环境的影响是多方面的：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68313" y="2852738"/>
            <a:ext cx="3529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、有利的一面：</a:t>
            </a:r>
          </a:p>
        </p:txBody>
      </p:sp>
      <p:pic>
        <p:nvPicPr>
          <p:cNvPr id="24584" name="Picture 8" descr="pic_370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2420888"/>
            <a:ext cx="1809750" cy="1885950"/>
          </a:xfrm>
          <a:prstGeom prst="rect">
            <a:avLst/>
          </a:prstGeom>
          <a:noFill/>
        </p:spPr>
      </p:pic>
      <p:pic>
        <p:nvPicPr>
          <p:cNvPr id="24586" name="Picture 10" descr="pic_37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420888"/>
            <a:ext cx="2752725" cy="1743075"/>
          </a:xfrm>
          <a:prstGeom prst="rect">
            <a:avLst/>
          </a:prstGeom>
          <a:noFill/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84213" y="4868863"/>
            <a:ext cx="3097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、有害的一面：</a:t>
            </a:r>
          </a:p>
        </p:txBody>
      </p:sp>
      <p:pic>
        <p:nvPicPr>
          <p:cNvPr id="24589" name="Picture 13" descr="pic_431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393951"/>
            <a:ext cx="2505911" cy="1843361"/>
          </a:xfrm>
          <a:prstGeom prst="rect">
            <a:avLst/>
          </a:prstGeom>
          <a:noFill/>
        </p:spPr>
      </p:pic>
      <p:pic>
        <p:nvPicPr>
          <p:cNvPr id="24592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4293096"/>
            <a:ext cx="2700337" cy="2103437"/>
          </a:xfrm>
          <a:prstGeom prst="rect">
            <a:avLst/>
          </a:prstGeom>
          <a:noFill/>
        </p:spPr>
      </p:pic>
      <p:sp>
        <p:nvSpPr>
          <p:cNvPr id="1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50825" y="1196975"/>
            <a:ext cx="6191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一、环境对生物的影响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11188" y="3651250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/>
              <a:t>生态因素</a:t>
            </a:r>
          </a:p>
        </p:txBody>
      </p:sp>
      <p:sp>
        <p:nvSpPr>
          <p:cNvPr id="28676" name="AutoShape 4"/>
          <p:cNvSpPr>
            <a:spLocks/>
          </p:cNvSpPr>
          <p:nvPr/>
        </p:nvSpPr>
        <p:spPr bwMode="auto">
          <a:xfrm>
            <a:off x="2627313" y="3141663"/>
            <a:ext cx="288925" cy="1871662"/>
          </a:xfrm>
          <a:prstGeom prst="leftBrace">
            <a:avLst>
              <a:gd name="adj1" fmla="val 539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771775" y="29972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非生物因素</a:t>
            </a:r>
          </a:p>
        </p:txBody>
      </p:sp>
      <p:sp>
        <p:nvSpPr>
          <p:cNvPr id="28678" name="AutoShape 6"/>
          <p:cNvSpPr>
            <a:spLocks/>
          </p:cNvSpPr>
          <p:nvPr/>
        </p:nvSpPr>
        <p:spPr bwMode="auto">
          <a:xfrm>
            <a:off x="4859338" y="2060575"/>
            <a:ext cx="217487" cy="2447925"/>
          </a:xfrm>
          <a:prstGeom prst="leftBrace">
            <a:avLst>
              <a:gd name="adj1" fmla="val 937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076825" y="177323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①</a:t>
            </a:r>
            <a:r>
              <a:rPr lang="zh-CN" altLang="en-US" sz="2800" b="1"/>
              <a:t>阳光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076825" y="22764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②</a:t>
            </a:r>
            <a:r>
              <a:rPr lang="zh-CN" altLang="en-US" sz="2800" b="1"/>
              <a:t>空气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076825" y="2708275"/>
            <a:ext cx="1366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③</a:t>
            </a:r>
            <a:r>
              <a:rPr lang="zh-CN" altLang="en-US" sz="2800" b="1"/>
              <a:t>水分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076825" y="3573463"/>
            <a:ext cx="1366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⑤</a:t>
            </a:r>
            <a:r>
              <a:rPr lang="zh-CN" altLang="en-US" sz="2800" b="1"/>
              <a:t>温度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5076825" y="3141663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④</a:t>
            </a:r>
            <a:r>
              <a:rPr lang="zh-CN" altLang="en-US" sz="2800" b="1"/>
              <a:t>土壤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075238" y="40767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⑥</a:t>
            </a:r>
            <a:r>
              <a:rPr lang="zh-CN" altLang="en-US" sz="2800" b="1"/>
              <a:t>湿度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2916238" y="4868863"/>
            <a:ext cx="1943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生物因素</a:t>
            </a:r>
          </a:p>
        </p:txBody>
      </p:sp>
      <p:sp>
        <p:nvSpPr>
          <p:cNvPr id="28686" name="AutoShape 14"/>
          <p:cNvSpPr>
            <a:spLocks/>
          </p:cNvSpPr>
          <p:nvPr/>
        </p:nvSpPr>
        <p:spPr bwMode="auto">
          <a:xfrm>
            <a:off x="4716463" y="4868863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4716463" y="47974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种内关系：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500563" y="5805488"/>
            <a:ext cx="230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种间关系：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6300788" y="4781550"/>
            <a:ext cx="2305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互助、斗争</a:t>
            </a:r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6156325" y="5862638"/>
            <a:ext cx="2771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互惠互利、捕食</a:t>
            </a: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39552" y="692696"/>
            <a:ext cx="1714500" cy="500063"/>
            <a:chOff x="1076" y="1998"/>
            <a:chExt cx="2699" cy="788"/>
          </a:xfrm>
        </p:grpSpPr>
        <p:sp>
          <p:nvSpPr>
            <p:cNvPr id="22" name="流程图: 文档 2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3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r>
                <a:rPr lang="zh-CN" altLang="en-US" sz="2300" b="1" noProof="1">
                  <a:solidFill>
                    <a:srgbClr val="D6F5F5"/>
                  </a:solidFill>
                  <a:latin typeface="宋体" pitchFamily="2" charset="-122"/>
                  <a:ea typeface="幼圆" pitchFamily="49" charset="-122"/>
                  <a:sym typeface="宋体" pitchFamily="2" charset="-122"/>
                </a:rPr>
                <a:t>归纳与小结</a:t>
              </a:r>
            </a:p>
          </p:txBody>
        </p:sp>
      </p:grpSp>
      <p:sp>
        <p:nvSpPr>
          <p:cNvPr id="2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/>
      <p:bldP spid="28678" grpId="0" animBg="1"/>
      <p:bldP spid="28679" grpId="0"/>
      <p:bldP spid="28680" grpId="0"/>
      <p:bldP spid="28681" grpId="0"/>
      <p:bldP spid="28682" grpId="0"/>
      <p:bldP spid="28683" grpId="0"/>
      <p:bldP spid="28684" grpId="0"/>
      <p:bldP spid="28685" grpId="0"/>
      <p:bldP spid="28686" grpId="0" animBg="1"/>
      <p:bldP spid="28687" grpId="0"/>
      <p:bldP spid="28688" grpId="0"/>
      <p:bldP spid="28689" grpId="0"/>
      <p:bldP spid="286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68313" y="483394"/>
            <a:ext cx="4824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二、生物对环境的适应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1258888" y="1125538"/>
            <a:ext cx="4176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、拟态和保护色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1331913" y="1773238"/>
            <a:ext cx="4824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2</a:t>
            </a:r>
            <a:r>
              <a:rPr lang="zh-CN" altLang="en-US" sz="3200" b="1"/>
              <a:t>、警戒色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330325" y="2420938"/>
            <a:ext cx="4826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3</a:t>
            </a:r>
            <a:r>
              <a:rPr lang="zh-CN" altLang="en-US" sz="3200" b="1"/>
              <a:t>、其它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68313" y="3213100"/>
            <a:ext cx="5761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/>
              <a:t>三、生物对环境的影响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1187450" y="4133850"/>
            <a:ext cx="367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1</a:t>
            </a:r>
            <a:r>
              <a:rPr lang="zh-CN" altLang="en-US" sz="2800" b="1"/>
              <a:t>、有利的方面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1258888" y="5084763"/>
            <a:ext cx="36718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、有害的方面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91756"/>
            <a:ext cx="86044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600" dirty="0" smtClean="0">
                <a:solidFill>
                  <a:schemeClr val="hlink"/>
                </a:solidFill>
                <a:ea typeface="隶书" pitchFamily="49" charset="-122"/>
              </a:rPr>
              <a:t> </a:t>
            </a:r>
            <a:r>
              <a:rPr lang="zh-CN" altLang="en-US" sz="2800" b="1" dirty="0" smtClean="0">
                <a:latin typeface="宋体" charset="-122"/>
              </a:rPr>
              <a:t>１</a:t>
            </a:r>
            <a:r>
              <a:rPr lang="zh-CN" altLang="en-US" sz="2800" b="1" dirty="0" smtClean="0">
                <a:latin typeface="宋体" charset="-122"/>
              </a:rPr>
              <a:t>、生态因素包括＿＿和＿＿。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folHlink"/>
                </a:solidFill>
                <a:latin typeface="宋体" charset="-122"/>
              </a:rPr>
              <a:t>　　　</a:t>
            </a:r>
            <a:r>
              <a:rPr lang="zh-CN" altLang="en-US" sz="2800" b="1" dirty="0" smtClean="0">
                <a:latin typeface="宋体" charset="-122"/>
              </a:rPr>
              <a:t>２</a:t>
            </a:r>
            <a:r>
              <a:rPr lang="zh-CN" altLang="en-US" sz="2800" b="1" dirty="0" smtClean="0">
                <a:latin typeface="宋体" charset="-122"/>
              </a:rPr>
              <a:t>、非生物因素包括＿＿＿、＿＿＿ 、＿＿ 、＿＿等多种因素，你能说出生活中生物受非生物因素影响的例子吗？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宋体" charset="-122"/>
              </a:rPr>
              <a:t>　　　３．生物因素是指＿＿＿＿＿＿，它包括＿＿＿和＿＿＿的相互影响，你能举出一些例子吗？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宋体" charset="-122"/>
              </a:rPr>
              <a:t>　　　４、</a:t>
            </a:r>
            <a:r>
              <a:rPr lang="zh-CN" altLang="en-US" sz="2800" b="1" dirty="0" smtClean="0"/>
              <a:t>在一个繁殖季节里，一条鲤鱼能产几十万粒卵，而一般的小型鸟类只产几个卵，你能说出其中的道理吗？这是不是生物对环境的适应？</a:t>
            </a:r>
          </a:p>
        </p:txBody>
      </p:sp>
      <p:sp>
        <p:nvSpPr>
          <p:cNvPr id="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0728"/>
            <a:ext cx="74888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b="1" dirty="0" smtClean="0">
                <a:latin typeface="宋体" charset="-122"/>
              </a:rPr>
              <a:t>５．在特定温度下空气中实际含水量与最大含水量的百分比叫</a:t>
            </a:r>
            <a:r>
              <a:rPr lang="en-US" altLang="zh-CN" sz="2800" b="1" dirty="0" smtClean="0">
                <a:latin typeface="宋体" charset="-122"/>
              </a:rPr>
              <a:t>______</a:t>
            </a:r>
            <a:r>
              <a:rPr lang="zh-CN" altLang="en-US" sz="2800" b="1" dirty="0" smtClean="0">
                <a:latin typeface="宋体" charset="-122"/>
              </a:rPr>
              <a:t>。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宋体" charset="-122"/>
              </a:rPr>
              <a:t>6</a:t>
            </a:r>
            <a:r>
              <a:rPr lang="zh-CN" altLang="en-US" sz="2800" b="1" dirty="0" smtClean="0">
                <a:latin typeface="宋体" charset="-122"/>
              </a:rPr>
              <a:t>．绿色植物对环境都有</a:t>
            </a:r>
            <a:r>
              <a:rPr lang="en-US" altLang="zh-CN" sz="2800" b="1" dirty="0" smtClean="0">
                <a:latin typeface="宋体" charset="-122"/>
              </a:rPr>
              <a:t>_____</a:t>
            </a:r>
            <a:r>
              <a:rPr lang="zh-CN" altLang="en-US" sz="2800" b="1" dirty="0" smtClean="0">
                <a:latin typeface="宋体" charset="-122"/>
              </a:rPr>
              <a:t>和</a:t>
            </a:r>
            <a:r>
              <a:rPr lang="en-US" altLang="zh-CN" sz="2800" b="1" dirty="0" smtClean="0">
                <a:latin typeface="宋体" charset="-122"/>
              </a:rPr>
              <a:t>______</a:t>
            </a:r>
            <a:r>
              <a:rPr lang="zh-CN" altLang="en-US" sz="2800" b="1" dirty="0" smtClean="0">
                <a:latin typeface="宋体" charset="-122"/>
              </a:rPr>
              <a:t>的作用，这与绿色植物的</a:t>
            </a:r>
            <a:r>
              <a:rPr lang="en-US" altLang="zh-CN" sz="2800" b="1" dirty="0" smtClean="0">
                <a:latin typeface="宋体" charset="-122"/>
              </a:rPr>
              <a:t>_________</a:t>
            </a:r>
            <a:r>
              <a:rPr lang="zh-CN" altLang="en-US" sz="2800" b="1" dirty="0" smtClean="0">
                <a:latin typeface="宋体" charset="-122"/>
              </a:rPr>
              <a:t>有密切关系，说明植物</a:t>
            </a:r>
            <a:r>
              <a:rPr lang="en-US" altLang="zh-CN" sz="2800" b="1" dirty="0" smtClean="0">
                <a:latin typeface="宋体" charset="-122"/>
              </a:rPr>
              <a:t>___</a:t>
            </a:r>
            <a:r>
              <a:rPr lang="zh-CN" altLang="en-US" sz="2800" b="1" dirty="0" smtClean="0">
                <a:latin typeface="宋体" charset="-122"/>
              </a:rPr>
              <a:t>影响环境。</a:t>
            </a:r>
          </a:p>
        </p:txBody>
      </p:sp>
      <p:sp>
        <p:nvSpPr>
          <p:cNvPr id="3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4002492" cy="296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800"/>
            <a:ext cx="3553537" cy="242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导入新课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6191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一、环境对生物的影响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39750" y="1125538"/>
            <a:ext cx="83518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i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生态因素：环境中影响生物形态、生理、分布的因素称为生态因素。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11188" y="3651250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/>
              <a:t>生态因素</a:t>
            </a:r>
          </a:p>
        </p:txBody>
      </p:sp>
      <p:sp>
        <p:nvSpPr>
          <p:cNvPr id="3079" name="AutoShape 7"/>
          <p:cNvSpPr>
            <a:spLocks/>
          </p:cNvSpPr>
          <p:nvPr/>
        </p:nvSpPr>
        <p:spPr bwMode="auto">
          <a:xfrm>
            <a:off x="2627313" y="3141663"/>
            <a:ext cx="288925" cy="1871662"/>
          </a:xfrm>
          <a:prstGeom prst="leftBrace">
            <a:avLst>
              <a:gd name="adj1" fmla="val 539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771775" y="29972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非生物因素</a:t>
            </a:r>
          </a:p>
        </p:txBody>
      </p:sp>
      <p:sp>
        <p:nvSpPr>
          <p:cNvPr id="3081" name="AutoShape 9"/>
          <p:cNvSpPr>
            <a:spLocks/>
          </p:cNvSpPr>
          <p:nvPr/>
        </p:nvSpPr>
        <p:spPr bwMode="auto">
          <a:xfrm>
            <a:off x="4859338" y="2060575"/>
            <a:ext cx="217487" cy="2447925"/>
          </a:xfrm>
          <a:prstGeom prst="leftBrace">
            <a:avLst>
              <a:gd name="adj1" fmla="val 937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076825" y="177323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①</a:t>
            </a:r>
            <a:r>
              <a:rPr lang="zh-CN" altLang="en-US" sz="2800" b="1"/>
              <a:t>阳光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076825" y="22764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②</a:t>
            </a:r>
            <a:r>
              <a:rPr lang="zh-CN" altLang="en-US" sz="2800" b="1"/>
              <a:t>空气</a:t>
            </a: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076825" y="2708275"/>
            <a:ext cx="1366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③</a:t>
            </a:r>
            <a:r>
              <a:rPr lang="zh-CN" altLang="en-US" sz="2800" b="1"/>
              <a:t>水分</a:t>
            </a: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076825" y="3573463"/>
            <a:ext cx="1366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⑤</a:t>
            </a:r>
            <a:r>
              <a:rPr lang="zh-CN" altLang="en-US" sz="2800" b="1"/>
              <a:t>温度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5076825" y="3141663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④</a:t>
            </a:r>
            <a:r>
              <a:rPr lang="zh-CN" altLang="en-US" sz="2800" b="1"/>
              <a:t>土壤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5075238" y="40767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⑥</a:t>
            </a:r>
            <a:r>
              <a:rPr lang="zh-CN" altLang="en-US" sz="2800" b="1"/>
              <a:t>湿度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16238" y="4868863"/>
            <a:ext cx="1943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生物因素</a:t>
            </a:r>
          </a:p>
        </p:txBody>
      </p:sp>
      <p:sp>
        <p:nvSpPr>
          <p:cNvPr id="15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  <p:bldP spid="3079" grpId="0" animBg="1"/>
      <p:bldP spid="3080" grpId="0"/>
      <p:bldP spid="3081" grpId="0" animBg="1"/>
      <p:bldP spid="3082" grpId="0"/>
      <p:bldP spid="3083" grpId="0"/>
      <p:bldP spid="3084" grpId="0"/>
      <p:bldP spid="3085" grpId="0"/>
      <p:bldP spid="3086" grpId="0"/>
      <p:bldP spid="3087" grpId="0"/>
      <p:bldP spid="30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2016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b="1">
                <a:ea typeface="华文彩云" pitchFamily="2" charset="-122"/>
              </a:rPr>
              <a:t>活动：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268538" y="692150"/>
            <a:ext cx="5832475" cy="107721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探究温</a:t>
            </a:r>
            <a:r>
              <a:rPr lang="zh-CN" altLang="en-US" sz="3200" b="1" dirty="0" smtClean="0"/>
              <a:t>度和湿度对</a:t>
            </a:r>
            <a:r>
              <a:rPr lang="zh-CN" altLang="en-US" sz="3200" b="1" dirty="0"/>
              <a:t>霉菌生活的影响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11188" y="1412875"/>
            <a:ext cx="76327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</a:rPr>
              <a:t>现象：</a:t>
            </a:r>
          </a:p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</a:rPr>
              <a:t>1</a:t>
            </a:r>
            <a:r>
              <a:rPr lang="zh-CN" altLang="en-US" sz="2400" b="1">
                <a:solidFill>
                  <a:schemeClr val="accent2"/>
                </a:solidFill>
              </a:rPr>
              <a:t>、雨季里保存不当的食物，表面上很快会生出绵白色的霉菌，不久又会变成绿色、黄色、黑色</a:t>
            </a:r>
            <a:r>
              <a:rPr lang="en-US" altLang="zh-CN" sz="2400" b="1">
                <a:solidFill>
                  <a:schemeClr val="accent2"/>
                </a:solidFill>
              </a:rPr>
              <a:t>……</a:t>
            </a:r>
          </a:p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</a:rPr>
              <a:t>2</a:t>
            </a:r>
            <a:r>
              <a:rPr lang="zh-CN" altLang="en-US" sz="2400" b="1">
                <a:solidFill>
                  <a:schemeClr val="accent2"/>
                </a:solidFill>
              </a:rPr>
              <a:t>、将面包放在低温条件下，可以保存较长时间；久置空气中的烤面包片，也难以生出霉菌。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611188" y="3860800"/>
            <a:ext cx="7345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</a:rPr>
              <a:t>提出问题：霉菌的生活受哪些非生物因素的影响？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611188" y="4724400"/>
            <a:ext cx="792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>
                <a:solidFill>
                  <a:schemeClr val="hlink"/>
                </a:solidFill>
              </a:rPr>
              <a:t>作出假设：霉菌的生活受水分、温度等非生物因素的影响</a:t>
            </a:r>
          </a:p>
        </p:txBody>
      </p:sp>
      <p:sp>
        <p:nvSpPr>
          <p:cNvPr id="7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 animBg="1"/>
      <p:bldP spid="4104" grpId="0"/>
      <p:bldP spid="4105" grpId="0"/>
      <p:bldP spid="4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2016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实验方案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5288" y="1125538"/>
            <a:ext cx="33131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材料与实验器具：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95288" y="1773238"/>
            <a:ext cx="9432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实验过程：</a:t>
            </a:r>
          </a:p>
        </p:txBody>
      </p:sp>
      <p:graphicFrame>
        <p:nvGraphicFramePr>
          <p:cNvPr id="10278" name="Group 38"/>
          <p:cNvGraphicFramePr>
            <a:graphicFrameLocks noGrp="1"/>
          </p:cNvGraphicFramePr>
          <p:nvPr/>
        </p:nvGraphicFramePr>
        <p:xfrm>
          <a:off x="1258888" y="2276475"/>
          <a:ext cx="7200900" cy="3670618"/>
        </p:xfrm>
        <a:graphic>
          <a:graphicData uri="http://schemas.openxmlformats.org/drawingml/2006/table">
            <a:tbl>
              <a:tblPr/>
              <a:tblGrid>
                <a:gridCol w="1657350"/>
                <a:gridCol w="2735262"/>
                <a:gridCol w="2808288"/>
              </a:tblGrid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条件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温暖潮湿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低温潮湿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方法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将馒头置于塑料袋中，结扎袋口，将实验装置放在温暖环境里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将馒头置于塑料袋中，结扎袋口，将实验装置放在低温环境里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实验预测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3492500" y="476250"/>
            <a:ext cx="30241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3059113" y="50847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发霉</a:t>
            </a:r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5795963" y="50847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不发霉</a:t>
            </a:r>
          </a:p>
        </p:txBody>
      </p:sp>
      <p:sp>
        <p:nvSpPr>
          <p:cNvPr id="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2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2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7" grpId="0"/>
      <p:bldP spid="10280" grpId="0"/>
      <p:bldP spid="102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0825" y="404813"/>
            <a:ext cx="6191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一、环境对生物的影响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11188" y="3651250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/>
              <a:t>生态因素</a:t>
            </a:r>
          </a:p>
        </p:txBody>
      </p:sp>
      <p:sp>
        <p:nvSpPr>
          <p:cNvPr id="12293" name="AutoShape 5"/>
          <p:cNvSpPr>
            <a:spLocks/>
          </p:cNvSpPr>
          <p:nvPr/>
        </p:nvSpPr>
        <p:spPr bwMode="auto">
          <a:xfrm>
            <a:off x="2627313" y="3141663"/>
            <a:ext cx="288925" cy="1871662"/>
          </a:xfrm>
          <a:prstGeom prst="leftBrace">
            <a:avLst>
              <a:gd name="adj1" fmla="val 5398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771775" y="2997200"/>
            <a:ext cx="2447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/>
              <a:t>非生物因素</a:t>
            </a:r>
          </a:p>
        </p:txBody>
      </p:sp>
      <p:sp>
        <p:nvSpPr>
          <p:cNvPr id="12295" name="AutoShape 7"/>
          <p:cNvSpPr>
            <a:spLocks/>
          </p:cNvSpPr>
          <p:nvPr/>
        </p:nvSpPr>
        <p:spPr bwMode="auto">
          <a:xfrm>
            <a:off x="4859338" y="2060575"/>
            <a:ext cx="217487" cy="2447925"/>
          </a:xfrm>
          <a:prstGeom prst="leftBrace">
            <a:avLst>
              <a:gd name="adj1" fmla="val 9379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076825" y="1773238"/>
            <a:ext cx="15113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①</a:t>
            </a:r>
            <a:r>
              <a:rPr lang="zh-CN" altLang="en-US" sz="2800" b="1"/>
              <a:t>阳光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5076825" y="2276475"/>
            <a:ext cx="14398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②</a:t>
            </a:r>
            <a:r>
              <a:rPr lang="zh-CN" altLang="en-US" sz="2800" b="1"/>
              <a:t>空气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076825" y="2708275"/>
            <a:ext cx="13668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③</a:t>
            </a:r>
            <a:r>
              <a:rPr lang="zh-CN" altLang="en-US" sz="2800" b="1"/>
              <a:t>水分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5076825" y="3573463"/>
            <a:ext cx="13668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⑤</a:t>
            </a:r>
            <a:r>
              <a:rPr lang="zh-CN" altLang="en-US" sz="2800" b="1"/>
              <a:t>温度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076825" y="3141663"/>
            <a:ext cx="1800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④</a:t>
            </a:r>
            <a:r>
              <a:rPr lang="zh-CN" altLang="en-US" sz="2800" b="1"/>
              <a:t>土壤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075238" y="4076700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/>
              <a:t>⑥</a:t>
            </a:r>
            <a:r>
              <a:rPr lang="zh-CN" altLang="en-US" sz="2800" b="1"/>
              <a:t>湿度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916238" y="4868863"/>
            <a:ext cx="1943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</a:rPr>
              <a:t>生物因素</a:t>
            </a:r>
          </a:p>
        </p:txBody>
      </p:sp>
      <p:sp>
        <p:nvSpPr>
          <p:cNvPr id="12303" name="AutoShape 15"/>
          <p:cNvSpPr>
            <a:spLocks/>
          </p:cNvSpPr>
          <p:nvPr/>
        </p:nvSpPr>
        <p:spPr bwMode="auto">
          <a:xfrm>
            <a:off x="4716463" y="4868863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4716463" y="47974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种内关系：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500563" y="5805488"/>
            <a:ext cx="230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种间关系：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6300788" y="4781550"/>
            <a:ext cx="23050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互助、斗争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6156325" y="5862638"/>
            <a:ext cx="2771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2"/>
                </a:solidFill>
              </a:rPr>
              <a:t>互惠互利、捕食</a:t>
            </a:r>
          </a:p>
        </p:txBody>
      </p:sp>
      <p:sp>
        <p:nvSpPr>
          <p:cNvPr id="19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/>
      <p:bldP spid="12295" grpId="0" animBg="1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 animBg="1"/>
      <p:bldP spid="12304" grpId="0"/>
      <p:bldP spid="12305" grpId="0"/>
      <p:bldP spid="12306" grpId="0"/>
      <p:bldP spid="123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企喂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476250"/>
            <a:ext cx="3960812" cy="2420938"/>
          </a:xfrm>
          <a:prstGeom prst="rect">
            <a:avLst/>
          </a:prstGeom>
          <a:noFill/>
        </p:spPr>
      </p:pic>
      <p:pic>
        <p:nvPicPr>
          <p:cNvPr id="11269" name="Picture 5" descr="梅花鹿求偶争斗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622073"/>
            <a:ext cx="1772246" cy="2662465"/>
          </a:xfrm>
          <a:prstGeom prst="rect">
            <a:avLst/>
          </a:prstGeom>
          <a:noFill/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763713" y="2781300"/>
            <a:ext cx="244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/>
              <a:t>种内</a:t>
            </a:r>
            <a:r>
              <a:rPr lang="zh-CN" altLang="en-US" sz="2800" b="1"/>
              <a:t>互助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940425" y="3213100"/>
            <a:ext cx="244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/>
              <a:t>种内</a:t>
            </a:r>
            <a:r>
              <a:rPr lang="zh-CN" altLang="en-US" sz="2800" b="1"/>
              <a:t>斗争</a:t>
            </a:r>
          </a:p>
        </p:txBody>
      </p:sp>
      <p:pic>
        <p:nvPicPr>
          <p:cNvPr id="11272" name="Picture 8" descr="狮子捕食斑马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789363"/>
            <a:ext cx="3313112" cy="2309812"/>
          </a:xfrm>
          <a:prstGeom prst="rect">
            <a:avLst/>
          </a:prstGeom>
          <a:noFill/>
        </p:spPr>
      </p:pic>
      <p:pic>
        <p:nvPicPr>
          <p:cNvPr id="11273" name="Picture 9" descr="海葵和蟹互惠互利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650" y="3284538"/>
            <a:ext cx="2522538" cy="2592387"/>
          </a:xfrm>
          <a:prstGeom prst="rect">
            <a:avLst/>
          </a:prstGeom>
          <a:noFill/>
        </p:spPr>
      </p:pic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11188" y="5949950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/>
              <a:t>种间</a:t>
            </a:r>
            <a:r>
              <a:rPr lang="zh-CN" altLang="en-US" sz="2800" b="1"/>
              <a:t>互惠互利</a:t>
            </a: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643438" y="6092825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/>
              <a:t>种间</a:t>
            </a:r>
            <a:r>
              <a:rPr lang="zh-CN" altLang="en-US" sz="2800" b="1"/>
              <a:t>捕食</a:t>
            </a:r>
          </a:p>
        </p:txBody>
      </p:sp>
      <p:sp>
        <p:nvSpPr>
          <p:cNvPr id="1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08024" y="476672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二、生物对环境形成了多种多样的适应</a:t>
            </a:r>
          </a:p>
        </p:txBody>
      </p:sp>
      <p:pic>
        <p:nvPicPr>
          <p:cNvPr id="16391" name="Picture 7" descr="竹节虫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97" y="1196751"/>
            <a:ext cx="2566728" cy="2808511"/>
          </a:xfrm>
          <a:prstGeom prst="rect">
            <a:avLst/>
          </a:prstGeom>
          <a:noFill/>
        </p:spPr>
      </p:pic>
      <p:pic>
        <p:nvPicPr>
          <p:cNvPr id="16392" name="Picture 8" descr="壁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6968" y="1772816"/>
            <a:ext cx="2574282" cy="2808709"/>
          </a:xfrm>
          <a:prstGeom prst="rect">
            <a:avLst/>
          </a:prstGeom>
          <a:noFill/>
        </p:spPr>
      </p:pic>
      <p:pic>
        <p:nvPicPr>
          <p:cNvPr id="16393" name="Picture 9" descr="北极熊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1284" y="3284984"/>
            <a:ext cx="2292803" cy="2449066"/>
          </a:xfrm>
          <a:prstGeom prst="rect">
            <a:avLst/>
          </a:prstGeom>
          <a:noFill/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971550" y="4076700"/>
            <a:ext cx="2087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拟态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635375" y="4581525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保护色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6156325" y="573405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保护色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79388" y="5157788"/>
            <a:ext cx="57610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6600CC"/>
                </a:solidFill>
              </a:rPr>
              <a:t>1</a:t>
            </a:r>
            <a:r>
              <a:rPr lang="zh-CN" altLang="en-US" sz="2800" b="1" dirty="0">
                <a:solidFill>
                  <a:srgbClr val="6600CC"/>
                </a:solidFill>
              </a:rPr>
              <a:t>、</a:t>
            </a:r>
            <a:r>
              <a:rPr lang="zh-CN" altLang="en-US" sz="2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拟态和保护色</a:t>
            </a:r>
            <a:r>
              <a:rPr lang="zh-CN" altLang="en-US" sz="2800" b="1" dirty="0">
                <a:solidFill>
                  <a:srgbClr val="6600CC"/>
                </a:solidFill>
              </a:rPr>
              <a:t>（与栖息环境极为接近的体色或体形）：</a:t>
            </a:r>
            <a:r>
              <a:rPr lang="zh-CN" altLang="en-US" sz="28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躲避捕食者的追击。</a:t>
            </a:r>
          </a:p>
        </p:txBody>
      </p:sp>
      <p:sp>
        <p:nvSpPr>
          <p:cNvPr id="10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4" grpId="0"/>
      <p:bldP spid="16395" grpId="0"/>
      <p:bldP spid="16396" grpId="0"/>
      <p:bldP spid="163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毒箭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20713"/>
            <a:ext cx="2605087" cy="2736850"/>
          </a:xfrm>
          <a:prstGeom prst="rect">
            <a:avLst/>
          </a:prstGeom>
          <a:noFill/>
        </p:spPr>
      </p:pic>
      <p:pic>
        <p:nvPicPr>
          <p:cNvPr id="17414" name="Picture 6" descr="夹竹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620713"/>
            <a:ext cx="2563813" cy="3024187"/>
          </a:xfrm>
          <a:prstGeom prst="rect">
            <a:avLst/>
          </a:prstGeom>
          <a:noFill/>
        </p:spPr>
      </p:pic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68313" y="5157788"/>
            <a:ext cx="79216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solidFill>
                  <a:srgbClr val="6600CC"/>
                </a:solidFill>
              </a:rPr>
              <a:t>2</a:t>
            </a:r>
            <a:r>
              <a:rPr lang="zh-CN" altLang="en-US" sz="2800" b="1">
                <a:solidFill>
                  <a:srgbClr val="6600CC"/>
                </a:solidFill>
              </a:rPr>
              <a:t>、</a:t>
            </a:r>
            <a:r>
              <a:rPr lang="zh-CN" altLang="en-US" sz="2800" b="1" u="sng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警戒色</a:t>
            </a:r>
            <a:r>
              <a:rPr lang="zh-CN" altLang="en-US" sz="2800" b="1">
                <a:solidFill>
                  <a:srgbClr val="6600CC"/>
                </a:solidFill>
              </a:rPr>
              <a:t>：这些生物对捕食者构成了威胁或伤害，其艳丽夺目的体色成为捕食者终身难忘的</a:t>
            </a:r>
            <a:r>
              <a:rPr lang="zh-CN" altLang="en-US" sz="2800" b="1" u="sng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预警信号。</a:t>
            </a:r>
          </a:p>
        </p:txBody>
      </p:sp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556792"/>
            <a:ext cx="23907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1116</Words>
  <Application>Microsoft Office PowerPoint</Application>
  <PresentationFormat>全屏显示(4:3)</PresentationFormat>
  <Paragraphs>148</Paragraphs>
  <Slides>18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www.ftpdown.com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FtpDown</dc:creator>
  <cp:lastModifiedBy>Administrator</cp:lastModifiedBy>
  <cp:revision>17</cp:revision>
  <dcterms:created xsi:type="dcterms:W3CDTF">2005-09-07T13:47:42Z</dcterms:created>
  <dcterms:modified xsi:type="dcterms:W3CDTF">2017-06-30T01:43:06Z</dcterms:modified>
</cp:coreProperties>
</file>