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8" r:id="rId2"/>
    <p:sldId id="259" r:id="rId3"/>
    <p:sldId id="256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72" r:id="rId12"/>
    <p:sldId id="269" r:id="rId13"/>
    <p:sldId id="271" r:id="rId14"/>
    <p:sldId id="261" r:id="rId15"/>
    <p:sldId id="273" r:id="rId16"/>
    <p:sldId id="274" r:id="rId17"/>
    <p:sldId id="275" r:id="rId18"/>
    <p:sldId id="257" r:id="rId19"/>
    <p:sldId id="270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045" autoAdjust="0"/>
  </p:normalViewPr>
  <p:slideViewPr>
    <p:cSldViewPr snapToGrid="0">
      <p:cViewPr varScale="1">
        <p:scale>
          <a:sx n="62" d="100"/>
          <a:sy n="62" d="100"/>
        </p:scale>
        <p:origin x="103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04D80-4748-4921-8633-3F9B7F2D272E}" type="datetimeFigureOut">
              <a:rPr lang="zh-CN" altLang="en-US" smtClean="0"/>
              <a:t>2017-09-14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D5A59-838C-4785-9D06-5BFD18C31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790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植物需要从外界吸收氧气，以维持自身的生存。生物能呼吸，绝大多数生物需要吸入氧气，排出二氧化碳，植物也需要通过呼吸作用，分解有机物，消耗氧气，为植物体的各项生命活动提供能量。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D5A59-838C-4785-9D06-5BFD18C31E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60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落叶能带走一部分废物</a:t>
            </a:r>
            <a:endParaRPr lang="en-US" altLang="zh-CN" dirty="0" smtClean="0"/>
          </a:p>
          <a:p>
            <a:r>
              <a:rPr lang="zh-CN" altLang="en-US" dirty="0" smtClean="0"/>
              <a:t>植物除排出水和二氧化碳外，一般不排出其他代谢废物</a:t>
            </a:r>
            <a:endParaRPr lang="en-US" altLang="zh-CN" dirty="0" smtClean="0"/>
          </a:p>
          <a:p>
            <a:r>
              <a:rPr lang="zh-CN" altLang="en-US" dirty="0" smtClean="0"/>
              <a:t>植物，例如醌类化合物，可随落叶排出体外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D5A59-838C-4785-9D06-5BFD18C31E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436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9.4</a:t>
            </a:r>
            <a:r>
              <a:rPr lang="en-US" altLang="zh-CN" baseline="0" dirty="0" smtClean="0"/>
              <a:t> 4 </a:t>
            </a:r>
            <a:r>
              <a:rPr lang="zh-CN" altLang="en-US" baseline="0" dirty="0" smtClean="0"/>
              <a:t>两题均未做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D5A59-838C-4785-9D06-5BFD18C31E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056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9.4 3</a:t>
            </a:r>
            <a:r>
              <a:rPr lang="zh-CN" altLang="en-US" dirty="0" smtClean="0"/>
              <a:t>班 </a:t>
            </a:r>
            <a:r>
              <a:rPr lang="en-US" altLang="zh-CN" dirty="0" smtClean="0"/>
              <a:t>2</a:t>
            </a:r>
            <a:r>
              <a:rPr lang="zh-CN" altLang="en-US" dirty="0" smtClean="0"/>
              <a:t>班</a:t>
            </a:r>
            <a:endParaRPr lang="en-US" altLang="zh-CN" dirty="0" smtClean="0"/>
          </a:p>
          <a:p>
            <a:r>
              <a:rPr lang="en-US" altLang="zh-CN" dirty="0" smtClean="0"/>
              <a:t>9.5 1</a:t>
            </a:r>
            <a:r>
              <a:rPr lang="zh-CN" altLang="en-US" dirty="0" smtClean="0"/>
              <a:t>班 </a:t>
            </a:r>
            <a:r>
              <a:rPr lang="en-US" altLang="zh-CN" dirty="0" smtClean="0"/>
              <a:t>5</a:t>
            </a:r>
            <a:r>
              <a:rPr lang="zh-CN" altLang="en-US" dirty="0" smtClean="0"/>
              <a:t>班</a:t>
            </a:r>
            <a:endParaRPr lang="en-US" altLang="zh-CN" dirty="0" smtClean="0"/>
          </a:p>
          <a:p>
            <a:r>
              <a:rPr lang="zh-CN" altLang="en-US" dirty="0" smtClean="0"/>
              <a:t>易错：漏掉第</a:t>
            </a:r>
            <a:r>
              <a:rPr lang="en-US" altLang="zh-CN" dirty="0" smtClean="0"/>
              <a:t>7</a:t>
            </a:r>
            <a:r>
              <a:rPr lang="zh-CN" altLang="en-US" dirty="0" smtClean="0"/>
              <a:t>条</a:t>
            </a:r>
            <a:endParaRPr lang="en-US" altLang="zh-CN" dirty="0" smtClean="0"/>
          </a:p>
          <a:p>
            <a:r>
              <a:rPr lang="zh-CN" altLang="en-US" dirty="0" smtClean="0"/>
              <a:t>漏掉除病毒外</a:t>
            </a:r>
            <a:endParaRPr lang="en-US" altLang="zh-CN" dirty="0" smtClean="0"/>
          </a:p>
          <a:p>
            <a:r>
              <a:rPr lang="zh-CN" altLang="en-US" dirty="0" smtClean="0"/>
              <a:t>把病毒记成细菌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D5A59-838C-4785-9D06-5BFD18C31E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88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在刚才的探究中，其实我们已经在不知不觉中运用了观察法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明确的目的，可以举例，我要观察两人的职业或国籍，目的不同，观察的内容不同</a:t>
            </a:r>
            <a:endParaRPr lang="en-US" altLang="zh-CN" dirty="0" smtClean="0"/>
          </a:p>
          <a:p>
            <a:r>
              <a:rPr lang="zh-CN" altLang="en-US" dirty="0" smtClean="0"/>
              <a:t>请</a:t>
            </a:r>
            <a:r>
              <a:rPr lang="en-US" altLang="zh-CN" dirty="0" smtClean="0"/>
              <a:t>1</a:t>
            </a:r>
            <a:r>
              <a:rPr lang="zh-CN" altLang="en-US" dirty="0" smtClean="0"/>
              <a:t>位同学对一样物品进行观察，然后收起物品，由其他同学提问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D5A59-838C-4785-9D06-5BFD18C31E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489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0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961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99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816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62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852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99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61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70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818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323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F7890-68A5-45F9-9FDE-999DB1BA1381}" type="datetimeFigureOut">
              <a:rPr lang="zh-CN" altLang="en-US" smtClean="0"/>
              <a:pPr/>
              <a:t>2017-09-14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0C5C3-1C5B-4922-9FBC-7FF18C5C06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71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x10sion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016125" y="549275"/>
            <a:ext cx="514826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lang="zh-CN" altLang="en-US" sz="7200" b="1">
                <a:latin typeface="黑体" panose="02010609060101010101" pitchFamily="49" charset="-122"/>
                <a:ea typeface="黑体" panose="02010609060101010101" pitchFamily="49" charset="-122"/>
              </a:rPr>
              <a:t>生　物　学　　　</a:t>
            </a: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1331913" y="4292600"/>
            <a:ext cx="6553200" cy="194468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Gulim" panose="020B0600000101010101" pitchFamily="34" charset="-127"/>
              </a:defRPr>
            </a:lvl9pPr>
          </a:lstStyle>
          <a:p>
            <a:pPr eaLnBrk="1" latinLnBrk="0" hangingPunct="1"/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生物学：研究</a:t>
            </a:r>
            <a:r>
              <a:rPr lang="zh-CN" altLang="en-US" sz="4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生命现象</a:t>
            </a:r>
          </a:p>
          <a:p>
            <a:pPr eaLnBrk="1" latinLnBrk="0" hangingPunct="1"/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4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生命活动规律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的科学。 </a:t>
            </a:r>
          </a:p>
        </p:txBody>
      </p:sp>
    </p:spTree>
    <p:extLst>
      <p:ext uri="{BB962C8B-B14F-4D97-AF65-F5344CB8AC3E}">
        <p14:creationId xmlns:p14="http://schemas.microsoft.com/office/powerpoint/2010/main" val="318103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24376" y="29293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生物的特征六：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生物都有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遗传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和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变异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的特性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9698" name="Picture 2" descr="https://ss0.bdstatic.com/70cFvHSh_Q1YnxGkpoWK1HF6hhy/it/u=743142608,921734734&amp;fm=27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601111"/>
            <a:ext cx="7207753" cy="4800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思考：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/>
              <a:t>“</a:t>
            </a:r>
            <a:r>
              <a:rPr lang="zh-CN" altLang="en-US" sz="3600" b="1" dirty="0"/>
              <a:t>龙生龙，凤生凤，老鼠的儿子会打</a:t>
            </a:r>
            <a:r>
              <a:rPr lang="zh-CN" altLang="en-US" sz="3600" b="1" dirty="0" smtClean="0"/>
              <a:t>洞”体现的是遗传还是变异？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/>
              <a:t>“一母生九子，连母十个样”呢？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7330440" y="327660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遗传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18991" y="531876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变异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524376" y="18625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生物的特征七：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除病毒外，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生物都</a:t>
            </a:r>
            <a:r>
              <a:rPr lang="zh-CN" altLang="en-US" sz="3600" b="1" dirty="0" smtClean="0">
                <a:solidFill>
                  <a:prstClr val="black"/>
                </a:solidFill>
                <a:latin typeface="+mj-lt"/>
                <a:ea typeface="+mj-ea"/>
                <a:cs typeface="+mj-cs"/>
              </a:rPr>
              <a:t>是由</a:t>
            </a: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细胞</a:t>
            </a:r>
            <a:r>
              <a:rPr lang="zh-CN" altLang="en-US" sz="3600" b="1" dirty="0" smtClean="0">
                <a:solidFill>
                  <a:prstClr val="black"/>
                </a:solidFill>
                <a:latin typeface="+mj-lt"/>
                <a:ea typeface="+mj-ea"/>
                <a:cs typeface="+mj-cs"/>
              </a:rPr>
              <a:t>构成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3472" t="34895" r="34133" b="12435"/>
          <a:stretch/>
        </p:blipFill>
        <p:spPr>
          <a:xfrm>
            <a:off x="524376" y="1429005"/>
            <a:ext cx="3157779" cy="26317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376" y="4145989"/>
            <a:ext cx="3158108" cy="25721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6092" y="1429004"/>
            <a:ext cx="2892040" cy="26317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6091" y="4145989"/>
            <a:ext cx="2889769" cy="257217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52173" y="1635924"/>
            <a:ext cx="615553" cy="2217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/>
              <a:t>口腔上皮细胞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58824" y="4145989"/>
            <a:ext cx="615553" cy="257217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/>
              <a:t>洋葱鳞片叶细胞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93153" y="1635924"/>
            <a:ext cx="615553" cy="1863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/>
              <a:t>乳酸菌细胞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93153" y="4374589"/>
            <a:ext cx="615553" cy="150938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/>
              <a:t>艾滋病毒</a:t>
            </a:r>
          </a:p>
        </p:txBody>
      </p:sp>
    </p:spTree>
    <p:extLst>
      <p:ext uri="{BB962C8B-B14F-4D97-AF65-F5344CB8AC3E}">
        <p14:creationId xmlns:p14="http://schemas.microsoft.com/office/powerpoint/2010/main" val="49037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326"/>
          <a:stretch/>
        </p:blipFill>
        <p:spPr>
          <a:xfrm>
            <a:off x="152399" y="1573530"/>
            <a:ext cx="8964525" cy="4735830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781050" y="5175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小结：生物的特征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733800" y="32461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呼吸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18426" y="4420404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对外界刺激作出反应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22320" y="38000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排出废物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54680" y="5006096"/>
            <a:ext cx="1981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生长和繁殖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45410" y="5564434"/>
            <a:ext cx="1981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遗传和变异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16014" y="6176963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除病毒外，均有细胞结构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5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科学方法：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53564" y="2410813"/>
            <a:ext cx="8229600" cy="29352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0" hangingPunct="1">
              <a:spcBef>
                <a:spcPct val="20000"/>
              </a:spcBef>
            </a:pPr>
            <a:r>
              <a:rPr kumimoji="0"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观察的基本要求</a:t>
            </a:r>
            <a:r>
              <a:rPr kumimoji="0"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  <a:r>
              <a:rPr kumimoji="0"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（第</a:t>
            </a:r>
            <a:r>
              <a:rPr kumimoji="0"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  <a:r>
              <a:rPr kumimoji="0"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页）√</a:t>
            </a:r>
          </a:p>
          <a:p>
            <a:pPr eaLnBrk="1" latinLnBrk="0" hangingPunct="1">
              <a:spcBef>
                <a:spcPct val="20000"/>
              </a:spcBef>
            </a:pPr>
            <a:r>
              <a:rPr kumimoji="0"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  1</a:t>
            </a:r>
            <a:r>
              <a:rPr kumimoji="0"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、要有明确的目的。</a:t>
            </a:r>
          </a:p>
          <a:p>
            <a:pPr eaLnBrk="1" latinLnBrk="0" hangingPunct="1">
              <a:spcBef>
                <a:spcPct val="20000"/>
              </a:spcBef>
            </a:pP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0"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、要全面、细致，实事求是，及时记录。</a:t>
            </a:r>
          </a:p>
          <a:p>
            <a:pPr eaLnBrk="1" latinLnBrk="0" hangingPunct="1">
              <a:spcBef>
                <a:spcPct val="20000"/>
              </a:spcBef>
            </a:pP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0"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、有计划、有耐心。</a:t>
            </a:r>
          </a:p>
          <a:p>
            <a:pPr eaLnBrk="1" latinLnBrk="0" hangingPunct="1">
              <a:spcBef>
                <a:spcPct val="20000"/>
              </a:spcBef>
            </a:pP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0"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、积极思考，多问几个为什么。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71600" y="1690689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观察</a:t>
            </a:r>
            <a:r>
              <a:rPr lang="zh-CN" altLang="en-US" sz="2800" b="1" dirty="0"/>
              <a:t>只能</a:t>
            </a:r>
            <a:r>
              <a:rPr lang="zh-CN" altLang="en-US" sz="2800" b="1" dirty="0" smtClean="0"/>
              <a:t>用肉眼吗？</a:t>
            </a:r>
          </a:p>
        </p:txBody>
      </p:sp>
      <p:sp>
        <p:nvSpPr>
          <p:cNvPr id="3" name="矩形 2"/>
          <p:cNvSpPr/>
          <p:nvPr/>
        </p:nvSpPr>
        <p:spPr>
          <a:xfrm>
            <a:off x="3267311" y="73551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</a:rPr>
              <a:t>观察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71600" y="5659864"/>
            <a:ext cx="1989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P7</a:t>
            </a:r>
            <a:r>
              <a:rPr lang="zh-CN" altLang="en-US" sz="2800" b="1" dirty="0" smtClean="0"/>
              <a:t>技能训练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5448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810" y="1109345"/>
            <a:ext cx="78867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观察是科学探究常用的一种方法。下列关于观察的叙述中，不正确的是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A.</a:t>
            </a:r>
            <a:r>
              <a:rPr lang="zh-CN" altLang="en-US" b="1" dirty="0" smtClean="0"/>
              <a:t>观察要有明确的目标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B.</a:t>
            </a:r>
            <a:r>
              <a:rPr lang="zh-CN" altLang="en-US" b="1" dirty="0" smtClean="0"/>
              <a:t>做好观察记录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C.</a:t>
            </a:r>
            <a:r>
              <a:rPr lang="zh-CN" altLang="en-US" b="1" dirty="0" smtClean="0"/>
              <a:t>观察的特点是直接，一般不需要很长时间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D.</a:t>
            </a:r>
            <a:r>
              <a:rPr lang="zh-CN" altLang="en-US" b="1" dirty="0" smtClean="0"/>
              <a:t>要全面、细致、仔细</a:t>
            </a:r>
            <a:endParaRPr lang="zh-CN" altLang="en-US" b="1" dirty="0"/>
          </a:p>
        </p:txBody>
      </p:sp>
      <p:sp>
        <p:nvSpPr>
          <p:cNvPr id="2" name="太阳形 1"/>
          <p:cNvSpPr/>
          <p:nvPr/>
        </p:nvSpPr>
        <p:spPr>
          <a:xfrm>
            <a:off x="765810" y="3901440"/>
            <a:ext cx="731520" cy="731520"/>
          </a:xfrm>
          <a:prstGeom prst="sun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98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61745"/>
            <a:ext cx="78867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下列属于生物的是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A.</a:t>
            </a:r>
            <a:r>
              <a:rPr lang="zh-CN" altLang="en-US" b="1" dirty="0" smtClean="0"/>
              <a:t>木马病毒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B.</a:t>
            </a:r>
            <a:r>
              <a:rPr lang="zh-CN" altLang="en-US" b="1" dirty="0" smtClean="0"/>
              <a:t>烤乳猪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C.</a:t>
            </a:r>
            <a:r>
              <a:rPr lang="zh-CN" altLang="en-US" b="1" dirty="0" smtClean="0"/>
              <a:t>蘑菇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D.</a:t>
            </a:r>
            <a:r>
              <a:rPr lang="zh-CN" altLang="en-US" b="1" dirty="0" smtClean="0">
                <a:solidFill>
                  <a:srgbClr val="FF0000"/>
                </a:solidFill>
              </a:rPr>
              <a:t>珊瑚</a:t>
            </a:r>
            <a:r>
              <a:rPr lang="zh-CN" altLang="en-US" b="1" dirty="0" smtClean="0"/>
              <a:t>（阅读</a:t>
            </a:r>
            <a:r>
              <a:rPr lang="en-US" altLang="zh-CN" b="1" dirty="0" smtClean="0"/>
              <a:t>P8</a:t>
            </a:r>
            <a:r>
              <a:rPr lang="zh-CN" altLang="en-US" b="1" dirty="0" smtClean="0"/>
              <a:t>练习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</a:t>
            </a:r>
            <a:endParaRPr lang="zh-CN" altLang="en-US" b="1" dirty="0"/>
          </a:p>
        </p:txBody>
      </p:sp>
      <p:sp>
        <p:nvSpPr>
          <p:cNvPr id="4" name="太阳形 3"/>
          <p:cNvSpPr/>
          <p:nvPr/>
        </p:nvSpPr>
        <p:spPr>
          <a:xfrm>
            <a:off x="628650" y="3642360"/>
            <a:ext cx="731520" cy="731520"/>
          </a:xfrm>
          <a:prstGeom prst="sun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云形标注 4"/>
          <p:cNvSpPr/>
          <p:nvPr/>
        </p:nvSpPr>
        <p:spPr>
          <a:xfrm>
            <a:off x="4572000" y="2890837"/>
            <a:ext cx="3703320" cy="1726883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珊瑚虫，珊瑚，珊瑚礁之间是什么关系？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79152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9130" y="1414145"/>
            <a:ext cx="78867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对外界刺激有反应是生物的基本特征之一。下列不属于该基本特征的是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A.</a:t>
            </a:r>
            <a:r>
              <a:rPr lang="zh-CN" altLang="en-US" b="1" dirty="0" smtClean="0"/>
              <a:t>大豆种子浸在水中会膨胀发软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B.</a:t>
            </a:r>
            <a:r>
              <a:rPr lang="zh-CN" altLang="en-US" b="1" dirty="0" smtClean="0"/>
              <a:t>人体受到外界抗原刺激会产生抗体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C.</a:t>
            </a:r>
            <a:r>
              <a:rPr lang="zh-CN" altLang="en-US" b="1" dirty="0" smtClean="0"/>
              <a:t>蜗牛受到触碰会缩回壳内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D.</a:t>
            </a:r>
            <a:r>
              <a:rPr lang="zh-CN" altLang="en-US" b="1" dirty="0" smtClean="0"/>
              <a:t>向日葵的花盘受太阳影响会向日转动</a:t>
            </a:r>
            <a:endParaRPr lang="zh-CN" altLang="en-US" b="1" dirty="0"/>
          </a:p>
        </p:txBody>
      </p:sp>
      <p:sp>
        <p:nvSpPr>
          <p:cNvPr id="4" name="太阳形 3"/>
          <p:cNvSpPr/>
          <p:nvPr/>
        </p:nvSpPr>
        <p:spPr>
          <a:xfrm>
            <a:off x="659130" y="2736374"/>
            <a:ext cx="731520" cy="731520"/>
          </a:xfrm>
          <a:prstGeom prst="sun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51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07" y="1017102"/>
            <a:ext cx="8454789" cy="3522829"/>
          </a:xfrm>
        </p:spPr>
      </p:pic>
      <p:sp>
        <p:nvSpPr>
          <p:cNvPr id="5" name="文本框 4"/>
          <p:cNvSpPr txBox="1"/>
          <p:nvPr/>
        </p:nvSpPr>
        <p:spPr>
          <a:xfrm>
            <a:off x="232012" y="34119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想一想，议一议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1570" y="4817659"/>
            <a:ext cx="72879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影片中的变形金刚能力比人类还强大，他们属于生物吗？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395017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en-US" b="1" dirty="0">
                <a:solidFill>
                  <a:srgbClr val="FF0000"/>
                </a:solidFill>
              </a:rPr>
              <a:t>、</a:t>
            </a:r>
            <a:r>
              <a:rPr lang="zh-CN" altLang="en-US" b="1" dirty="0">
                <a:solidFill>
                  <a:srgbClr val="0000FF"/>
                </a:solidFill>
              </a:rPr>
              <a:t>生物的生活需要</a:t>
            </a:r>
            <a:r>
              <a:rPr lang="zh-CN" altLang="en-US" b="1" dirty="0">
                <a:solidFill>
                  <a:srgbClr val="FF0000"/>
                </a:solidFill>
              </a:rPr>
              <a:t>营养物质</a:t>
            </a:r>
          </a:p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en-US" b="1" dirty="0">
                <a:solidFill>
                  <a:srgbClr val="FF0000"/>
                </a:solidFill>
              </a:rPr>
              <a:t>、</a:t>
            </a:r>
            <a:r>
              <a:rPr lang="zh-CN" altLang="en-US" b="1" dirty="0">
                <a:solidFill>
                  <a:srgbClr val="0000FF"/>
                </a:solidFill>
              </a:rPr>
              <a:t>生物能进行</a:t>
            </a:r>
            <a:r>
              <a:rPr lang="zh-CN" altLang="en-US" b="1" dirty="0">
                <a:solidFill>
                  <a:srgbClr val="FF0000"/>
                </a:solidFill>
              </a:rPr>
              <a:t>呼吸</a:t>
            </a:r>
          </a:p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en-US" b="1" dirty="0">
                <a:solidFill>
                  <a:srgbClr val="FF0000"/>
                </a:solidFill>
              </a:rPr>
              <a:t>、</a:t>
            </a:r>
            <a:r>
              <a:rPr lang="zh-CN" altLang="en-US" b="1" dirty="0">
                <a:solidFill>
                  <a:srgbClr val="0000FF"/>
                </a:solidFill>
              </a:rPr>
              <a:t>生物能对外界刺激</a:t>
            </a:r>
            <a:r>
              <a:rPr lang="zh-CN" altLang="en-US" b="1" dirty="0">
                <a:solidFill>
                  <a:srgbClr val="FF0000"/>
                </a:solidFill>
              </a:rPr>
              <a:t>作出反应</a:t>
            </a:r>
          </a:p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zh-CN" altLang="en-US" b="1" dirty="0">
                <a:solidFill>
                  <a:srgbClr val="FF0000"/>
                </a:solidFill>
              </a:rPr>
              <a:t>、</a:t>
            </a:r>
            <a:r>
              <a:rPr lang="zh-CN" altLang="en-US" b="1" dirty="0">
                <a:solidFill>
                  <a:srgbClr val="0000FF"/>
                </a:solidFill>
              </a:rPr>
              <a:t>生物能排出体内产生的</a:t>
            </a:r>
            <a:r>
              <a:rPr lang="zh-CN" altLang="en-US" b="1" dirty="0">
                <a:solidFill>
                  <a:srgbClr val="FF0000"/>
                </a:solidFill>
              </a:rPr>
              <a:t>废物</a:t>
            </a:r>
          </a:p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5</a:t>
            </a:r>
            <a:r>
              <a:rPr lang="zh-CN" altLang="en-US" b="1" dirty="0">
                <a:solidFill>
                  <a:srgbClr val="FF0000"/>
                </a:solidFill>
              </a:rPr>
              <a:t>、</a:t>
            </a:r>
            <a:r>
              <a:rPr lang="zh-CN" altLang="en-US" b="1" dirty="0">
                <a:solidFill>
                  <a:srgbClr val="0000FF"/>
                </a:solidFill>
              </a:rPr>
              <a:t>生物能</a:t>
            </a:r>
            <a:r>
              <a:rPr lang="zh-CN" altLang="en-US" b="1" dirty="0">
                <a:solidFill>
                  <a:srgbClr val="FF0000"/>
                </a:solidFill>
              </a:rPr>
              <a:t>生长和繁殖</a:t>
            </a:r>
          </a:p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  <a:latin typeface="SimSun" panose="02010600030101010101" pitchFamily="2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SimSun" panose="02010600030101010101" pitchFamily="2" charset="-122"/>
              </a:rPr>
              <a:t>、</a:t>
            </a:r>
            <a:r>
              <a:rPr lang="zh-CN" altLang="en-US" b="1" dirty="0">
                <a:solidFill>
                  <a:srgbClr val="0000FF"/>
                </a:solidFill>
                <a:latin typeface="SimSun" panose="02010600030101010101" pitchFamily="2" charset="-122"/>
              </a:rPr>
              <a:t>生物都有</a:t>
            </a:r>
            <a:r>
              <a:rPr lang="zh-CN" altLang="en-US" b="1" dirty="0">
                <a:solidFill>
                  <a:srgbClr val="FF0000"/>
                </a:solidFill>
                <a:latin typeface="SimSun" panose="02010600030101010101" pitchFamily="2" charset="-122"/>
              </a:rPr>
              <a:t>遗传和变异</a:t>
            </a:r>
            <a:r>
              <a:rPr lang="zh-CN" altLang="en-US" b="1" dirty="0">
                <a:solidFill>
                  <a:srgbClr val="0000FF"/>
                </a:solidFill>
                <a:latin typeface="SimSun" panose="02010600030101010101" pitchFamily="2" charset="-122"/>
              </a:rPr>
              <a:t>的特性；</a:t>
            </a:r>
          </a:p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  <a:latin typeface="SimSun" panose="02010600030101010101" pitchFamily="2" charset="-122"/>
              </a:rPr>
              <a:t>7</a:t>
            </a:r>
            <a:r>
              <a:rPr lang="zh-CN" altLang="en-US" b="1" dirty="0">
                <a:solidFill>
                  <a:srgbClr val="FF0000"/>
                </a:solidFill>
                <a:latin typeface="SimSun" panose="02010600030101010101" pitchFamily="2" charset="-122"/>
              </a:rPr>
              <a:t>、</a:t>
            </a:r>
            <a:r>
              <a:rPr lang="zh-CN" altLang="en-US" b="1" dirty="0">
                <a:solidFill>
                  <a:srgbClr val="0000FF"/>
                </a:solidFill>
                <a:latin typeface="SimSun" panose="02010600030101010101" pitchFamily="2" charset="-122"/>
              </a:rPr>
              <a:t>除病毒外，生物都是</a:t>
            </a:r>
            <a:r>
              <a:rPr lang="zh-CN" altLang="en-US" b="1" dirty="0">
                <a:solidFill>
                  <a:srgbClr val="FF0000"/>
                </a:solidFill>
                <a:latin typeface="SimSun" panose="02010600030101010101" pitchFamily="2" charset="-122"/>
              </a:rPr>
              <a:t>细胞</a:t>
            </a:r>
            <a:r>
              <a:rPr lang="zh-CN" altLang="en-US" b="1" dirty="0">
                <a:solidFill>
                  <a:srgbClr val="0000FF"/>
                </a:solidFill>
                <a:latin typeface="SimSun" panose="02010600030101010101" pitchFamily="2" charset="-122"/>
              </a:rPr>
              <a:t>构成的</a:t>
            </a:r>
            <a:r>
              <a:rPr lang="zh-CN" altLang="en-US" b="1" dirty="0" smtClean="0">
                <a:solidFill>
                  <a:srgbClr val="0000FF"/>
                </a:solidFill>
                <a:latin typeface="SimSun" panose="02010600030101010101" pitchFamily="2" charset="-122"/>
              </a:rPr>
              <a:t>；</a:t>
            </a:r>
            <a:endParaRPr lang="zh-CN" altLang="en-US" b="1" dirty="0">
              <a:solidFill>
                <a:srgbClr val="0000FF"/>
              </a:solidFill>
              <a:latin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25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6465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b="0" smtClean="0">
                <a:ea typeface="黑体" panose="02010609060101010101" pitchFamily="49" charset="-122"/>
              </a:rPr>
              <a:t>学习要求 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30225" y="1311515"/>
            <a:ext cx="8218488" cy="544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课本，练习册务必</a:t>
            </a:r>
            <a:r>
              <a:rPr lang="zh-CN" altLang="en-US" b="1" dirty="0" smtClean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写上姓名，自备红笔，用于改正错误练习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笔记</a:t>
            </a:r>
            <a:r>
              <a:rPr lang="zh-CN" altLang="en-US" b="1" dirty="0" smtClean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直接记在课本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上，随时抽查。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每单元有</a:t>
            </a:r>
            <a:r>
              <a:rPr lang="en-US" altLang="zh-CN" b="1" dirty="0" smtClean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r>
              <a:rPr lang="zh-CN" altLang="en-US" b="1" dirty="0" smtClean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次测验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，及时巩固复习。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学习、生活中</a:t>
            </a:r>
            <a:r>
              <a:rPr lang="zh-CN" altLang="en-US" b="1" dirty="0" smtClean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多思考、多实践、多提问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博学理论，乐于实践，勇夺高分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252720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</a:rPr>
              <a:t>第一单元 生物和生物圈</a:t>
            </a: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zh-CN" altLang="en-US" sz="4800" b="1" dirty="0"/>
              <a:t>第一</a:t>
            </a:r>
            <a:r>
              <a:rPr lang="zh-CN" altLang="en-US" sz="4800" b="1" dirty="0" smtClean="0"/>
              <a:t>章 认识生物</a:t>
            </a:r>
            <a:endParaRPr lang="zh-CN" altLang="en-US" sz="48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4038766"/>
            <a:ext cx="6858000" cy="1655762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第一节 生物的特征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3337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68313" y="629290"/>
            <a:ext cx="8229600" cy="124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 smtClean="0"/>
              <a:t>同学们说说，教室里，有哪些生物，哪些非生物？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27089" y="2305571"/>
            <a:ext cx="778597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zh-CN" altLang="en-US" sz="3200" dirty="0">
                <a:ea typeface="方正姚体" panose="02010601030101010101" pitchFamily="2" charset="-122"/>
              </a:rPr>
              <a:t>生物：同学们和老师（人）、植物、蚊子（动物）、细菌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27088" y="3861274"/>
            <a:ext cx="55194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zh-CN" altLang="en-US" sz="3200">
                <a:ea typeface="方正姚体" panose="02010601030101010101" pitchFamily="2" charset="-122"/>
              </a:rPr>
              <a:t>非生物：空气、黑板、桌椅等</a:t>
            </a:r>
          </a:p>
        </p:txBody>
      </p:sp>
      <p:sp>
        <p:nvSpPr>
          <p:cNvPr id="7" name="云形标注 6"/>
          <p:cNvSpPr/>
          <p:nvPr/>
        </p:nvSpPr>
        <p:spPr>
          <a:xfrm>
            <a:off x="2005781" y="4778477"/>
            <a:ext cx="5220929" cy="1371600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生物有哪些特征呢？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8170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生物的特征一：</a:t>
            </a:r>
            <a:r>
              <a:rPr lang="zh-CN" altLang="en-US" sz="3600" b="1" dirty="0" smtClean="0"/>
              <a:t>生物的生活需要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营养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timgsa.baidu.com/timg?image&amp;quality=80&amp;size=b9999_10000&amp;sec=1504373381617&amp;di=02167eaf9a464f0aaa17619ab49cd20e&amp;imgtype=0&amp;src=http%3A%2F%2Fn1.itc.cn%2Fimg8%2Fwb%2Frecom%2F2016%2F07%2F27%2F1469623319981575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" y="2236787"/>
            <a:ext cx="4535958" cy="2944813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919" y="2236786"/>
            <a:ext cx="4407403" cy="2944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生物的特征二：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生物能进行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呼吸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72150" y="3075305"/>
            <a:ext cx="2743200" cy="1344295"/>
          </a:xfrm>
        </p:spPr>
        <p:txBody>
          <a:bodyPr/>
          <a:lstStyle/>
          <a:p>
            <a:r>
              <a:rPr lang="zh-CN" altLang="en-US" b="1" dirty="0" smtClean="0"/>
              <a:t>植物需要从外界吸收氧气吗？</a:t>
            </a:r>
            <a:endParaRPr lang="zh-CN" altLang="en-US" b="1" dirty="0"/>
          </a:p>
        </p:txBody>
      </p:sp>
      <p:pic>
        <p:nvPicPr>
          <p:cNvPr id="23554" name="Picture 2" descr="https://timgsa.baidu.com/timg?image&amp;quality=80&amp;size=b9999_10000&amp;sec=1504373700568&amp;di=1e2ecbbddf09e23a131e705b3d7efc4d&amp;imgtype=0&amp;src=http%3A%2F%2Fimg4.cache.netease.com%2Fcnews%2F2015%2F7%2F10%2F201507101116225c0d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25" y="1866899"/>
            <a:ext cx="5006975" cy="4084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37" y="3309126"/>
            <a:ext cx="4741439" cy="2603994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人可以通过＿＿、＿＿和＿＿＿＿将废物排出体外</a:t>
            </a:r>
            <a:endParaRPr lang="zh-CN" altLang="en-US" b="1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81050" y="5175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生物的特征三：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生物能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排出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身体内产生的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废物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4580" name="Picture 4" descr="https://timgsa.baidu.com/timg?image&amp;quality=80&amp;size=b9999_10000&amp;sec=1504374090682&amp;di=4e00f33a84ff663ffcb3ee62ae4c7e99&amp;imgtype=0&amp;src=http%3A%2F%2Fheilongjiang.sinaimg.cn%2F2015%2F0318%2FU9672P1274DT201503181002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5155" y="2817877"/>
            <a:ext cx="3875688" cy="32684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695073" y="176463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排尿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69894" y="17646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出汗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12632" y="176463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呼出气体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2022909" y="2653731"/>
            <a:ext cx="2117557" cy="1106905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植物呢？</a:t>
            </a:r>
            <a:endParaRPr lang="zh-CN" altLang="en-US" sz="28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3398520" y="1264920"/>
            <a:ext cx="2339102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粪便不属此类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  <p:bldP spid="8" grpId="0"/>
      <p:bldP spid="9" grpId="0"/>
      <p:bldP spid="10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853440" y="39683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生物的特征四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626" name="Picture 2" descr="https://timgsa.baidu.com/timg?image&amp;quality=80&amp;size=b9999_10000&amp;sec=1504374324813&amp;di=cfc726706e41db39f7f609019c115502&amp;imgtype=0&amp;src=http%3A%2F%2Fimg.mp.itc.cn%2Fupload%2F20160919%2F3a5dff07935848908882326dc7b72e4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248" y="1965073"/>
            <a:ext cx="4204336" cy="3713832"/>
          </a:xfrm>
          <a:prstGeom prst="rect">
            <a:avLst/>
          </a:prstGeom>
          <a:noFill/>
        </p:spPr>
      </p:pic>
      <p:pic>
        <p:nvPicPr>
          <p:cNvPr id="26630" name="Picture 6" descr="https://timgsa.baidu.com/timg?image&amp;quality=80&amp;size=b9999_10000&amp;sec=1504374449838&amp;di=4cba421f7c9b5230dc38162414ada77a&amp;imgtype=0&amp;src=http%3A%2F%2Fwanzao2.b0.upaiyun.com%2Fsystem%2Fpictures%2F28625145%2Foriginal%2F9bb6cc3a75bc330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449" y="2518443"/>
            <a:ext cx="4195950" cy="2181894"/>
          </a:xfrm>
          <a:prstGeom prst="rect">
            <a:avLst/>
          </a:prstGeom>
          <a:noFill/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91623" y="5945438"/>
            <a:ext cx="83439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/>
            <a:r>
              <a:rPr lang="zh-CN" altLang="en-US" sz="3200" b="1" dirty="0">
                <a:solidFill>
                  <a:srgbClr val="FF0000"/>
                </a:solidFill>
                <a:ea typeface="宋体" charset="-122"/>
              </a:rPr>
              <a:t>向光性、向水性、向肥性、向地性都是应激性</a:t>
            </a:r>
          </a:p>
        </p:txBody>
      </p:sp>
      <p:sp>
        <p:nvSpPr>
          <p:cNvPr id="2" name="矩形 1"/>
          <p:cNvSpPr/>
          <p:nvPr/>
        </p:nvSpPr>
        <p:spPr>
          <a:xfrm>
            <a:off x="4378168" y="621322"/>
            <a:ext cx="42438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+mj-lt"/>
                <a:ea typeface="+mj-ea"/>
                <a:cs typeface="+mj-cs"/>
              </a:rPr>
              <a:t>生物能对外界</a:t>
            </a:r>
            <a:r>
              <a:rPr lang="zh-CN" altLang="en-US" sz="3200" b="1" dirty="0">
                <a:latin typeface="+mj-lt"/>
                <a:ea typeface="+mj-ea"/>
                <a:cs typeface="+mj-cs"/>
              </a:rPr>
              <a:t>刺激</a:t>
            </a:r>
            <a:r>
              <a:rPr lang="zh-CN" altLang="en-US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作出反应</a:t>
            </a:r>
            <a:r>
              <a:rPr lang="zh-CN" altLang="en-US" sz="3200" b="1" dirty="0">
                <a:solidFill>
                  <a:prstClr val="black"/>
                </a:solidFill>
                <a:latin typeface="+mj-lt"/>
                <a:ea typeface="+mj-ea"/>
                <a:cs typeface="+mj-cs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应激性</a:t>
            </a:r>
            <a:r>
              <a:rPr lang="zh-CN" altLang="en-US" sz="3200" b="1" dirty="0">
                <a:solidFill>
                  <a:prstClr val="black"/>
                </a:solidFill>
                <a:latin typeface="+mj-lt"/>
                <a:ea typeface="+mj-ea"/>
                <a:cs typeface="+mj-cs"/>
              </a:rPr>
              <a:t>）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81050" y="5175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生物的特征五：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生物能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生长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和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繁殖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4" name="Picture 2" descr="https://timgsa.baidu.com/timg?image&amp;quality=80&amp;size=b9999_10000&amp;sec=1504375109835&amp;di=a584ec65f60c03ea5aa980e5c56e7ff2&amp;imgtype=0&amp;src=http%3A%2F%2Fimg.izaojiao.com%2Finfo%2F201507%2F09111534221.jpg"/>
          <p:cNvPicPr>
            <a:picLocks noChangeAspect="1" noChangeArrowheads="1"/>
          </p:cNvPicPr>
          <p:nvPr/>
        </p:nvPicPr>
        <p:blipFill>
          <a:blip r:embed="rId2" cstate="print"/>
          <a:srcRect l="13993" r="17020"/>
          <a:stretch>
            <a:fillRect/>
          </a:stretch>
        </p:blipFill>
        <p:spPr bwMode="auto">
          <a:xfrm>
            <a:off x="0" y="1894891"/>
            <a:ext cx="4118506" cy="3382962"/>
          </a:xfrm>
          <a:prstGeom prst="rect">
            <a:avLst/>
          </a:prstGeom>
          <a:noFill/>
        </p:spPr>
      </p:pic>
      <p:pic>
        <p:nvPicPr>
          <p:cNvPr id="28676" name="Picture 4" descr="https://timgsa.baidu.com/timg?image&amp;quality=80&amp;size=b9999_10000&amp;sec=1504969991&amp;di=8257cd03a961a0b27230c8aa3d8ddd44&amp;imgtype=jpg&amp;er=1&amp;src=http%3A%2F%2Fphotocdn.sohu.com%2F20130418%2FImg373094316.jpg"/>
          <p:cNvPicPr>
            <a:picLocks noChangeAspect="1" noChangeArrowheads="1"/>
          </p:cNvPicPr>
          <p:nvPr/>
        </p:nvPicPr>
        <p:blipFill>
          <a:blip r:embed="rId3" cstate="print"/>
          <a:srcRect l="20000" t="11693" r="17053" b="18322"/>
          <a:stretch>
            <a:fillRect/>
          </a:stretch>
        </p:blipFill>
        <p:spPr bwMode="auto">
          <a:xfrm>
            <a:off x="4347411" y="1892968"/>
            <a:ext cx="4796589" cy="3433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1572</TotalTime>
  <Words>797</Words>
  <Application>Microsoft Office PowerPoint</Application>
  <PresentationFormat>全屏显示(4:3)</PresentationFormat>
  <Paragraphs>99</Paragraphs>
  <Slides>19</Slides>
  <Notes>5</Notes>
  <HiddenSlides>2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方正姚体</vt:lpstr>
      <vt:lpstr>黑体</vt:lpstr>
      <vt:lpstr>楷体_GB2312</vt:lpstr>
      <vt:lpstr>宋体</vt:lpstr>
      <vt:lpstr>宋体</vt:lpstr>
      <vt:lpstr>Arial</vt:lpstr>
      <vt:lpstr>Calibri</vt:lpstr>
      <vt:lpstr>Calibri Light</vt:lpstr>
      <vt:lpstr>Times New Roman</vt:lpstr>
      <vt:lpstr>Office Theme</vt:lpstr>
      <vt:lpstr>PowerPoint 演示文稿</vt:lpstr>
      <vt:lpstr>学习要求 </vt:lpstr>
      <vt:lpstr>第一单元 生物和生物圈  第一章 认识生物</vt:lpstr>
      <vt:lpstr>PowerPoint 演示文稿</vt:lpstr>
      <vt:lpstr>生物的特征一：生物的生活需要营养</vt:lpstr>
      <vt:lpstr>生物的特征二：生物能进行呼吸</vt:lpstr>
      <vt:lpstr>PowerPoint 演示文稿</vt:lpstr>
      <vt:lpstr>PowerPoint 演示文稿</vt:lpstr>
      <vt:lpstr>PowerPoint 演示文稿</vt:lpstr>
      <vt:lpstr>PowerPoint 演示文稿</vt:lpstr>
      <vt:lpstr>思考：</vt:lpstr>
      <vt:lpstr>PowerPoint 演示文稿</vt:lpstr>
      <vt:lpstr>PowerPoint 演示文稿</vt:lpstr>
      <vt:lpstr>科学方法：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2017-08-31T15:46:42Z</dcterms:created>
  <dcterms:modified xsi:type="dcterms:W3CDTF">2017-09-14T01:23:12Z</dcterms:modified>
</cp:coreProperties>
</file>