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7" r:id="rId4"/>
    <p:sldId id="272" r:id="rId5"/>
    <p:sldId id="271" r:id="rId6"/>
    <p:sldId id="270" r:id="rId7"/>
    <p:sldId id="268" r:id="rId8"/>
    <p:sldId id="269" r:id="rId9"/>
    <p:sldId id="278" r:id="rId10"/>
    <p:sldId id="279" r:id="rId11"/>
    <p:sldId id="280" r:id="rId12"/>
    <p:sldId id="281" r:id="rId13"/>
    <p:sldId id="282" r:id="rId14"/>
    <p:sldId id="283" r:id="rId15"/>
    <p:sldId id="274" r:id="rId16"/>
    <p:sldId id="275" r:id="rId17"/>
    <p:sldId id="276" r:id="rId18"/>
    <p:sldId id="277" r:id="rId19"/>
    <p:sldId id="265" r:id="rId20"/>
    <p:sldId id="259" r:id="rId21"/>
    <p:sldId id="260" r:id="rId22"/>
    <p:sldId id="261" r:id="rId23"/>
    <p:sldId id="262" r:id="rId24"/>
    <p:sldId id="263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8" y="324"/>
      </p:cViewPr>
      <p:guideLst>
        <p:guide orient="horz" pos="259"/>
        <p:guide orient="horz" pos="1620"/>
        <p:guide orient="horz" pos="2981"/>
        <p:guide pos="4694"/>
        <p:guide pos="2880"/>
        <p:guide pos="3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600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305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9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hidden="1"/>
          <p:cNvSpPr/>
          <p:nvPr/>
        </p:nvSpPr>
        <p:spPr>
          <a:xfrm>
            <a:off x="251520" y="267496"/>
            <a:ext cx="8712968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83568" y="627534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第三节  生物圏是最大的生态系统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742" y="1563638"/>
            <a:ext cx="6686515" cy="30876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64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8832955_191854729000_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" t="2296" b="8509"/>
          <a:stretch/>
        </p:blipFill>
        <p:spPr bwMode="auto">
          <a:xfrm>
            <a:off x="4548260" y="1131590"/>
            <a:ext cx="3672000" cy="24480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11188" y="41116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多种多样的生态系统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1055929"/>
            <a:ext cx="3937072" cy="1866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特点：水盐度高，受阳光、温度、含氧量影响大，以微小浮游植物为主，动物种类多且大多可在水中游泳。</a:t>
            </a:r>
          </a:p>
        </p:txBody>
      </p:sp>
      <p:sp>
        <p:nvSpPr>
          <p:cNvPr id="5" name="矩形 4"/>
          <p:cNvSpPr/>
          <p:nvPr/>
        </p:nvSpPr>
        <p:spPr>
          <a:xfrm>
            <a:off x="578517" y="2865132"/>
            <a:ext cx="39370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作用：海平面能吸收大量的二氧化碳，海洋植物每年制造的氧气占全球产氧量的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70%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，维持水循环，调节气候，提供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丰富资源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292080" y="3651870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海洋生态系统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189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41116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多种多样的生态系统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2" descr="C:\Users\Administrator\Desktop\2007824113126161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858" r="-1091" b="7836"/>
          <a:stretch/>
        </p:blipFill>
        <p:spPr bwMode="auto">
          <a:xfrm>
            <a:off x="4572000" y="1131590"/>
            <a:ext cx="3672000" cy="24480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30364" y="1018954"/>
            <a:ext cx="3875210" cy="1866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特点：分布在湿润地区，动植物种类繁多，结构最为复杂，自动调节能力最强，生态系统稳定性高。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188" y="2883696"/>
            <a:ext cx="3875210" cy="1405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作用：涵养水源、防风固沙、调节气候、净化空气，有“绿色水库”和“地球之肺”之称。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435892" y="3586293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森林生态系统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9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41116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多种多样的生态系统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2" descr="C:\Users\Administrator\Desktop\20087721512698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" b="6830"/>
          <a:stretch/>
        </p:blipFill>
        <p:spPr bwMode="auto">
          <a:xfrm>
            <a:off x="4499992" y="1131590"/>
            <a:ext cx="3672000" cy="24480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11188" y="1059582"/>
            <a:ext cx="38201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特点：包括河流、湖泊、池塘等生态系统，有淡水水体与其中的生物组成。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839" y="2427734"/>
            <a:ext cx="38201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作用：提供饮用、灌溉及工业用水，调节气候。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5436096" y="3581609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淡水生态系统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618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41116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多种多样的生态系统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188" y="1067056"/>
            <a:ext cx="38888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特点：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是人工建立的生态系统，人的作用非常突出，人们种植的农作物是这一系统的主要成员。动植物的种类少，抵抗旱、涝或病虫害的能力低。群落的结构简单，易退化。</a:t>
            </a:r>
          </a:p>
        </p:txBody>
      </p:sp>
      <p:sp>
        <p:nvSpPr>
          <p:cNvPr id="4" name="矩形 3"/>
          <p:cNvSpPr/>
          <p:nvPr/>
        </p:nvSpPr>
        <p:spPr>
          <a:xfrm>
            <a:off x="611188" y="3716454"/>
            <a:ext cx="388880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作用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：为人类提供粮食、蔬菜等。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4" descr="C:\Users\Administrator\Desktop\20111221225924_MUvu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" b="3425"/>
          <a:stretch/>
        </p:blipFill>
        <p:spPr bwMode="auto">
          <a:xfrm>
            <a:off x="4499992" y="1131590"/>
            <a:ext cx="3672000" cy="24480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480222" y="3581609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农田生态系统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013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41116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多种多样的生态系统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1" descr="C:\Users\Administrator\Desktop\1884442_144211036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" t="7203" r="10112" b="8569"/>
          <a:stretch/>
        </p:blipFill>
        <p:spPr bwMode="auto">
          <a:xfrm>
            <a:off x="4427984" y="1131590"/>
            <a:ext cx="3672000" cy="24480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11188" y="987574"/>
            <a:ext cx="37447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特点：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人工建立的生态系统，人是这一系统的主要成员，起支配作用，植物的种类和数量少，高度依赖和干扰其他生态系统，自动调节能力差，易出现环境问题</a:t>
            </a:r>
            <a:r>
              <a:rPr kumimoji="1"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作用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：对人类政治、经济、文化产生重大影响，是人类文明的产物。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292080" y="3579590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城市生态系统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10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11560" y="876842"/>
            <a:ext cx="204094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湿地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生态系统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城市生态系统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海洋生态系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淡水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生态系统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森林生态系统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农田生态系统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草原生态系统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419872" y="905688"/>
            <a:ext cx="511256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湿润地区，生物种类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较多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干旱地区，生物种类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较少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海洋和海洋生物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多水和过湿条件下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形成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淡水和淡水生物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人工生态系统，生物种类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较少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消费者主要是人，生物种类较少</a:t>
            </a:r>
          </a:p>
        </p:txBody>
      </p:sp>
      <p:sp>
        <p:nvSpPr>
          <p:cNvPr id="9" name="矩形 8"/>
          <p:cNvSpPr/>
          <p:nvPr/>
        </p:nvSpPr>
        <p:spPr>
          <a:xfrm>
            <a:off x="611188" y="42234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连一连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55776" y="1275606"/>
            <a:ext cx="864096" cy="1615241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555776" y="1822824"/>
            <a:ext cx="864096" cy="2664296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55776" y="2326880"/>
            <a:ext cx="864096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555776" y="2890847"/>
            <a:ext cx="864096" cy="516153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555776" y="3983064"/>
            <a:ext cx="864096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555776" y="1275606"/>
            <a:ext cx="864096" cy="2131394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555776" y="1822824"/>
            <a:ext cx="864096" cy="266429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81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000125" y="2000251"/>
            <a:ext cx="6008574" cy="2286000"/>
          </a:xfrm>
          <a:custGeom>
            <a:avLst/>
            <a:gdLst>
              <a:gd name="connsiteX0" fmla="*/ 283633 w 6874933"/>
              <a:gd name="connsiteY0" fmla="*/ 0 h 3213100"/>
              <a:gd name="connsiteX1" fmla="*/ 118533 w 6874933"/>
              <a:gd name="connsiteY1" fmla="*/ 1041400 h 3213100"/>
              <a:gd name="connsiteX2" fmla="*/ 994833 w 6874933"/>
              <a:gd name="connsiteY2" fmla="*/ 1752600 h 3213100"/>
              <a:gd name="connsiteX3" fmla="*/ 3344333 w 6874933"/>
              <a:gd name="connsiteY3" fmla="*/ 1282700 h 3213100"/>
              <a:gd name="connsiteX4" fmla="*/ 4779433 w 6874933"/>
              <a:gd name="connsiteY4" fmla="*/ 825500 h 3213100"/>
              <a:gd name="connsiteX5" fmla="*/ 6443133 w 6874933"/>
              <a:gd name="connsiteY5" fmla="*/ 1727200 h 3213100"/>
              <a:gd name="connsiteX6" fmla="*/ 6874933 w 6874933"/>
              <a:gd name="connsiteY6" fmla="*/ 3213100 h 321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4933" h="3213100">
                <a:moveTo>
                  <a:pt x="283633" y="0"/>
                </a:moveTo>
                <a:cubicBezTo>
                  <a:pt x="141816" y="374650"/>
                  <a:pt x="0" y="749300"/>
                  <a:pt x="118533" y="1041400"/>
                </a:cubicBezTo>
                <a:cubicBezTo>
                  <a:pt x="237066" y="1333500"/>
                  <a:pt x="457200" y="1712383"/>
                  <a:pt x="994833" y="1752600"/>
                </a:cubicBezTo>
                <a:cubicBezTo>
                  <a:pt x="1532466" y="1792817"/>
                  <a:pt x="2713566" y="1437217"/>
                  <a:pt x="3344333" y="1282700"/>
                </a:cubicBezTo>
                <a:cubicBezTo>
                  <a:pt x="3975100" y="1128183"/>
                  <a:pt x="4262966" y="751417"/>
                  <a:pt x="4779433" y="825500"/>
                </a:cubicBezTo>
                <a:cubicBezTo>
                  <a:pt x="5295900" y="899583"/>
                  <a:pt x="6093883" y="1329267"/>
                  <a:pt x="6443133" y="1727200"/>
                </a:cubicBezTo>
                <a:cubicBezTo>
                  <a:pt x="6792383" y="2125133"/>
                  <a:pt x="6809316" y="2842683"/>
                  <a:pt x="6874933" y="3213100"/>
                </a:cubicBezTo>
              </a:path>
            </a:pathLst>
          </a:custGeom>
          <a:noFill/>
          <a:ln w="317500">
            <a:solidFill>
              <a:schemeClr val="accent6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32"/>
          <p:cNvGrpSpPr>
            <a:grpSpLocks/>
          </p:cNvGrpSpPr>
          <p:nvPr/>
        </p:nvGrpSpPr>
        <p:grpSpPr bwMode="auto">
          <a:xfrm>
            <a:off x="719542" y="1066402"/>
            <a:ext cx="2636603" cy="1166411"/>
            <a:chOff x="0" y="714356"/>
            <a:chExt cx="4143372" cy="1598614"/>
          </a:xfrm>
        </p:grpSpPr>
        <p:sp>
          <p:nvSpPr>
            <p:cNvPr id="4" name="任意多边形 3"/>
            <p:cNvSpPr/>
            <p:nvPr/>
          </p:nvSpPr>
          <p:spPr>
            <a:xfrm>
              <a:off x="1357311" y="714356"/>
              <a:ext cx="1003299" cy="1384302"/>
            </a:xfrm>
            <a:custGeom>
              <a:avLst/>
              <a:gdLst>
                <a:gd name="connsiteX0" fmla="*/ 0 w 1003300"/>
                <a:gd name="connsiteY0" fmla="*/ 1384300 h 1384300"/>
                <a:gd name="connsiteX1" fmla="*/ 431800 w 1003300"/>
                <a:gd name="connsiteY1" fmla="*/ 0 h 1384300"/>
                <a:gd name="connsiteX2" fmla="*/ 1003300 w 1003300"/>
                <a:gd name="connsiteY2" fmla="*/ 138430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3300" h="1384300">
                  <a:moveTo>
                    <a:pt x="0" y="1384300"/>
                  </a:moveTo>
                  <a:cubicBezTo>
                    <a:pt x="132291" y="692150"/>
                    <a:pt x="264583" y="0"/>
                    <a:pt x="431800" y="0"/>
                  </a:cubicBezTo>
                  <a:cubicBezTo>
                    <a:pt x="599017" y="0"/>
                    <a:pt x="801158" y="692150"/>
                    <a:pt x="1003300" y="1384300"/>
                  </a:cubicBezTo>
                </a:path>
              </a:pathLst>
            </a:custGeom>
            <a:blipFill>
              <a:blip r:embed="rId2" cstate="print"/>
              <a:tile tx="0" ty="0" sx="100000" sy="100000" flip="none" algn="tl"/>
            </a:blip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101600" dir="11400000" algn="tr" rotWithShape="0">
                <a:schemeClr val="accent5">
                  <a:lumMod val="1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500" y="1142982"/>
              <a:ext cx="1289049" cy="1000126"/>
            </a:xfrm>
            <a:custGeom>
              <a:avLst/>
              <a:gdLst>
                <a:gd name="connsiteX0" fmla="*/ 0 w 1003300"/>
                <a:gd name="connsiteY0" fmla="*/ 1384300 h 1384300"/>
                <a:gd name="connsiteX1" fmla="*/ 431800 w 1003300"/>
                <a:gd name="connsiteY1" fmla="*/ 0 h 1384300"/>
                <a:gd name="connsiteX2" fmla="*/ 1003300 w 1003300"/>
                <a:gd name="connsiteY2" fmla="*/ 138430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3300" h="1384300">
                  <a:moveTo>
                    <a:pt x="0" y="1384300"/>
                  </a:moveTo>
                  <a:cubicBezTo>
                    <a:pt x="132291" y="692150"/>
                    <a:pt x="264583" y="0"/>
                    <a:pt x="431800" y="0"/>
                  </a:cubicBezTo>
                  <a:cubicBezTo>
                    <a:pt x="599017" y="0"/>
                    <a:pt x="801158" y="692150"/>
                    <a:pt x="1003300" y="1384300"/>
                  </a:cubicBezTo>
                </a:path>
              </a:pathLst>
            </a:custGeom>
            <a:blipFill>
              <a:blip r:embed="rId2" cstate="print"/>
              <a:tile tx="0" ty="0" sx="100000" sy="100000" flip="none" algn="tl"/>
            </a:blip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101600" dir="11400000" algn="tr" rotWithShape="0">
                <a:schemeClr val="accent5">
                  <a:lumMod val="1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571624" y="1571607"/>
              <a:ext cx="2571748" cy="714376"/>
            </a:xfrm>
            <a:custGeom>
              <a:avLst/>
              <a:gdLst>
                <a:gd name="connsiteX0" fmla="*/ 0 w 1003300"/>
                <a:gd name="connsiteY0" fmla="*/ 1384300 h 1384300"/>
                <a:gd name="connsiteX1" fmla="*/ 431800 w 1003300"/>
                <a:gd name="connsiteY1" fmla="*/ 0 h 1384300"/>
                <a:gd name="connsiteX2" fmla="*/ 1003300 w 1003300"/>
                <a:gd name="connsiteY2" fmla="*/ 138430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3300" h="1384300">
                  <a:moveTo>
                    <a:pt x="0" y="1384300"/>
                  </a:moveTo>
                  <a:cubicBezTo>
                    <a:pt x="132291" y="692150"/>
                    <a:pt x="264583" y="0"/>
                    <a:pt x="431800" y="0"/>
                  </a:cubicBezTo>
                  <a:cubicBezTo>
                    <a:pt x="599017" y="0"/>
                    <a:pt x="801158" y="692150"/>
                    <a:pt x="1003300" y="1384300"/>
                  </a:cubicBezTo>
                </a:path>
              </a:pathLst>
            </a:custGeom>
            <a:blipFill>
              <a:blip r:embed="rId2" cstate="print"/>
              <a:tile tx="0" ty="0" sx="100000" sy="100000" flip="none" algn="tl"/>
            </a:blip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101600" dir="11400000" algn="tr" rotWithShape="0">
                <a:schemeClr val="accent5">
                  <a:lumMod val="1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0" y="928668"/>
              <a:ext cx="1003299" cy="1384302"/>
            </a:xfrm>
            <a:custGeom>
              <a:avLst/>
              <a:gdLst>
                <a:gd name="connsiteX0" fmla="*/ 0 w 1003300"/>
                <a:gd name="connsiteY0" fmla="*/ 1384300 h 1384300"/>
                <a:gd name="connsiteX1" fmla="*/ 431800 w 1003300"/>
                <a:gd name="connsiteY1" fmla="*/ 0 h 1384300"/>
                <a:gd name="connsiteX2" fmla="*/ 1003300 w 1003300"/>
                <a:gd name="connsiteY2" fmla="*/ 138430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3300" h="1384300">
                  <a:moveTo>
                    <a:pt x="0" y="1384300"/>
                  </a:moveTo>
                  <a:cubicBezTo>
                    <a:pt x="132291" y="692150"/>
                    <a:pt x="264583" y="0"/>
                    <a:pt x="431800" y="0"/>
                  </a:cubicBezTo>
                  <a:cubicBezTo>
                    <a:pt x="599017" y="0"/>
                    <a:pt x="801158" y="692150"/>
                    <a:pt x="1003300" y="1384300"/>
                  </a:cubicBezTo>
                </a:path>
              </a:pathLst>
            </a:custGeom>
            <a:blipFill>
              <a:blip r:embed="rId2" cstate="print"/>
              <a:tile tx="0" ty="0" sx="100000" sy="100000" flip="none" algn="tl"/>
            </a:blip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101600" dir="11400000" algn="tr" rotWithShape="0">
                <a:schemeClr val="accent5">
                  <a:lumMod val="1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0" name="任意多边形 229"/>
          <p:cNvSpPr/>
          <p:nvPr/>
        </p:nvSpPr>
        <p:spPr>
          <a:xfrm>
            <a:off x="6472531" y="3939902"/>
            <a:ext cx="1209196" cy="843726"/>
          </a:xfrm>
          <a:custGeom>
            <a:avLst/>
            <a:gdLst>
              <a:gd name="connsiteX0" fmla="*/ 255722 w 1596326"/>
              <a:gd name="connsiteY0" fmla="*/ 54247 h 914403"/>
              <a:gd name="connsiteX1" fmla="*/ 255722 w 1596326"/>
              <a:gd name="connsiteY1" fmla="*/ 54247 h 914403"/>
              <a:gd name="connsiteX2" fmla="*/ 348712 w 1596326"/>
              <a:gd name="connsiteY2" fmla="*/ 38749 h 914403"/>
              <a:gd name="connsiteX3" fmla="*/ 379709 w 1596326"/>
              <a:gd name="connsiteY3" fmla="*/ 31000 h 914403"/>
              <a:gd name="connsiteX4" fmla="*/ 441702 w 1596326"/>
              <a:gd name="connsiteY4" fmla="*/ 23250 h 914403"/>
              <a:gd name="connsiteX5" fmla="*/ 495946 w 1596326"/>
              <a:gd name="connsiteY5" fmla="*/ 15501 h 914403"/>
              <a:gd name="connsiteX6" fmla="*/ 519194 w 1596326"/>
              <a:gd name="connsiteY6" fmla="*/ 7752 h 914403"/>
              <a:gd name="connsiteX7" fmla="*/ 767167 w 1596326"/>
              <a:gd name="connsiteY7" fmla="*/ 7752 h 914403"/>
              <a:gd name="connsiteX8" fmla="*/ 829160 w 1596326"/>
              <a:gd name="connsiteY8" fmla="*/ 23250 h 914403"/>
              <a:gd name="connsiteX9" fmla="*/ 891153 w 1596326"/>
              <a:gd name="connsiteY9" fmla="*/ 69745 h 914403"/>
              <a:gd name="connsiteX10" fmla="*/ 1441343 w 1596326"/>
              <a:gd name="connsiteY10" fmla="*/ 77494 h 914403"/>
              <a:gd name="connsiteX11" fmla="*/ 1487838 w 1596326"/>
              <a:gd name="connsiteY11" fmla="*/ 92993 h 914403"/>
              <a:gd name="connsiteX12" fmla="*/ 1542082 w 1596326"/>
              <a:gd name="connsiteY12" fmla="*/ 108491 h 914403"/>
              <a:gd name="connsiteX13" fmla="*/ 1549831 w 1596326"/>
              <a:gd name="connsiteY13" fmla="*/ 131739 h 914403"/>
              <a:gd name="connsiteX14" fmla="*/ 1573078 w 1596326"/>
              <a:gd name="connsiteY14" fmla="*/ 154986 h 914403"/>
              <a:gd name="connsiteX15" fmla="*/ 1580828 w 1596326"/>
              <a:gd name="connsiteY15" fmla="*/ 209230 h 914403"/>
              <a:gd name="connsiteX16" fmla="*/ 1596326 w 1596326"/>
              <a:gd name="connsiteY16" fmla="*/ 278972 h 914403"/>
              <a:gd name="connsiteX17" fmla="*/ 1588577 w 1596326"/>
              <a:gd name="connsiteY17" fmla="*/ 309969 h 914403"/>
              <a:gd name="connsiteX18" fmla="*/ 1573078 w 1596326"/>
              <a:gd name="connsiteY18" fmla="*/ 588939 h 914403"/>
              <a:gd name="connsiteX19" fmla="*/ 1534333 w 1596326"/>
              <a:gd name="connsiteY19" fmla="*/ 643183 h 914403"/>
              <a:gd name="connsiteX20" fmla="*/ 1511085 w 1596326"/>
              <a:gd name="connsiteY20" fmla="*/ 666430 h 914403"/>
              <a:gd name="connsiteX21" fmla="*/ 1464590 w 1596326"/>
              <a:gd name="connsiteY21" fmla="*/ 681928 h 914403"/>
              <a:gd name="connsiteX22" fmla="*/ 1425845 w 1596326"/>
              <a:gd name="connsiteY22" fmla="*/ 720674 h 914403"/>
              <a:gd name="connsiteX23" fmla="*/ 1402597 w 1596326"/>
              <a:gd name="connsiteY23" fmla="*/ 767169 h 914403"/>
              <a:gd name="connsiteX24" fmla="*/ 1394848 w 1596326"/>
              <a:gd name="connsiteY24" fmla="*/ 790417 h 914403"/>
              <a:gd name="connsiteX25" fmla="*/ 1387099 w 1596326"/>
              <a:gd name="connsiteY25" fmla="*/ 821413 h 914403"/>
              <a:gd name="connsiteX26" fmla="*/ 1363851 w 1596326"/>
              <a:gd name="connsiteY26" fmla="*/ 829162 h 914403"/>
              <a:gd name="connsiteX27" fmla="*/ 1348353 w 1596326"/>
              <a:gd name="connsiteY27" fmla="*/ 844661 h 914403"/>
              <a:gd name="connsiteX28" fmla="*/ 1278611 w 1596326"/>
              <a:gd name="connsiteY28" fmla="*/ 860159 h 914403"/>
              <a:gd name="connsiteX29" fmla="*/ 1247614 w 1596326"/>
              <a:gd name="connsiteY29" fmla="*/ 844661 h 914403"/>
              <a:gd name="connsiteX30" fmla="*/ 1239865 w 1596326"/>
              <a:gd name="connsiteY30" fmla="*/ 798166 h 914403"/>
              <a:gd name="connsiteX31" fmla="*/ 1224367 w 1596326"/>
              <a:gd name="connsiteY31" fmla="*/ 782667 h 914403"/>
              <a:gd name="connsiteX32" fmla="*/ 1177872 w 1596326"/>
              <a:gd name="connsiteY32" fmla="*/ 790417 h 914403"/>
              <a:gd name="connsiteX33" fmla="*/ 1123628 w 1596326"/>
              <a:gd name="connsiteY33" fmla="*/ 852410 h 914403"/>
              <a:gd name="connsiteX34" fmla="*/ 1092631 w 1596326"/>
              <a:gd name="connsiteY34" fmla="*/ 860159 h 914403"/>
              <a:gd name="connsiteX35" fmla="*/ 1069383 w 1596326"/>
              <a:gd name="connsiteY35" fmla="*/ 883406 h 914403"/>
              <a:gd name="connsiteX36" fmla="*/ 960895 w 1596326"/>
              <a:gd name="connsiteY36" fmla="*/ 898905 h 914403"/>
              <a:gd name="connsiteX37" fmla="*/ 906651 w 1596326"/>
              <a:gd name="connsiteY37" fmla="*/ 914403 h 914403"/>
              <a:gd name="connsiteX38" fmla="*/ 790414 w 1596326"/>
              <a:gd name="connsiteY38" fmla="*/ 906654 h 914403"/>
              <a:gd name="connsiteX39" fmla="*/ 681926 w 1596326"/>
              <a:gd name="connsiteY39" fmla="*/ 867908 h 914403"/>
              <a:gd name="connsiteX40" fmla="*/ 658678 w 1596326"/>
              <a:gd name="connsiteY40" fmla="*/ 852410 h 914403"/>
              <a:gd name="connsiteX41" fmla="*/ 643180 w 1596326"/>
              <a:gd name="connsiteY41" fmla="*/ 836911 h 914403"/>
              <a:gd name="connsiteX42" fmla="*/ 232475 w 1596326"/>
              <a:gd name="connsiteY42" fmla="*/ 829162 h 914403"/>
              <a:gd name="connsiteX43" fmla="*/ 178231 w 1596326"/>
              <a:gd name="connsiteY43" fmla="*/ 767169 h 914403"/>
              <a:gd name="connsiteX44" fmla="*/ 147234 w 1596326"/>
              <a:gd name="connsiteY44" fmla="*/ 697427 h 914403"/>
              <a:gd name="connsiteX45" fmla="*/ 116238 w 1596326"/>
              <a:gd name="connsiteY45" fmla="*/ 681928 h 914403"/>
              <a:gd name="connsiteX46" fmla="*/ 54245 w 1596326"/>
              <a:gd name="connsiteY46" fmla="*/ 658681 h 914403"/>
              <a:gd name="connsiteX47" fmla="*/ 23248 w 1596326"/>
              <a:gd name="connsiteY47" fmla="*/ 627684 h 914403"/>
              <a:gd name="connsiteX48" fmla="*/ 0 w 1596326"/>
              <a:gd name="connsiteY48" fmla="*/ 604437 h 914403"/>
              <a:gd name="connsiteX49" fmla="*/ 7750 w 1596326"/>
              <a:gd name="connsiteY49" fmla="*/ 441705 h 914403"/>
              <a:gd name="connsiteX50" fmla="*/ 15499 w 1596326"/>
              <a:gd name="connsiteY50" fmla="*/ 418457 h 914403"/>
              <a:gd name="connsiteX51" fmla="*/ 38746 w 1596326"/>
              <a:gd name="connsiteY51" fmla="*/ 395210 h 914403"/>
              <a:gd name="connsiteX52" fmla="*/ 46495 w 1596326"/>
              <a:gd name="connsiteY52" fmla="*/ 371962 h 914403"/>
              <a:gd name="connsiteX53" fmla="*/ 61994 w 1596326"/>
              <a:gd name="connsiteY53" fmla="*/ 356464 h 914403"/>
              <a:gd name="connsiteX54" fmla="*/ 77492 w 1596326"/>
              <a:gd name="connsiteY54" fmla="*/ 309969 h 914403"/>
              <a:gd name="connsiteX55" fmla="*/ 85241 w 1596326"/>
              <a:gd name="connsiteY55" fmla="*/ 170484 h 914403"/>
              <a:gd name="connsiteX56" fmla="*/ 131736 w 1596326"/>
              <a:gd name="connsiteY56" fmla="*/ 147237 h 914403"/>
              <a:gd name="connsiteX57" fmla="*/ 154983 w 1596326"/>
              <a:gd name="connsiteY57" fmla="*/ 131739 h 914403"/>
              <a:gd name="connsiteX58" fmla="*/ 201478 w 1596326"/>
              <a:gd name="connsiteY58" fmla="*/ 116240 h 914403"/>
              <a:gd name="connsiteX59" fmla="*/ 224726 w 1596326"/>
              <a:gd name="connsiteY59" fmla="*/ 100742 h 914403"/>
              <a:gd name="connsiteX60" fmla="*/ 255722 w 1596326"/>
              <a:gd name="connsiteY60" fmla="*/ 92993 h 914403"/>
              <a:gd name="connsiteX61" fmla="*/ 278970 w 1596326"/>
              <a:gd name="connsiteY61" fmla="*/ 85244 h 914403"/>
              <a:gd name="connsiteX62" fmla="*/ 255722 w 1596326"/>
              <a:gd name="connsiteY62" fmla="*/ 54247 h 91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596326" h="914403">
                <a:moveTo>
                  <a:pt x="255722" y="54247"/>
                </a:moveTo>
                <a:lnTo>
                  <a:pt x="255722" y="54247"/>
                </a:lnTo>
                <a:cubicBezTo>
                  <a:pt x="286719" y="49081"/>
                  <a:pt x="317826" y="44540"/>
                  <a:pt x="348712" y="38749"/>
                </a:cubicBezTo>
                <a:cubicBezTo>
                  <a:pt x="359180" y="36786"/>
                  <a:pt x="369204" y="32751"/>
                  <a:pt x="379709" y="31000"/>
                </a:cubicBezTo>
                <a:cubicBezTo>
                  <a:pt x="400251" y="27576"/>
                  <a:pt x="421060" y="26002"/>
                  <a:pt x="441702" y="23250"/>
                </a:cubicBezTo>
                <a:lnTo>
                  <a:pt x="495946" y="15501"/>
                </a:lnTo>
                <a:cubicBezTo>
                  <a:pt x="503695" y="12918"/>
                  <a:pt x="511089" y="8765"/>
                  <a:pt x="519194" y="7752"/>
                </a:cubicBezTo>
                <a:cubicBezTo>
                  <a:pt x="628407" y="-5899"/>
                  <a:pt x="645441" y="1345"/>
                  <a:pt x="767167" y="7752"/>
                </a:cubicBezTo>
                <a:cubicBezTo>
                  <a:pt x="775498" y="9418"/>
                  <a:pt x="817247" y="16102"/>
                  <a:pt x="829160" y="23250"/>
                </a:cubicBezTo>
                <a:cubicBezTo>
                  <a:pt x="854436" y="38416"/>
                  <a:pt x="847229" y="69126"/>
                  <a:pt x="891153" y="69745"/>
                </a:cubicBezTo>
                <a:lnTo>
                  <a:pt x="1441343" y="77494"/>
                </a:lnTo>
                <a:cubicBezTo>
                  <a:pt x="1456841" y="82660"/>
                  <a:pt x="1471989" y="89031"/>
                  <a:pt x="1487838" y="92993"/>
                </a:cubicBezTo>
                <a:cubicBezTo>
                  <a:pt x="1526759" y="102723"/>
                  <a:pt x="1508730" y="97374"/>
                  <a:pt x="1542082" y="108491"/>
                </a:cubicBezTo>
                <a:cubicBezTo>
                  <a:pt x="1544665" y="116240"/>
                  <a:pt x="1545300" y="124942"/>
                  <a:pt x="1549831" y="131739"/>
                </a:cubicBezTo>
                <a:cubicBezTo>
                  <a:pt x="1555910" y="140857"/>
                  <a:pt x="1569008" y="144811"/>
                  <a:pt x="1573078" y="154986"/>
                </a:cubicBezTo>
                <a:cubicBezTo>
                  <a:pt x="1579862" y="171945"/>
                  <a:pt x="1578051" y="191177"/>
                  <a:pt x="1580828" y="209230"/>
                </a:cubicBezTo>
                <a:cubicBezTo>
                  <a:pt x="1588622" y="259888"/>
                  <a:pt x="1584283" y="242843"/>
                  <a:pt x="1596326" y="278972"/>
                </a:cubicBezTo>
                <a:cubicBezTo>
                  <a:pt x="1593743" y="289304"/>
                  <a:pt x="1589426" y="299353"/>
                  <a:pt x="1588577" y="309969"/>
                </a:cubicBezTo>
                <a:cubicBezTo>
                  <a:pt x="1587259" y="326441"/>
                  <a:pt x="1578521" y="550838"/>
                  <a:pt x="1573078" y="588939"/>
                </a:cubicBezTo>
                <a:cubicBezTo>
                  <a:pt x="1565845" y="639565"/>
                  <a:pt x="1567653" y="632075"/>
                  <a:pt x="1534333" y="643183"/>
                </a:cubicBezTo>
                <a:cubicBezTo>
                  <a:pt x="1526584" y="650932"/>
                  <a:pt x="1520665" y="661108"/>
                  <a:pt x="1511085" y="666430"/>
                </a:cubicBezTo>
                <a:cubicBezTo>
                  <a:pt x="1496804" y="674364"/>
                  <a:pt x="1464590" y="681928"/>
                  <a:pt x="1464590" y="681928"/>
                </a:cubicBezTo>
                <a:cubicBezTo>
                  <a:pt x="1451675" y="694843"/>
                  <a:pt x="1431621" y="703347"/>
                  <a:pt x="1425845" y="720674"/>
                </a:cubicBezTo>
                <a:cubicBezTo>
                  <a:pt x="1415150" y="752757"/>
                  <a:pt x="1422626" y="737125"/>
                  <a:pt x="1402597" y="767169"/>
                </a:cubicBezTo>
                <a:cubicBezTo>
                  <a:pt x="1400014" y="774918"/>
                  <a:pt x="1397092" y="782563"/>
                  <a:pt x="1394848" y="790417"/>
                </a:cubicBezTo>
                <a:cubicBezTo>
                  <a:pt x="1391922" y="800657"/>
                  <a:pt x="1393752" y="813097"/>
                  <a:pt x="1387099" y="821413"/>
                </a:cubicBezTo>
                <a:cubicBezTo>
                  <a:pt x="1381996" y="827791"/>
                  <a:pt x="1371600" y="826579"/>
                  <a:pt x="1363851" y="829162"/>
                </a:cubicBezTo>
                <a:cubicBezTo>
                  <a:pt x="1358685" y="834328"/>
                  <a:pt x="1354618" y="840902"/>
                  <a:pt x="1348353" y="844661"/>
                </a:cubicBezTo>
                <a:cubicBezTo>
                  <a:pt x="1333680" y="853465"/>
                  <a:pt x="1287999" y="858594"/>
                  <a:pt x="1278611" y="860159"/>
                </a:cubicBezTo>
                <a:cubicBezTo>
                  <a:pt x="1268279" y="854993"/>
                  <a:pt x="1253736" y="854457"/>
                  <a:pt x="1247614" y="844661"/>
                </a:cubicBezTo>
                <a:cubicBezTo>
                  <a:pt x="1239287" y="831337"/>
                  <a:pt x="1245382" y="812878"/>
                  <a:pt x="1239865" y="798166"/>
                </a:cubicBezTo>
                <a:cubicBezTo>
                  <a:pt x="1237300" y="791325"/>
                  <a:pt x="1229533" y="787833"/>
                  <a:pt x="1224367" y="782667"/>
                </a:cubicBezTo>
                <a:cubicBezTo>
                  <a:pt x="1208869" y="785250"/>
                  <a:pt x="1190744" y="781407"/>
                  <a:pt x="1177872" y="790417"/>
                </a:cubicBezTo>
                <a:cubicBezTo>
                  <a:pt x="1103108" y="842751"/>
                  <a:pt x="1181673" y="827533"/>
                  <a:pt x="1123628" y="852410"/>
                </a:cubicBezTo>
                <a:cubicBezTo>
                  <a:pt x="1113839" y="856605"/>
                  <a:pt x="1102963" y="857576"/>
                  <a:pt x="1092631" y="860159"/>
                </a:cubicBezTo>
                <a:cubicBezTo>
                  <a:pt x="1084882" y="867908"/>
                  <a:pt x="1079397" y="878955"/>
                  <a:pt x="1069383" y="883406"/>
                </a:cubicBezTo>
                <a:cubicBezTo>
                  <a:pt x="1060641" y="887291"/>
                  <a:pt x="961212" y="898865"/>
                  <a:pt x="960895" y="898905"/>
                </a:cubicBezTo>
                <a:cubicBezTo>
                  <a:pt x="949931" y="902560"/>
                  <a:pt x="916382" y="914403"/>
                  <a:pt x="906651" y="914403"/>
                </a:cubicBezTo>
                <a:cubicBezTo>
                  <a:pt x="867819" y="914403"/>
                  <a:pt x="829160" y="909237"/>
                  <a:pt x="790414" y="906654"/>
                </a:cubicBezTo>
                <a:cubicBezTo>
                  <a:pt x="714368" y="868630"/>
                  <a:pt x="751210" y="879455"/>
                  <a:pt x="681926" y="867908"/>
                </a:cubicBezTo>
                <a:cubicBezTo>
                  <a:pt x="674177" y="862742"/>
                  <a:pt x="665951" y="858228"/>
                  <a:pt x="658678" y="852410"/>
                </a:cubicBezTo>
                <a:cubicBezTo>
                  <a:pt x="652973" y="847846"/>
                  <a:pt x="650475" y="837309"/>
                  <a:pt x="643180" y="836911"/>
                </a:cubicBezTo>
                <a:cubicBezTo>
                  <a:pt x="506457" y="829453"/>
                  <a:pt x="369377" y="831745"/>
                  <a:pt x="232475" y="829162"/>
                </a:cubicBezTo>
                <a:cubicBezTo>
                  <a:pt x="217298" y="813986"/>
                  <a:pt x="188484" y="790238"/>
                  <a:pt x="178231" y="767169"/>
                </a:cubicBezTo>
                <a:cubicBezTo>
                  <a:pt x="170295" y="749312"/>
                  <a:pt x="165805" y="712903"/>
                  <a:pt x="147234" y="697427"/>
                </a:cubicBezTo>
                <a:cubicBezTo>
                  <a:pt x="138360" y="690032"/>
                  <a:pt x="126794" y="686620"/>
                  <a:pt x="116238" y="681928"/>
                </a:cubicBezTo>
                <a:cubicBezTo>
                  <a:pt x="88446" y="669576"/>
                  <a:pt x="79803" y="667200"/>
                  <a:pt x="54245" y="658681"/>
                </a:cubicBezTo>
                <a:lnTo>
                  <a:pt x="23248" y="627684"/>
                </a:lnTo>
                <a:lnTo>
                  <a:pt x="0" y="604437"/>
                </a:lnTo>
                <a:cubicBezTo>
                  <a:pt x="2583" y="550193"/>
                  <a:pt x="3240" y="495823"/>
                  <a:pt x="7750" y="441705"/>
                </a:cubicBezTo>
                <a:cubicBezTo>
                  <a:pt x="8428" y="433565"/>
                  <a:pt x="10968" y="425254"/>
                  <a:pt x="15499" y="418457"/>
                </a:cubicBezTo>
                <a:cubicBezTo>
                  <a:pt x="21578" y="409339"/>
                  <a:pt x="30997" y="402959"/>
                  <a:pt x="38746" y="395210"/>
                </a:cubicBezTo>
                <a:cubicBezTo>
                  <a:pt x="41329" y="387461"/>
                  <a:pt x="42292" y="378966"/>
                  <a:pt x="46495" y="371962"/>
                </a:cubicBezTo>
                <a:cubicBezTo>
                  <a:pt x="50254" y="365697"/>
                  <a:pt x="58727" y="362999"/>
                  <a:pt x="61994" y="356464"/>
                </a:cubicBezTo>
                <a:cubicBezTo>
                  <a:pt x="69300" y="341852"/>
                  <a:pt x="77492" y="309969"/>
                  <a:pt x="77492" y="309969"/>
                </a:cubicBezTo>
                <a:cubicBezTo>
                  <a:pt x="80075" y="263474"/>
                  <a:pt x="76108" y="216146"/>
                  <a:pt x="85241" y="170484"/>
                </a:cubicBezTo>
                <a:cubicBezTo>
                  <a:pt x="87708" y="158147"/>
                  <a:pt x="123839" y="151185"/>
                  <a:pt x="131736" y="147237"/>
                </a:cubicBezTo>
                <a:cubicBezTo>
                  <a:pt x="140066" y="143072"/>
                  <a:pt x="146473" y="135521"/>
                  <a:pt x="154983" y="131739"/>
                </a:cubicBezTo>
                <a:cubicBezTo>
                  <a:pt x="169912" y="125104"/>
                  <a:pt x="187885" y="125302"/>
                  <a:pt x="201478" y="116240"/>
                </a:cubicBezTo>
                <a:cubicBezTo>
                  <a:pt x="209227" y="111074"/>
                  <a:pt x="216166" y="104411"/>
                  <a:pt x="224726" y="100742"/>
                </a:cubicBezTo>
                <a:cubicBezTo>
                  <a:pt x="234515" y="96547"/>
                  <a:pt x="245482" y="95919"/>
                  <a:pt x="255722" y="92993"/>
                </a:cubicBezTo>
                <a:cubicBezTo>
                  <a:pt x="263576" y="90749"/>
                  <a:pt x="271221" y="87827"/>
                  <a:pt x="278970" y="85244"/>
                </a:cubicBezTo>
                <a:cubicBezTo>
                  <a:pt x="287536" y="59546"/>
                  <a:pt x="259597" y="59413"/>
                  <a:pt x="255722" y="5424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5" name="组合 254"/>
          <p:cNvGrpSpPr/>
          <p:nvPr/>
        </p:nvGrpSpPr>
        <p:grpSpPr>
          <a:xfrm>
            <a:off x="499896" y="2529062"/>
            <a:ext cx="975760" cy="1266824"/>
            <a:chOff x="499896" y="2529062"/>
            <a:chExt cx="975760" cy="1266824"/>
          </a:xfrm>
        </p:grpSpPr>
        <p:grpSp>
          <p:nvGrpSpPr>
            <p:cNvPr id="11" name="组合 14"/>
            <p:cNvGrpSpPr>
              <a:grpSpLocks/>
            </p:cNvGrpSpPr>
            <p:nvPr/>
          </p:nvGrpSpPr>
          <p:grpSpPr bwMode="auto">
            <a:xfrm>
              <a:off x="1100351" y="2836170"/>
              <a:ext cx="300244" cy="345499"/>
              <a:chOff x="5000628" y="1714488"/>
              <a:chExt cx="285752" cy="785821"/>
            </a:xfrm>
          </p:grpSpPr>
          <p:cxnSp>
            <p:nvCxnSpPr>
              <p:cNvPr id="48" name="直接连接符 47"/>
              <p:cNvCxnSpPr/>
              <p:nvPr/>
            </p:nvCxnSpPr>
            <p:spPr>
              <a:xfrm rot="5400000">
                <a:off x="4893228" y="2250011"/>
                <a:ext cx="500595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/>
              <p:cNvSpPr/>
              <p:nvPr/>
            </p:nvSpPr>
            <p:spPr>
              <a:xfrm>
                <a:off x="5000652" y="1714489"/>
                <a:ext cx="285748" cy="500595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2" name="组合 17"/>
            <p:cNvGrpSpPr>
              <a:grpSpLocks/>
            </p:cNvGrpSpPr>
            <p:nvPr/>
          </p:nvGrpSpPr>
          <p:grpSpPr bwMode="auto">
            <a:xfrm>
              <a:off x="1025290" y="3181668"/>
              <a:ext cx="450366" cy="422274"/>
              <a:chOff x="5000628" y="1714488"/>
              <a:chExt cx="285752" cy="785821"/>
            </a:xfrm>
          </p:grpSpPr>
          <p:cxnSp>
            <p:nvCxnSpPr>
              <p:cNvPr id="46" name="直接连接符 45"/>
              <p:cNvCxnSpPr/>
              <p:nvPr/>
            </p:nvCxnSpPr>
            <p:spPr>
              <a:xfrm rot="5400000">
                <a:off x="4893485" y="2250276"/>
                <a:ext cx="500068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椭圆 46"/>
              <p:cNvSpPr/>
              <p:nvPr/>
            </p:nvSpPr>
            <p:spPr>
              <a:xfrm>
                <a:off x="5000645" y="1714489"/>
                <a:ext cx="285748" cy="500068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3" name="组合 26"/>
            <p:cNvGrpSpPr>
              <a:grpSpLocks/>
            </p:cNvGrpSpPr>
            <p:nvPr/>
          </p:nvGrpSpPr>
          <p:grpSpPr bwMode="auto">
            <a:xfrm>
              <a:off x="800107" y="2605839"/>
              <a:ext cx="375305" cy="383887"/>
              <a:chOff x="5000628" y="1714488"/>
              <a:chExt cx="285752" cy="785821"/>
            </a:xfrm>
          </p:grpSpPr>
          <p:cxnSp>
            <p:nvCxnSpPr>
              <p:cNvPr id="44" name="直接连接符 43"/>
              <p:cNvCxnSpPr/>
              <p:nvPr/>
            </p:nvCxnSpPr>
            <p:spPr>
              <a:xfrm rot="5400000">
                <a:off x="4893808" y="2249956"/>
                <a:ext cx="499432" cy="127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椭圆 44"/>
              <p:cNvSpPr/>
              <p:nvPr/>
            </p:nvSpPr>
            <p:spPr>
              <a:xfrm>
                <a:off x="5000650" y="1714488"/>
                <a:ext cx="285748" cy="4994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4" name="组合 23"/>
            <p:cNvGrpSpPr>
              <a:grpSpLocks/>
            </p:cNvGrpSpPr>
            <p:nvPr/>
          </p:nvGrpSpPr>
          <p:grpSpPr bwMode="auto">
            <a:xfrm>
              <a:off x="499896" y="2529062"/>
              <a:ext cx="225150" cy="537441"/>
              <a:chOff x="5000628" y="1714488"/>
              <a:chExt cx="285752" cy="785821"/>
            </a:xfrm>
          </p:grpSpPr>
          <p:cxnSp>
            <p:nvCxnSpPr>
              <p:cNvPr id="42" name="直接连接符 41"/>
              <p:cNvCxnSpPr/>
              <p:nvPr/>
            </p:nvCxnSpPr>
            <p:spPr>
              <a:xfrm rot="5400000">
                <a:off x="4893434" y="2249159"/>
                <a:ext cx="500180" cy="2116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椭圆 42"/>
              <p:cNvSpPr/>
              <p:nvPr/>
            </p:nvSpPr>
            <p:spPr>
              <a:xfrm>
                <a:off x="5000628" y="1714488"/>
                <a:ext cx="285792" cy="500181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5" name="组合 20"/>
            <p:cNvGrpSpPr>
              <a:grpSpLocks/>
            </p:cNvGrpSpPr>
            <p:nvPr/>
          </p:nvGrpSpPr>
          <p:grpSpPr bwMode="auto">
            <a:xfrm>
              <a:off x="499896" y="2989725"/>
              <a:ext cx="300244" cy="422276"/>
              <a:chOff x="5000628" y="1714488"/>
              <a:chExt cx="285752" cy="785821"/>
            </a:xfrm>
          </p:grpSpPr>
          <p:cxnSp>
            <p:nvCxnSpPr>
              <p:cNvPr id="40" name="直接连接符 39"/>
              <p:cNvCxnSpPr/>
              <p:nvPr/>
            </p:nvCxnSpPr>
            <p:spPr>
              <a:xfrm rot="5400000">
                <a:off x="4893468" y="2250275"/>
                <a:ext cx="500067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椭圆 40"/>
              <p:cNvSpPr/>
              <p:nvPr/>
            </p:nvSpPr>
            <p:spPr>
              <a:xfrm>
                <a:off x="5000628" y="1714489"/>
                <a:ext cx="285748" cy="500067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6" name="组合 13"/>
            <p:cNvGrpSpPr>
              <a:grpSpLocks/>
            </p:cNvGrpSpPr>
            <p:nvPr/>
          </p:nvGrpSpPr>
          <p:grpSpPr bwMode="auto">
            <a:xfrm>
              <a:off x="800107" y="2912948"/>
              <a:ext cx="375305" cy="575830"/>
              <a:chOff x="5000628" y="1714488"/>
              <a:chExt cx="285752" cy="785821"/>
            </a:xfrm>
          </p:grpSpPr>
          <p:cxnSp>
            <p:nvCxnSpPr>
              <p:cNvPr id="38" name="直接连接符 37"/>
              <p:cNvCxnSpPr/>
              <p:nvPr/>
            </p:nvCxnSpPr>
            <p:spPr>
              <a:xfrm rot="5400000">
                <a:off x="4893226" y="2249376"/>
                <a:ext cx="500596" cy="127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5000650" y="1714489"/>
                <a:ext cx="285748" cy="500596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7" name="组合 29"/>
            <p:cNvGrpSpPr>
              <a:grpSpLocks/>
            </p:cNvGrpSpPr>
            <p:nvPr/>
          </p:nvGrpSpPr>
          <p:grpSpPr bwMode="auto">
            <a:xfrm>
              <a:off x="725046" y="3373610"/>
              <a:ext cx="300244" cy="422276"/>
              <a:chOff x="5000628" y="1714488"/>
              <a:chExt cx="285752" cy="785821"/>
            </a:xfrm>
          </p:grpSpPr>
          <p:cxnSp>
            <p:nvCxnSpPr>
              <p:cNvPr id="36" name="直接连接符 35"/>
              <p:cNvCxnSpPr/>
              <p:nvPr/>
            </p:nvCxnSpPr>
            <p:spPr>
              <a:xfrm rot="5400000">
                <a:off x="4893498" y="2250276"/>
                <a:ext cx="500067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椭圆 36"/>
              <p:cNvSpPr/>
              <p:nvPr/>
            </p:nvSpPr>
            <p:spPr>
              <a:xfrm>
                <a:off x="5000658" y="1714490"/>
                <a:ext cx="285748" cy="500067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2" name="任意多边形 51"/>
          <p:cNvSpPr/>
          <p:nvPr/>
        </p:nvSpPr>
        <p:spPr>
          <a:xfrm>
            <a:off x="1795370" y="3445087"/>
            <a:ext cx="1219200" cy="1320800"/>
          </a:xfrm>
          <a:custGeom>
            <a:avLst/>
            <a:gdLst>
              <a:gd name="connsiteX0" fmla="*/ 647700 w 1219200"/>
              <a:gd name="connsiteY0" fmla="*/ 0 h 1320800"/>
              <a:gd name="connsiteX1" fmla="*/ 241300 w 1219200"/>
              <a:gd name="connsiteY1" fmla="*/ 25400 h 1320800"/>
              <a:gd name="connsiteX2" fmla="*/ 25400 w 1219200"/>
              <a:gd name="connsiteY2" fmla="*/ 279400 h 1320800"/>
              <a:gd name="connsiteX3" fmla="*/ 0 w 1219200"/>
              <a:gd name="connsiteY3" fmla="*/ 546100 h 1320800"/>
              <a:gd name="connsiteX4" fmla="*/ 88900 w 1219200"/>
              <a:gd name="connsiteY4" fmla="*/ 723900 h 1320800"/>
              <a:gd name="connsiteX5" fmla="*/ 533400 w 1219200"/>
              <a:gd name="connsiteY5" fmla="*/ 1092200 h 1320800"/>
              <a:gd name="connsiteX6" fmla="*/ 723900 w 1219200"/>
              <a:gd name="connsiteY6" fmla="*/ 1320800 h 1320800"/>
              <a:gd name="connsiteX7" fmla="*/ 1092200 w 1219200"/>
              <a:gd name="connsiteY7" fmla="*/ 1282700 h 1320800"/>
              <a:gd name="connsiteX8" fmla="*/ 1130300 w 1219200"/>
              <a:gd name="connsiteY8" fmla="*/ 1079500 h 1320800"/>
              <a:gd name="connsiteX9" fmla="*/ 990600 w 1219200"/>
              <a:gd name="connsiteY9" fmla="*/ 774700 h 1320800"/>
              <a:gd name="connsiteX10" fmla="*/ 1219200 w 1219200"/>
              <a:gd name="connsiteY10" fmla="*/ 546100 h 1320800"/>
              <a:gd name="connsiteX11" fmla="*/ 1193800 w 1219200"/>
              <a:gd name="connsiteY11" fmla="*/ 355600 h 1320800"/>
              <a:gd name="connsiteX12" fmla="*/ 647700 w 1219200"/>
              <a:gd name="connsiteY1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" h="1320800">
                <a:moveTo>
                  <a:pt x="647700" y="0"/>
                </a:moveTo>
                <a:lnTo>
                  <a:pt x="241300" y="25400"/>
                </a:lnTo>
                <a:lnTo>
                  <a:pt x="25400" y="279400"/>
                </a:lnTo>
                <a:lnTo>
                  <a:pt x="0" y="546100"/>
                </a:lnTo>
                <a:lnTo>
                  <a:pt x="88900" y="723900"/>
                </a:lnTo>
                <a:lnTo>
                  <a:pt x="533400" y="1092200"/>
                </a:lnTo>
                <a:lnTo>
                  <a:pt x="723900" y="1320800"/>
                </a:lnTo>
                <a:lnTo>
                  <a:pt x="1092200" y="1282700"/>
                </a:lnTo>
                <a:lnTo>
                  <a:pt x="1130300" y="1079500"/>
                </a:lnTo>
                <a:lnTo>
                  <a:pt x="990600" y="774700"/>
                </a:lnTo>
                <a:lnTo>
                  <a:pt x="1219200" y="546100"/>
                </a:lnTo>
                <a:lnTo>
                  <a:pt x="1193800" y="355600"/>
                </a:lnTo>
                <a:lnTo>
                  <a:pt x="647700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210"/>
          <p:cNvGrpSpPr>
            <a:grpSpLocks/>
          </p:cNvGrpSpPr>
          <p:nvPr/>
        </p:nvGrpSpPr>
        <p:grpSpPr bwMode="auto">
          <a:xfrm>
            <a:off x="3519848" y="1879081"/>
            <a:ext cx="1519238" cy="1763162"/>
            <a:chOff x="2428860" y="2928934"/>
            <a:chExt cx="1919302" cy="2152664"/>
          </a:xfrm>
        </p:grpSpPr>
        <p:grpSp>
          <p:nvGrpSpPr>
            <p:cNvPr id="54" name="组合 209"/>
            <p:cNvGrpSpPr>
              <a:grpSpLocks/>
            </p:cNvGrpSpPr>
            <p:nvPr/>
          </p:nvGrpSpPr>
          <p:grpSpPr bwMode="auto">
            <a:xfrm>
              <a:off x="2714612" y="3071810"/>
              <a:ext cx="1490674" cy="1857388"/>
              <a:chOff x="3000364" y="2928934"/>
              <a:chExt cx="1490674" cy="1857388"/>
            </a:xfrm>
          </p:grpSpPr>
          <p:grpSp>
            <p:nvGrpSpPr>
              <p:cNvPr id="136" name="组合 71"/>
              <p:cNvGrpSpPr>
                <a:grpSpLocks/>
              </p:cNvGrpSpPr>
              <p:nvPr/>
            </p:nvGrpSpPr>
            <p:grpSpPr bwMode="auto">
              <a:xfrm>
                <a:off x="3214678" y="3143248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82" name="直接连接符 181"/>
                <p:cNvCxnSpPr/>
                <p:nvPr/>
              </p:nvCxnSpPr>
              <p:spPr>
                <a:xfrm rot="16200000" flipH="1">
                  <a:off x="3929060" y="2928933"/>
                  <a:ext cx="214313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/>
                <p:cNvCxnSpPr/>
                <p:nvPr/>
              </p:nvCxnSpPr>
              <p:spPr>
                <a:xfrm rot="5400000">
                  <a:off x="4026691" y="2902740"/>
                  <a:ext cx="223839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直接连接符 183"/>
                <p:cNvCxnSpPr/>
                <p:nvPr/>
              </p:nvCxnSpPr>
              <p:spPr>
                <a:xfrm rot="5400000">
                  <a:off x="3990972" y="2867019"/>
                  <a:ext cx="223840" cy="61914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10"/>
              <p:cNvGrpSpPr>
                <a:grpSpLocks/>
              </p:cNvGrpSpPr>
              <p:nvPr/>
            </p:nvGrpSpPr>
            <p:grpSpPr bwMode="auto">
              <a:xfrm>
                <a:off x="3724268" y="4224342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79" name="直接连接符 178"/>
                <p:cNvCxnSpPr/>
                <p:nvPr/>
              </p:nvCxnSpPr>
              <p:spPr>
                <a:xfrm rot="16200000" flipH="1">
                  <a:off x="3929059" y="2928934"/>
                  <a:ext cx="214314" cy="71439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/>
                <p:cNvCxnSpPr/>
                <p:nvPr/>
              </p:nvCxnSpPr>
              <p:spPr>
                <a:xfrm rot="5400000">
                  <a:off x="4026692" y="2902740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直接连接符 180"/>
                <p:cNvCxnSpPr/>
                <p:nvPr/>
              </p:nvCxnSpPr>
              <p:spPr>
                <a:xfrm rot="5400000">
                  <a:off x="3990972" y="2867021"/>
                  <a:ext cx="223839" cy="61913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207"/>
              <p:cNvGrpSpPr>
                <a:grpSpLocks/>
              </p:cNvGrpSpPr>
              <p:nvPr/>
            </p:nvGrpSpPr>
            <p:grpSpPr bwMode="auto">
              <a:xfrm>
                <a:off x="3000364" y="2928934"/>
                <a:ext cx="1490674" cy="1857388"/>
                <a:chOff x="2928926" y="2938458"/>
                <a:chExt cx="1490674" cy="1857388"/>
              </a:xfrm>
            </p:grpSpPr>
            <p:grpSp>
              <p:nvGrpSpPr>
                <p:cNvPr id="139" name="组合 67"/>
                <p:cNvGrpSpPr>
                  <a:grpSpLocks/>
                </p:cNvGrpSpPr>
                <p:nvPr/>
              </p:nvGrpSpPr>
              <p:grpSpPr bwMode="auto">
                <a:xfrm>
                  <a:off x="2928926" y="3214686"/>
                  <a:ext cx="204790" cy="295276"/>
                  <a:chOff x="4000496" y="2786058"/>
                  <a:chExt cx="204790" cy="295276"/>
                </a:xfrm>
              </p:grpSpPr>
              <p:cxnSp>
                <p:nvCxnSpPr>
                  <p:cNvPr id="176" name="直接连接符 175"/>
                  <p:cNvCxnSpPr/>
                  <p:nvPr/>
                </p:nvCxnSpPr>
                <p:spPr>
                  <a:xfrm rot="16200000" flipH="1">
                    <a:off x="3929058" y="2928933"/>
                    <a:ext cx="214314" cy="71439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 rot="5400000">
                    <a:off x="4026691" y="2902739"/>
                    <a:ext cx="223840" cy="133351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 rot="5400000">
                    <a:off x="3990971" y="2867020"/>
                    <a:ext cx="223839" cy="61913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0" name="组合 75"/>
                <p:cNvGrpSpPr>
                  <a:grpSpLocks/>
                </p:cNvGrpSpPr>
                <p:nvPr/>
              </p:nvGrpSpPr>
              <p:grpSpPr bwMode="auto">
                <a:xfrm>
                  <a:off x="3643306" y="3071810"/>
                  <a:ext cx="204790" cy="295276"/>
                  <a:chOff x="4000496" y="2786058"/>
                  <a:chExt cx="204790" cy="295276"/>
                </a:xfrm>
              </p:grpSpPr>
              <p:cxnSp>
                <p:nvCxnSpPr>
                  <p:cNvPr id="173" name="直接连接符 172"/>
                  <p:cNvCxnSpPr/>
                  <p:nvPr/>
                </p:nvCxnSpPr>
                <p:spPr>
                  <a:xfrm rot="16200000" flipH="1">
                    <a:off x="3929058" y="2928933"/>
                    <a:ext cx="214314" cy="71439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 rot="5400000">
                    <a:off x="4026691" y="2902739"/>
                    <a:ext cx="223840" cy="133351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 rot="5400000">
                    <a:off x="3990971" y="2867020"/>
                    <a:ext cx="223839" cy="61913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1" name="组合 79"/>
                <p:cNvGrpSpPr>
                  <a:grpSpLocks/>
                </p:cNvGrpSpPr>
                <p:nvPr/>
              </p:nvGrpSpPr>
              <p:grpSpPr bwMode="auto">
                <a:xfrm>
                  <a:off x="4152896" y="2938458"/>
                  <a:ext cx="204790" cy="295276"/>
                  <a:chOff x="4000496" y="2786058"/>
                  <a:chExt cx="204790" cy="295276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 rot="16200000" flipH="1">
                    <a:off x="3929060" y="2928934"/>
                    <a:ext cx="214314" cy="71438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 rot="5400000">
                    <a:off x="4026692" y="2902740"/>
                    <a:ext cx="223840" cy="133351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 rot="5400000">
                    <a:off x="3990973" y="2867020"/>
                    <a:ext cx="223839" cy="61914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2" name="组合 83"/>
                <p:cNvGrpSpPr>
                  <a:grpSpLocks/>
                </p:cNvGrpSpPr>
                <p:nvPr/>
              </p:nvGrpSpPr>
              <p:grpSpPr bwMode="auto">
                <a:xfrm>
                  <a:off x="3929058" y="3000372"/>
                  <a:ext cx="204790" cy="295276"/>
                  <a:chOff x="4000496" y="2786058"/>
                  <a:chExt cx="204790" cy="295276"/>
                </a:xfrm>
              </p:grpSpPr>
              <p:cxnSp>
                <p:nvCxnSpPr>
                  <p:cNvPr id="167" name="直接连接符 166"/>
                  <p:cNvCxnSpPr/>
                  <p:nvPr/>
                </p:nvCxnSpPr>
                <p:spPr>
                  <a:xfrm rot="16200000" flipH="1">
                    <a:off x="3929059" y="2928932"/>
                    <a:ext cx="214313" cy="71439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/>
                  <p:cNvCxnSpPr/>
                  <p:nvPr/>
                </p:nvCxnSpPr>
                <p:spPr>
                  <a:xfrm rot="5400000">
                    <a:off x="4026691" y="2902739"/>
                    <a:ext cx="223839" cy="133351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/>
                  <p:cNvCxnSpPr/>
                  <p:nvPr/>
                </p:nvCxnSpPr>
                <p:spPr>
                  <a:xfrm rot="5400000">
                    <a:off x="3990971" y="2867019"/>
                    <a:ext cx="223840" cy="61913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3" name="组合 91"/>
                <p:cNvGrpSpPr>
                  <a:grpSpLocks/>
                </p:cNvGrpSpPr>
                <p:nvPr/>
              </p:nvGrpSpPr>
              <p:grpSpPr bwMode="auto">
                <a:xfrm>
                  <a:off x="3857620" y="4000504"/>
                  <a:ext cx="204790" cy="295276"/>
                  <a:chOff x="4000496" y="2786058"/>
                  <a:chExt cx="204790" cy="295276"/>
                </a:xfrm>
              </p:grpSpPr>
              <p:cxnSp>
                <p:nvCxnSpPr>
                  <p:cNvPr id="164" name="直接连接符 163"/>
                  <p:cNvCxnSpPr/>
                  <p:nvPr/>
                </p:nvCxnSpPr>
                <p:spPr>
                  <a:xfrm rot="16200000" flipH="1">
                    <a:off x="3929060" y="2928932"/>
                    <a:ext cx="214313" cy="71438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 rot="5400000">
                    <a:off x="4026691" y="2902739"/>
                    <a:ext cx="223839" cy="133351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 rot="5400000">
                    <a:off x="3990972" y="2867018"/>
                    <a:ext cx="223840" cy="61914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组合 102"/>
                <p:cNvGrpSpPr>
                  <a:grpSpLocks/>
                </p:cNvGrpSpPr>
                <p:nvPr/>
              </p:nvGrpSpPr>
              <p:grpSpPr bwMode="auto">
                <a:xfrm>
                  <a:off x="4214810" y="3929066"/>
                  <a:ext cx="204790" cy="295276"/>
                  <a:chOff x="4000496" y="2786058"/>
                  <a:chExt cx="204790" cy="295276"/>
                </a:xfrm>
              </p:grpSpPr>
              <p:cxnSp>
                <p:nvCxnSpPr>
                  <p:cNvPr id="161" name="直接连接符 160"/>
                  <p:cNvCxnSpPr/>
                  <p:nvPr/>
                </p:nvCxnSpPr>
                <p:spPr>
                  <a:xfrm rot="16200000" flipH="1">
                    <a:off x="3929058" y="2928932"/>
                    <a:ext cx="214314" cy="71439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 rot="5400000">
                    <a:off x="4026691" y="2902738"/>
                    <a:ext cx="223840" cy="133351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 rot="5400000">
                    <a:off x="3990971" y="2867019"/>
                    <a:ext cx="223839" cy="61913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5" name="组合 106"/>
                <p:cNvGrpSpPr>
                  <a:grpSpLocks/>
                </p:cNvGrpSpPr>
                <p:nvPr/>
              </p:nvGrpSpPr>
              <p:grpSpPr bwMode="auto">
                <a:xfrm>
                  <a:off x="3428992" y="4500570"/>
                  <a:ext cx="204790" cy="295276"/>
                  <a:chOff x="4000496" y="2786058"/>
                  <a:chExt cx="204790" cy="295276"/>
                </a:xfrm>
              </p:grpSpPr>
              <p:cxnSp>
                <p:nvCxnSpPr>
                  <p:cNvPr id="158" name="直接连接符 157"/>
                  <p:cNvCxnSpPr/>
                  <p:nvPr/>
                </p:nvCxnSpPr>
                <p:spPr>
                  <a:xfrm rot="16200000" flipH="1">
                    <a:off x="3929059" y="2928932"/>
                    <a:ext cx="214314" cy="71438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直接连接符 158"/>
                  <p:cNvCxnSpPr/>
                  <p:nvPr/>
                </p:nvCxnSpPr>
                <p:spPr>
                  <a:xfrm rot="5400000">
                    <a:off x="4026691" y="2902738"/>
                    <a:ext cx="223840" cy="133351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 rot="5400000">
                    <a:off x="3990972" y="2867018"/>
                    <a:ext cx="223839" cy="61914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6" name="组合 114"/>
                <p:cNvGrpSpPr>
                  <a:grpSpLocks/>
                </p:cNvGrpSpPr>
                <p:nvPr/>
              </p:nvGrpSpPr>
              <p:grpSpPr bwMode="auto">
                <a:xfrm>
                  <a:off x="3714744" y="4357694"/>
                  <a:ext cx="204790" cy="295276"/>
                  <a:chOff x="4000496" y="2786058"/>
                  <a:chExt cx="204790" cy="295276"/>
                </a:xfrm>
              </p:grpSpPr>
              <p:cxnSp>
                <p:nvCxnSpPr>
                  <p:cNvPr id="155" name="直接连接符 154"/>
                  <p:cNvCxnSpPr/>
                  <p:nvPr/>
                </p:nvCxnSpPr>
                <p:spPr>
                  <a:xfrm rot="16200000" flipH="1">
                    <a:off x="3929059" y="2928932"/>
                    <a:ext cx="214314" cy="71438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 rot="5400000">
                    <a:off x="4026691" y="2902738"/>
                    <a:ext cx="223840" cy="133351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7" name="直接连接符 156"/>
                  <p:cNvCxnSpPr/>
                  <p:nvPr/>
                </p:nvCxnSpPr>
                <p:spPr>
                  <a:xfrm rot="5400000">
                    <a:off x="3990972" y="2867018"/>
                    <a:ext cx="223839" cy="61914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7" name="组合 126"/>
                <p:cNvGrpSpPr>
                  <a:grpSpLocks/>
                </p:cNvGrpSpPr>
                <p:nvPr/>
              </p:nvGrpSpPr>
              <p:grpSpPr bwMode="auto">
                <a:xfrm>
                  <a:off x="3367078" y="3295648"/>
                  <a:ext cx="204790" cy="295276"/>
                  <a:chOff x="4000496" y="2786058"/>
                  <a:chExt cx="204790" cy="295276"/>
                </a:xfrm>
              </p:grpSpPr>
              <p:cxnSp>
                <p:nvCxnSpPr>
                  <p:cNvPr id="152" name="直接连接符 151"/>
                  <p:cNvCxnSpPr/>
                  <p:nvPr/>
                </p:nvCxnSpPr>
                <p:spPr>
                  <a:xfrm rot="16200000" flipH="1">
                    <a:off x="3929060" y="2928933"/>
                    <a:ext cx="214313" cy="71439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 rot="5400000">
                    <a:off x="4026692" y="2902740"/>
                    <a:ext cx="223839" cy="133351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 rot="5400000">
                    <a:off x="3990972" y="2867020"/>
                    <a:ext cx="223840" cy="61913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8" name="组合 159"/>
                <p:cNvGrpSpPr>
                  <a:grpSpLocks/>
                </p:cNvGrpSpPr>
                <p:nvPr/>
              </p:nvGrpSpPr>
              <p:grpSpPr bwMode="auto">
                <a:xfrm>
                  <a:off x="4162420" y="4305304"/>
                  <a:ext cx="204790" cy="295276"/>
                  <a:chOff x="4000496" y="2786058"/>
                  <a:chExt cx="204790" cy="295276"/>
                </a:xfrm>
              </p:grpSpPr>
              <p:cxnSp>
                <p:nvCxnSpPr>
                  <p:cNvPr id="149" name="直接连接符 148"/>
                  <p:cNvCxnSpPr/>
                  <p:nvPr/>
                </p:nvCxnSpPr>
                <p:spPr>
                  <a:xfrm rot="16200000" flipH="1">
                    <a:off x="3929062" y="2928934"/>
                    <a:ext cx="214313" cy="71438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 rot="5400000">
                    <a:off x="4026693" y="2902741"/>
                    <a:ext cx="223839" cy="133351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 rot="5400000">
                    <a:off x="3990974" y="2867020"/>
                    <a:ext cx="223840" cy="61914"/>
                  </a:xfrm>
                  <a:prstGeom prst="line">
                    <a:avLst/>
                  </a:prstGeom>
                  <a:ln w="381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55" name="组合 206"/>
            <p:cNvGrpSpPr>
              <a:grpSpLocks/>
            </p:cNvGrpSpPr>
            <p:nvPr/>
          </p:nvGrpSpPr>
          <p:grpSpPr bwMode="auto">
            <a:xfrm>
              <a:off x="2428860" y="2928934"/>
              <a:ext cx="1919302" cy="2152664"/>
              <a:chOff x="2714612" y="2786058"/>
              <a:chExt cx="1919302" cy="2152664"/>
            </a:xfrm>
          </p:grpSpPr>
          <p:grpSp>
            <p:nvGrpSpPr>
              <p:cNvPr id="56" name="组合 62"/>
              <p:cNvGrpSpPr>
                <a:grpSpLocks/>
              </p:cNvGrpSpPr>
              <p:nvPr/>
            </p:nvGrpSpPr>
            <p:grpSpPr bwMode="auto">
              <a:xfrm>
                <a:off x="4000496" y="2786058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33" name="直接连接符 132"/>
                <p:cNvCxnSpPr/>
                <p:nvPr/>
              </p:nvCxnSpPr>
              <p:spPr>
                <a:xfrm rot="16200000" flipH="1">
                  <a:off x="3929057" y="2928934"/>
                  <a:ext cx="214314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/>
                <p:cNvCxnSpPr/>
                <p:nvPr/>
              </p:nvCxnSpPr>
              <p:spPr>
                <a:xfrm rot="5400000">
                  <a:off x="4026690" y="2902740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/>
                <p:cNvCxnSpPr/>
                <p:nvPr/>
              </p:nvCxnSpPr>
              <p:spPr>
                <a:xfrm rot="5400000">
                  <a:off x="3990971" y="2867022"/>
                  <a:ext cx="223839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63"/>
              <p:cNvGrpSpPr>
                <a:grpSpLocks/>
              </p:cNvGrpSpPr>
              <p:nvPr/>
            </p:nvGrpSpPr>
            <p:grpSpPr bwMode="auto">
              <a:xfrm>
                <a:off x="3714744" y="3286124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30" name="直接连接符 129"/>
                <p:cNvCxnSpPr/>
                <p:nvPr/>
              </p:nvCxnSpPr>
              <p:spPr>
                <a:xfrm rot="16200000" flipH="1">
                  <a:off x="3929058" y="2928933"/>
                  <a:ext cx="214313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/>
                <p:cNvCxnSpPr/>
                <p:nvPr/>
              </p:nvCxnSpPr>
              <p:spPr>
                <a:xfrm rot="5400000">
                  <a:off x="4026690" y="2902740"/>
                  <a:ext cx="223839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 rot="5400000">
                  <a:off x="3990971" y="2867021"/>
                  <a:ext cx="223840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87"/>
              <p:cNvGrpSpPr>
                <a:grpSpLocks/>
              </p:cNvGrpSpPr>
              <p:nvPr/>
            </p:nvGrpSpPr>
            <p:grpSpPr bwMode="auto">
              <a:xfrm>
                <a:off x="3571868" y="4071942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27" name="直接连接符 126"/>
                <p:cNvCxnSpPr/>
                <p:nvPr/>
              </p:nvCxnSpPr>
              <p:spPr>
                <a:xfrm rot="16200000" flipH="1">
                  <a:off x="3929057" y="2928933"/>
                  <a:ext cx="214314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 rot="5400000">
                  <a:off x="4026690" y="2902739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/>
                <p:cNvCxnSpPr/>
                <p:nvPr/>
              </p:nvCxnSpPr>
              <p:spPr>
                <a:xfrm rot="5400000">
                  <a:off x="3990971" y="2867021"/>
                  <a:ext cx="223839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98"/>
              <p:cNvGrpSpPr>
                <a:grpSpLocks/>
              </p:cNvGrpSpPr>
              <p:nvPr/>
            </p:nvGrpSpPr>
            <p:grpSpPr bwMode="auto">
              <a:xfrm>
                <a:off x="4010020" y="4152904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24" name="直接连接符 123"/>
                <p:cNvCxnSpPr/>
                <p:nvPr/>
              </p:nvCxnSpPr>
              <p:spPr>
                <a:xfrm rot="16200000" flipH="1">
                  <a:off x="3929059" y="2928934"/>
                  <a:ext cx="214313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/>
                <p:nvPr/>
              </p:nvCxnSpPr>
              <p:spPr>
                <a:xfrm rot="5400000">
                  <a:off x="4026691" y="2902741"/>
                  <a:ext cx="223839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/>
                <p:cNvCxnSpPr/>
                <p:nvPr/>
              </p:nvCxnSpPr>
              <p:spPr>
                <a:xfrm rot="5400000">
                  <a:off x="3990972" y="2867022"/>
                  <a:ext cx="223840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118"/>
              <p:cNvGrpSpPr>
                <a:grpSpLocks/>
              </p:cNvGrpSpPr>
              <p:nvPr/>
            </p:nvGrpSpPr>
            <p:grpSpPr bwMode="auto">
              <a:xfrm>
                <a:off x="3071802" y="4429132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21" name="直接连接符 120"/>
                <p:cNvCxnSpPr/>
                <p:nvPr/>
              </p:nvCxnSpPr>
              <p:spPr>
                <a:xfrm rot="16200000" flipH="1">
                  <a:off x="3929059" y="2928933"/>
                  <a:ext cx="214313" cy="71437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/>
                <p:cNvCxnSpPr/>
                <p:nvPr/>
              </p:nvCxnSpPr>
              <p:spPr>
                <a:xfrm rot="5400000">
                  <a:off x="4026690" y="2902740"/>
                  <a:ext cx="223839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 rot="5400000">
                  <a:off x="3990972" y="2867020"/>
                  <a:ext cx="223840" cy="61913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122"/>
              <p:cNvGrpSpPr>
                <a:grpSpLocks/>
              </p:cNvGrpSpPr>
              <p:nvPr/>
            </p:nvGrpSpPr>
            <p:grpSpPr bwMode="auto">
              <a:xfrm>
                <a:off x="3286116" y="4214818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18" name="直接连接符 117"/>
                <p:cNvCxnSpPr/>
                <p:nvPr/>
              </p:nvCxnSpPr>
              <p:spPr>
                <a:xfrm rot="16200000" flipH="1">
                  <a:off x="3929057" y="2928933"/>
                  <a:ext cx="214314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/>
                <p:cNvCxnSpPr/>
                <p:nvPr/>
              </p:nvCxnSpPr>
              <p:spPr>
                <a:xfrm rot="5400000">
                  <a:off x="4026690" y="2902739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/>
                <p:cNvCxnSpPr/>
                <p:nvPr/>
              </p:nvCxnSpPr>
              <p:spPr>
                <a:xfrm rot="5400000">
                  <a:off x="3990971" y="2867021"/>
                  <a:ext cx="223839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130"/>
              <p:cNvGrpSpPr>
                <a:grpSpLocks/>
              </p:cNvGrpSpPr>
              <p:nvPr/>
            </p:nvGrpSpPr>
            <p:grpSpPr bwMode="auto">
              <a:xfrm>
                <a:off x="3519478" y="3448048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15" name="直接连接符 114"/>
                <p:cNvCxnSpPr/>
                <p:nvPr/>
              </p:nvCxnSpPr>
              <p:spPr>
                <a:xfrm rot="16200000" flipH="1">
                  <a:off x="3929061" y="2928935"/>
                  <a:ext cx="214313" cy="71437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/>
                <p:cNvCxnSpPr/>
                <p:nvPr/>
              </p:nvCxnSpPr>
              <p:spPr>
                <a:xfrm rot="5400000">
                  <a:off x="4026692" y="2902742"/>
                  <a:ext cx="223839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 rot="5400000">
                  <a:off x="3990974" y="2867022"/>
                  <a:ext cx="223840" cy="61913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134"/>
              <p:cNvGrpSpPr>
                <a:grpSpLocks/>
              </p:cNvGrpSpPr>
              <p:nvPr/>
            </p:nvGrpSpPr>
            <p:grpSpPr bwMode="auto">
              <a:xfrm>
                <a:off x="3214678" y="3500438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12" name="直接连接符 111"/>
                <p:cNvCxnSpPr/>
                <p:nvPr/>
              </p:nvCxnSpPr>
              <p:spPr>
                <a:xfrm rot="16200000" flipH="1">
                  <a:off x="3929058" y="2928934"/>
                  <a:ext cx="214314" cy="71437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 rot="5400000">
                  <a:off x="4026690" y="2902740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 rot="5400000">
                  <a:off x="3990972" y="2867021"/>
                  <a:ext cx="223839" cy="61913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" name="组合 138"/>
              <p:cNvGrpSpPr>
                <a:grpSpLocks/>
              </p:cNvGrpSpPr>
              <p:nvPr/>
            </p:nvGrpSpPr>
            <p:grpSpPr bwMode="auto">
              <a:xfrm>
                <a:off x="3000364" y="3500438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 rot="16200000" flipH="1">
                  <a:off x="3929057" y="2928934"/>
                  <a:ext cx="214314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 rot="5400000">
                  <a:off x="4026690" y="2902740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 rot="5400000">
                  <a:off x="3990971" y="2867022"/>
                  <a:ext cx="223839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组合 143"/>
              <p:cNvGrpSpPr>
                <a:grpSpLocks/>
              </p:cNvGrpSpPr>
              <p:nvPr/>
            </p:nvGrpSpPr>
            <p:grpSpPr bwMode="auto">
              <a:xfrm>
                <a:off x="4081458" y="3152772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 rot="16200000" flipH="1">
                  <a:off x="3929060" y="2928934"/>
                  <a:ext cx="214313" cy="71437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 rot="5400000">
                  <a:off x="4026691" y="2902741"/>
                  <a:ext cx="223839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 rot="5400000">
                  <a:off x="3990973" y="2867021"/>
                  <a:ext cx="223840" cy="61913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" name="组合 147"/>
              <p:cNvGrpSpPr>
                <a:grpSpLocks/>
              </p:cNvGrpSpPr>
              <p:nvPr/>
            </p:nvGrpSpPr>
            <p:grpSpPr bwMode="auto">
              <a:xfrm>
                <a:off x="3428992" y="3000372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03" name="直接连接符 102"/>
                <p:cNvCxnSpPr/>
                <p:nvPr/>
              </p:nvCxnSpPr>
              <p:spPr>
                <a:xfrm rot="16200000" flipH="1">
                  <a:off x="3929058" y="2928933"/>
                  <a:ext cx="214313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rot="5400000">
                  <a:off x="4026690" y="2902740"/>
                  <a:ext cx="223839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 rot="5400000">
                  <a:off x="3990971" y="2867021"/>
                  <a:ext cx="223840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" name="组合 151"/>
              <p:cNvGrpSpPr>
                <a:grpSpLocks/>
              </p:cNvGrpSpPr>
              <p:nvPr/>
            </p:nvGrpSpPr>
            <p:grpSpPr bwMode="auto">
              <a:xfrm>
                <a:off x="2714612" y="3643314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100" name="直接连接符 99"/>
                <p:cNvCxnSpPr/>
                <p:nvPr/>
              </p:nvCxnSpPr>
              <p:spPr>
                <a:xfrm rot="16200000" flipH="1">
                  <a:off x="3929057" y="2928934"/>
                  <a:ext cx="214314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 rot="5400000">
                  <a:off x="4026690" y="2902740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 rot="5400000">
                  <a:off x="3990971" y="2867022"/>
                  <a:ext cx="223839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" name="组合 155"/>
              <p:cNvGrpSpPr>
                <a:grpSpLocks/>
              </p:cNvGrpSpPr>
              <p:nvPr/>
            </p:nvGrpSpPr>
            <p:grpSpPr bwMode="auto">
              <a:xfrm>
                <a:off x="4429124" y="3786190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97" name="直接连接符 96"/>
                <p:cNvCxnSpPr/>
                <p:nvPr/>
              </p:nvCxnSpPr>
              <p:spPr>
                <a:xfrm rot="16200000" flipH="1">
                  <a:off x="3929058" y="2928934"/>
                  <a:ext cx="214314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 rot="5400000">
                  <a:off x="4026691" y="2902740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/>
                <p:nvPr/>
              </p:nvCxnSpPr>
              <p:spPr>
                <a:xfrm rot="5400000">
                  <a:off x="3990972" y="2867022"/>
                  <a:ext cx="223839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组合 163"/>
              <p:cNvGrpSpPr>
                <a:grpSpLocks/>
              </p:cNvGrpSpPr>
              <p:nvPr/>
            </p:nvGrpSpPr>
            <p:grpSpPr bwMode="auto">
              <a:xfrm>
                <a:off x="3929058" y="4500570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94" name="直接连接符 93"/>
                <p:cNvCxnSpPr/>
                <p:nvPr/>
              </p:nvCxnSpPr>
              <p:spPr>
                <a:xfrm rot="16200000" flipH="1">
                  <a:off x="3929058" y="2928933"/>
                  <a:ext cx="214314" cy="71437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 rot="5400000">
                  <a:off x="4026690" y="2902739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rot="5400000">
                  <a:off x="3990972" y="2867020"/>
                  <a:ext cx="223839" cy="61913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组合 167"/>
              <p:cNvGrpSpPr>
                <a:grpSpLocks/>
              </p:cNvGrpSpPr>
              <p:nvPr/>
            </p:nvGrpSpPr>
            <p:grpSpPr bwMode="auto">
              <a:xfrm>
                <a:off x="3286116" y="4643446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91" name="直接连接符 90"/>
                <p:cNvCxnSpPr/>
                <p:nvPr/>
              </p:nvCxnSpPr>
              <p:spPr>
                <a:xfrm rot="16200000" flipH="1">
                  <a:off x="3929057" y="2928933"/>
                  <a:ext cx="214314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rot="5400000">
                  <a:off x="4026690" y="2902739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 rot="5400000">
                  <a:off x="3990971" y="2867021"/>
                  <a:ext cx="223839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组合 171"/>
              <p:cNvGrpSpPr>
                <a:grpSpLocks/>
              </p:cNvGrpSpPr>
              <p:nvPr/>
            </p:nvGrpSpPr>
            <p:grpSpPr bwMode="auto">
              <a:xfrm>
                <a:off x="3714744" y="4643446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88" name="直接连接符 87"/>
                <p:cNvCxnSpPr/>
                <p:nvPr/>
              </p:nvCxnSpPr>
              <p:spPr>
                <a:xfrm rot="16200000" flipH="1">
                  <a:off x="3929057" y="2928933"/>
                  <a:ext cx="214314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/>
                <p:nvPr/>
              </p:nvCxnSpPr>
              <p:spPr>
                <a:xfrm rot="5400000">
                  <a:off x="4026690" y="2902739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 rot="5400000">
                  <a:off x="3990971" y="2867021"/>
                  <a:ext cx="223839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组合 175"/>
              <p:cNvGrpSpPr>
                <a:grpSpLocks/>
              </p:cNvGrpSpPr>
              <p:nvPr/>
            </p:nvGrpSpPr>
            <p:grpSpPr bwMode="auto">
              <a:xfrm>
                <a:off x="2714612" y="3286124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85" name="直接连接符 84"/>
                <p:cNvCxnSpPr/>
                <p:nvPr/>
              </p:nvCxnSpPr>
              <p:spPr>
                <a:xfrm rot="16200000" flipH="1">
                  <a:off x="3929058" y="2928933"/>
                  <a:ext cx="214313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 rot="5400000">
                  <a:off x="4026690" y="2902740"/>
                  <a:ext cx="223839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/>
                <p:cNvCxnSpPr/>
                <p:nvPr/>
              </p:nvCxnSpPr>
              <p:spPr>
                <a:xfrm rot="5400000">
                  <a:off x="3990971" y="2867021"/>
                  <a:ext cx="223840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组合 179"/>
              <p:cNvGrpSpPr>
                <a:grpSpLocks/>
              </p:cNvGrpSpPr>
              <p:nvPr/>
            </p:nvGrpSpPr>
            <p:grpSpPr bwMode="auto">
              <a:xfrm>
                <a:off x="4314820" y="4457704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82" name="直接连接符 81"/>
                <p:cNvCxnSpPr/>
                <p:nvPr/>
              </p:nvCxnSpPr>
              <p:spPr>
                <a:xfrm rot="16200000" flipH="1">
                  <a:off x="3929062" y="2928936"/>
                  <a:ext cx="214313" cy="71438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/>
              </p:nvCxnSpPr>
              <p:spPr>
                <a:xfrm rot="5400000">
                  <a:off x="4026694" y="2902743"/>
                  <a:ext cx="223839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/>
                <p:cNvCxnSpPr/>
                <p:nvPr/>
              </p:nvCxnSpPr>
              <p:spPr>
                <a:xfrm rot="5400000">
                  <a:off x="3990975" y="2867024"/>
                  <a:ext cx="223840" cy="61912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组合 183"/>
              <p:cNvGrpSpPr>
                <a:grpSpLocks/>
              </p:cNvGrpSpPr>
              <p:nvPr/>
            </p:nvGrpSpPr>
            <p:grpSpPr bwMode="auto">
              <a:xfrm>
                <a:off x="3643306" y="2786058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79" name="直接连接符 78"/>
                <p:cNvCxnSpPr/>
                <p:nvPr/>
              </p:nvCxnSpPr>
              <p:spPr>
                <a:xfrm rot="16200000" flipH="1">
                  <a:off x="3929058" y="2928934"/>
                  <a:ext cx="214314" cy="71437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/>
              </p:nvCxnSpPr>
              <p:spPr>
                <a:xfrm rot="5400000">
                  <a:off x="4026690" y="2902740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 rot="5400000">
                  <a:off x="3990972" y="2867021"/>
                  <a:ext cx="223839" cy="61913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组合 187"/>
              <p:cNvGrpSpPr>
                <a:grpSpLocks/>
              </p:cNvGrpSpPr>
              <p:nvPr/>
            </p:nvGrpSpPr>
            <p:grpSpPr bwMode="auto">
              <a:xfrm>
                <a:off x="3071802" y="2928934"/>
                <a:ext cx="204790" cy="295276"/>
                <a:chOff x="4000496" y="2786058"/>
                <a:chExt cx="204790" cy="295276"/>
              </a:xfrm>
            </p:grpSpPr>
            <p:cxnSp>
              <p:nvCxnSpPr>
                <p:cNvPr id="76" name="直接连接符 75"/>
                <p:cNvCxnSpPr/>
                <p:nvPr/>
              </p:nvCxnSpPr>
              <p:spPr>
                <a:xfrm rot="16200000" flipH="1">
                  <a:off x="3929058" y="2928934"/>
                  <a:ext cx="214314" cy="71437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 rot="5400000">
                  <a:off x="4026690" y="2902740"/>
                  <a:ext cx="223840" cy="133351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/>
              </p:nvCxnSpPr>
              <p:spPr>
                <a:xfrm rot="5400000">
                  <a:off x="3990972" y="2867021"/>
                  <a:ext cx="223839" cy="61913"/>
                </a:xfrm>
                <a:prstGeom prst="line">
                  <a:avLst/>
                </a:prstGeom>
                <a:ln w="381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85" name="组合 204"/>
          <p:cNvGrpSpPr>
            <a:grpSpLocks/>
          </p:cNvGrpSpPr>
          <p:nvPr/>
        </p:nvGrpSpPr>
        <p:grpSpPr bwMode="auto">
          <a:xfrm>
            <a:off x="5295414" y="1088694"/>
            <a:ext cx="1419225" cy="1488523"/>
            <a:chOff x="6000760" y="1928802"/>
            <a:chExt cx="2000264" cy="2428892"/>
          </a:xfrm>
        </p:grpSpPr>
        <p:sp>
          <p:nvSpPr>
            <p:cNvPr id="186" name="立方体 185"/>
            <p:cNvSpPr/>
            <p:nvPr/>
          </p:nvSpPr>
          <p:spPr>
            <a:xfrm>
              <a:off x="7000892" y="2500306"/>
              <a:ext cx="428628" cy="714380"/>
            </a:xfrm>
            <a:prstGeom prst="cube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7" name="立方体 186"/>
            <p:cNvSpPr/>
            <p:nvPr/>
          </p:nvSpPr>
          <p:spPr>
            <a:xfrm>
              <a:off x="7143768" y="3071810"/>
              <a:ext cx="357189" cy="571504"/>
            </a:xfrm>
            <a:prstGeom prst="cub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8" name="立方体 187"/>
            <p:cNvSpPr/>
            <p:nvPr/>
          </p:nvSpPr>
          <p:spPr>
            <a:xfrm>
              <a:off x="7572396" y="2928934"/>
              <a:ext cx="428628" cy="714380"/>
            </a:xfrm>
            <a:prstGeom prst="cube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9" name="圆柱形 188"/>
            <p:cNvSpPr/>
            <p:nvPr/>
          </p:nvSpPr>
          <p:spPr>
            <a:xfrm>
              <a:off x="6286512" y="2357430"/>
              <a:ext cx="357190" cy="1000132"/>
            </a:xfrm>
            <a:prstGeom prst="can">
              <a:avLst/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0" name="立方体 189"/>
            <p:cNvSpPr/>
            <p:nvPr/>
          </p:nvSpPr>
          <p:spPr>
            <a:xfrm>
              <a:off x="6786577" y="1928802"/>
              <a:ext cx="285752" cy="1643073"/>
            </a:xfrm>
            <a:prstGeom prst="cube">
              <a:avLst/>
            </a:prstGeom>
            <a:gradFill flip="none" rotWithShape="1">
              <a:gsLst>
                <a:gs pos="0">
                  <a:srgbClr val="D0E0E8">
                    <a:shade val="30000"/>
                    <a:satMod val="115000"/>
                  </a:srgbClr>
                </a:gs>
                <a:gs pos="50000">
                  <a:srgbClr val="D0E0E8">
                    <a:shade val="67500"/>
                    <a:satMod val="115000"/>
                  </a:srgbClr>
                </a:gs>
                <a:gs pos="100000">
                  <a:srgbClr val="D0E0E8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1" name="立方体 190"/>
            <p:cNvSpPr/>
            <p:nvPr/>
          </p:nvSpPr>
          <p:spPr>
            <a:xfrm>
              <a:off x="6429388" y="3071810"/>
              <a:ext cx="428628" cy="571504"/>
            </a:xfrm>
            <a:prstGeom prst="cube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2" name="立方体 191"/>
            <p:cNvSpPr/>
            <p:nvPr/>
          </p:nvSpPr>
          <p:spPr>
            <a:xfrm>
              <a:off x="6581789" y="3357562"/>
              <a:ext cx="561979" cy="438153"/>
            </a:xfrm>
            <a:prstGeom prst="cub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3" name="立方体 192"/>
            <p:cNvSpPr/>
            <p:nvPr/>
          </p:nvSpPr>
          <p:spPr>
            <a:xfrm>
              <a:off x="6734190" y="3643314"/>
              <a:ext cx="838206" cy="304802"/>
            </a:xfrm>
            <a:prstGeom prst="cub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" name="立方体 193"/>
            <p:cNvSpPr/>
            <p:nvPr/>
          </p:nvSpPr>
          <p:spPr>
            <a:xfrm>
              <a:off x="6929453" y="3786190"/>
              <a:ext cx="428628" cy="571504"/>
            </a:xfrm>
            <a:prstGeom prst="cube">
              <a:avLst/>
            </a:prstGeom>
            <a:solidFill>
              <a:srgbClr val="D0E0E8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5" name="立方体 194"/>
            <p:cNvSpPr/>
            <p:nvPr/>
          </p:nvSpPr>
          <p:spPr>
            <a:xfrm>
              <a:off x="6000760" y="2714619"/>
              <a:ext cx="428628" cy="714380"/>
            </a:xfrm>
            <a:prstGeom prst="cub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6" name="TextBox 195"/>
          <p:cNvSpPr txBox="1">
            <a:spLocks noChangeArrowheads="1"/>
          </p:cNvSpPr>
          <p:nvPr/>
        </p:nvSpPr>
        <p:spPr bwMode="auto">
          <a:xfrm>
            <a:off x="240159" y="2161452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宋体" panose="02010600030101010101" pitchFamily="2" charset="-122"/>
              </a:rPr>
              <a:t>森林生态系统</a:t>
            </a:r>
          </a:p>
        </p:txBody>
      </p:sp>
      <p:sp>
        <p:nvSpPr>
          <p:cNvPr id="197" name="TextBox 196"/>
          <p:cNvSpPr txBox="1">
            <a:spLocks noChangeArrowheads="1"/>
          </p:cNvSpPr>
          <p:nvPr/>
        </p:nvSpPr>
        <p:spPr bwMode="auto">
          <a:xfrm>
            <a:off x="601622" y="4323013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宋体" panose="02010600030101010101" pitchFamily="2" charset="-122"/>
              </a:rPr>
              <a:t>湖泊生态系统</a:t>
            </a:r>
          </a:p>
        </p:txBody>
      </p:sp>
      <p:sp>
        <p:nvSpPr>
          <p:cNvPr id="198" name="TextBox 197"/>
          <p:cNvSpPr txBox="1">
            <a:spLocks noChangeArrowheads="1"/>
          </p:cNvSpPr>
          <p:nvPr/>
        </p:nvSpPr>
        <p:spPr bwMode="auto">
          <a:xfrm>
            <a:off x="3395729" y="1379320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宋体" panose="02010600030101010101" pitchFamily="2" charset="-122"/>
              </a:rPr>
              <a:t>草原生态系统</a:t>
            </a:r>
          </a:p>
        </p:txBody>
      </p:sp>
      <p:sp>
        <p:nvSpPr>
          <p:cNvPr id="199" name="TextBox 198"/>
          <p:cNvSpPr txBox="1">
            <a:spLocks noChangeArrowheads="1"/>
          </p:cNvSpPr>
          <p:nvPr/>
        </p:nvSpPr>
        <p:spPr bwMode="auto">
          <a:xfrm>
            <a:off x="6141924" y="1022192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宋体" panose="02010600030101010101" pitchFamily="2" charset="-122"/>
              </a:rPr>
              <a:t>城市生态系统</a:t>
            </a:r>
          </a:p>
        </p:txBody>
      </p:sp>
      <p:sp>
        <p:nvSpPr>
          <p:cNvPr id="201" name="TextBox 200"/>
          <p:cNvSpPr txBox="1">
            <a:spLocks noChangeArrowheads="1"/>
          </p:cNvSpPr>
          <p:nvPr/>
        </p:nvSpPr>
        <p:spPr bwMode="auto">
          <a:xfrm>
            <a:off x="1907704" y="1022747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宋体" panose="02010600030101010101" pitchFamily="2" charset="-122"/>
              </a:rPr>
              <a:t>山地生态系统</a:t>
            </a:r>
          </a:p>
        </p:txBody>
      </p:sp>
      <p:sp>
        <p:nvSpPr>
          <p:cNvPr id="202" name="TextBox 201"/>
          <p:cNvSpPr txBox="1">
            <a:spLocks noChangeArrowheads="1"/>
          </p:cNvSpPr>
          <p:nvPr/>
        </p:nvSpPr>
        <p:spPr bwMode="auto">
          <a:xfrm>
            <a:off x="4854582" y="4321425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宋体" panose="02010600030101010101" pitchFamily="2" charset="-122"/>
              </a:rPr>
              <a:t>海洋生态系统</a:t>
            </a:r>
          </a:p>
        </p:txBody>
      </p:sp>
      <p:sp>
        <p:nvSpPr>
          <p:cNvPr id="203" name="TextBox 202"/>
          <p:cNvSpPr txBox="1"/>
          <p:nvPr/>
        </p:nvSpPr>
        <p:spPr>
          <a:xfrm rot="20733227">
            <a:off x="2639234" y="2717953"/>
            <a:ext cx="24152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河 流 生 态 系 统</a:t>
            </a:r>
          </a:p>
        </p:txBody>
      </p:sp>
      <p:cxnSp>
        <p:nvCxnSpPr>
          <p:cNvPr id="204" name="直接箭头连接符 203"/>
          <p:cNvCxnSpPr/>
          <p:nvPr/>
        </p:nvCxnSpPr>
        <p:spPr>
          <a:xfrm>
            <a:off x="5449114" y="2600644"/>
            <a:ext cx="357188" cy="181958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箭头连接符 204"/>
          <p:cNvCxnSpPr/>
          <p:nvPr/>
        </p:nvCxnSpPr>
        <p:spPr>
          <a:xfrm>
            <a:off x="1615026" y="3252265"/>
            <a:ext cx="434583" cy="8553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TextBox 205"/>
          <p:cNvSpPr txBox="1">
            <a:spLocks noChangeArrowheads="1"/>
          </p:cNvSpPr>
          <p:nvPr/>
        </p:nvSpPr>
        <p:spPr bwMode="auto">
          <a:xfrm>
            <a:off x="3046766" y="4361765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宋体" panose="02010600030101010101" pitchFamily="2" charset="-122"/>
              </a:rPr>
              <a:t>湿地生态系统</a:t>
            </a:r>
          </a:p>
        </p:txBody>
      </p:sp>
      <p:grpSp>
        <p:nvGrpSpPr>
          <p:cNvPr id="256" name="组合 255"/>
          <p:cNvGrpSpPr/>
          <p:nvPr/>
        </p:nvGrpSpPr>
        <p:grpSpPr>
          <a:xfrm>
            <a:off x="5563194" y="2552174"/>
            <a:ext cx="2055351" cy="1620278"/>
            <a:chOff x="5563194" y="2552174"/>
            <a:chExt cx="2055351" cy="1620278"/>
          </a:xfrm>
        </p:grpSpPr>
        <p:grpSp>
          <p:nvGrpSpPr>
            <p:cNvPr id="226" name="组合 225"/>
            <p:cNvGrpSpPr/>
            <p:nvPr/>
          </p:nvGrpSpPr>
          <p:grpSpPr>
            <a:xfrm rot="20431454">
              <a:off x="6822507" y="2552174"/>
              <a:ext cx="796038" cy="1115871"/>
              <a:chOff x="7214486" y="3065837"/>
              <a:chExt cx="796038" cy="867371"/>
            </a:xfrm>
          </p:grpSpPr>
          <p:sp>
            <p:nvSpPr>
              <p:cNvPr id="215" name="圆角矩形 214"/>
              <p:cNvSpPr/>
              <p:nvPr/>
            </p:nvSpPr>
            <p:spPr bwMode="auto">
              <a:xfrm>
                <a:off x="7267556" y="3427241"/>
                <a:ext cx="265345" cy="180703"/>
              </a:xfrm>
              <a:prstGeom prst="roundRect">
                <a:avLst/>
              </a:prstGeom>
              <a:blipFill>
                <a:blip r:embed="rId2" cstate="print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6" name="圆角矩形 215"/>
              <p:cNvSpPr/>
              <p:nvPr/>
            </p:nvSpPr>
            <p:spPr bwMode="auto">
              <a:xfrm>
                <a:off x="7320625" y="3644084"/>
                <a:ext cx="583761" cy="289124"/>
              </a:xfrm>
              <a:prstGeom prst="roundRect">
                <a:avLst/>
              </a:prstGeom>
              <a:blipFill>
                <a:blip r:embed="rId2" cstate="print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7" name="圆角矩形 216"/>
              <p:cNvSpPr/>
              <p:nvPr/>
            </p:nvSpPr>
            <p:spPr bwMode="auto">
              <a:xfrm>
                <a:off x="7214486" y="3065837"/>
                <a:ext cx="796038" cy="325265"/>
              </a:xfrm>
              <a:prstGeom prst="round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8" name="圆角矩形 217"/>
              <p:cNvSpPr/>
              <p:nvPr/>
            </p:nvSpPr>
            <p:spPr bwMode="auto">
              <a:xfrm>
                <a:off x="7585970" y="3427242"/>
                <a:ext cx="424554" cy="180703"/>
              </a:xfrm>
              <a:prstGeom prst="roundRect">
                <a:avLst/>
              </a:prstGeom>
              <a:blipFill>
                <a:blip r:embed="rId2" cstate="print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25" name="组合 224"/>
            <p:cNvGrpSpPr/>
            <p:nvPr/>
          </p:nvGrpSpPr>
          <p:grpSpPr>
            <a:xfrm rot="20059074">
              <a:off x="5563194" y="3067542"/>
              <a:ext cx="902178" cy="1104910"/>
              <a:chOff x="5508104" y="3072533"/>
              <a:chExt cx="902178" cy="867369"/>
            </a:xfrm>
          </p:grpSpPr>
          <p:sp>
            <p:nvSpPr>
              <p:cNvPr id="211" name="圆角矩形 210"/>
              <p:cNvSpPr/>
              <p:nvPr/>
            </p:nvSpPr>
            <p:spPr bwMode="auto">
              <a:xfrm>
                <a:off x="5508105" y="3325513"/>
                <a:ext cx="849106" cy="180701"/>
              </a:xfrm>
              <a:prstGeom prst="round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2" name="圆角矩形 211"/>
              <p:cNvSpPr/>
              <p:nvPr/>
            </p:nvSpPr>
            <p:spPr bwMode="auto">
              <a:xfrm>
                <a:off x="5508105" y="3542357"/>
                <a:ext cx="583761" cy="180701"/>
              </a:xfrm>
              <a:prstGeom prst="round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3" name="圆角矩形 212"/>
              <p:cNvSpPr/>
              <p:nvPr/>
            </p:nvSpPr>
            <p:spPr bwMode="auto">
              <a:xfrm>
                <a:off x="6144936" y="3542357"/>
                <a:ext cx="265346" cy="397545"/>
              </a:xfrm>
              <a:prstGeom prst="roundRect">
                <a:avLst/>
              </a:prstGeom>
              <a:blipFill>
                <a:blip r:embed="rId2" cstate="print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4" name="圆角矩形 213"/>
              <p:cNvSpPr/>
              <p:nvPr/>
            </p:nvSpPr>
            <p:spPr bwMode="auto">
              <a:xfrm>
                <a:off x="5508105" y="3759199"/>
                <a:ext cx="583761" cy="180701"/>
              </a:xfrm>
              <a:prstGeom prst="roundRect">
                <a:avLst/>
              </a:prstGeom>
              <a:blipFill>
                <a:blip r:embed="rId2" cstate="print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9" name="圆角矩形 218"/>
              <p:cNvSpPr/>
              <p:nvPr/>
            </p:nvSpPr>
            <p:spPr bwMode="auto">
              <a:xfrm>
                <a:off x="5508104" y="3072533"/>
                <a:ext cx="583761" cy="216843"/>
              </a:xfrm>
              <a:prstGeom prst="roundRect">
                <a:avLst/>
              </a:prstGeom>
              <a:blipFill>
                <a:blip r:embed="rId2" cstate="print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611188" y="422344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生物圈是一个统一的整体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0" name="TextBox 199"/>
          <p:cNvSpPr txBox="1">
            <a:spLocks noChangeArrowheads="1"/>
          </p:cNvSpPr>
          <p:nvPr/>
        </p:nvSpPr>
        <p:spPr bwMode="auto">
          <a:xfrm>
            <a:off x="6588224" y="2139702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宋体" panose="02010600030101010101" pitchFamily="2" charset="-122"/>
              </a:rPr>
              <a:t>农田生态系统</a:t>
            </a:r>
          </a:p>
        </p:txBody>
      </p:sp>
      <p:grpSp>
        <p:nvGrpSpPr>
          <p:cNvPr id="254" name="组合 253"/>
          <p:cNvGrpSpPr/>
          <p:nvPr/>
        </p:nvGrpSpPr>
        <p:grpSpPr>
          <a:xfrm>
            <a:off x="1653670" y="2054368"/>
            <a:ext cx="1028756" cy="1036493"/>
            <a:chOff x="1653670" y="2054368"/>
            <a:chExt cx="1028756" cy="1036493"/>
          </a:xfrm>
        </p:grpSpPr>
        <p:grpSp>
          <p:nvGrpSpPr>
            <p:cNvPr id="23" name="组合 50"/>
            <p:cNvGrpSpPr>
              <a:grpSpLocks/>
            </p:cNvGrpSpPr>
            <p:nvPr/>
          </p:nvGrpSpPr>
          <p:grpSpPr bwMode="auto">
            <a:xfrm>
              <a:off x="2179098" y="2054368"/>
              <a:ext cx="448686" cy="422276"/>
              <a:chOff x="5000628" y="1714488"/>
              <a:chExt cx="285752" cy="785821"/>
            </a:xfrm>
          </p:grpSpPr>
          <p:cxnSp>
            <p:nvCxnSpPr>
              <p:cNvPr id="24" name="直接连接符 23"/>
              <p:cNvCxnSpPr/>
              <p:nvPr/>
            </p:nvCxnSpPr>
            <p:spPr>
              <a:xfrm rot="5400000">
                <a:off x="4893473" y="2250274"/>
                <a:ext cx="500066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/>
              <p:cNvSpPr/>
              <p:nvPr/>
            </p:nvSpPr>
            <p:spPr>
              <a:xfrm>
                <a:off x="5000632" y="1714489"/>
                <a:ext cx="285748" cy="500066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" name="组合 38"/>
            <p:cNvGrpSpPr>
              <a:grpSpLocks/>
            </p:cNvGrpSpPr>
            <p:nvPr/>
          </p:nvGrpSpPr>
          <p:grpSpPr bwMode="auto">
            <a:xfrm>
              <a:off x="1870611" y="2084703"/>
              <a:ext cx="448686" cy="422276"/>
              <a:chOff x="5000628" y="1714488"/>
              <a:chExt cx="285752" cy="785821"/>
            </a:xfrm>
          </p:grpSpPr>
          <p:cxnSp>
            <p:nvCxnSpPr>
              <p:cNvPr id="30" name="直接连接符 29"/>
              <p:cNvCxnSpPr/>
              <p:nvPr/>
            </p:nvCxnSpPr>
            <p:spPr>
              <a:xfrm rot="5400000">
                <a:off x="4893476" y="2250274"/>
                <a:ext cx="500067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椭圆 30"/>
              <p:cNvSpPr/>
              <p:nvPr/>
            </p:nvSpPr>
            <p:spPr>
              <a:xfrm>
                <a:off x="5000636" y="1714488"/>
                <a:ext cx="285748" cy="500067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2" name="组合 47"/>
            <p:cNvGrpSpPr>
              <a:grpSpLocks/>
            </p:cNvGrpSpPr>
            <p:nvPr/>
          </p:nvGrpSpPr>
          <p:grpSpPr bwMode="auto">
            <a:xfrm>
              <a:off x="1951371" y="2398419"/>
              <a:ext cx="448686" cy="422276"/>
              <a:chOff x="5000628" y="1714488"/>
              <a:chExt cx="285752" cy="78582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0634" y="1714489"/>
                <a:ext cx="285748" cy="500066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 rot="5400000">
                <a:off x="4893475" y="2250274"/>
                <a:ext cx="500066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41"/>
            <p:cNvGrpSpPr>
              <a:grpSpLocks/>
            </p:cNvGrpSpPr>
            <p:nvPr/>
          </p:nvGrpSpPr>
          <p:grpSpPr bwMode="auto">
            <a:xfrm>
              <a:off x="1653670" y="2515030"/>
              <a:ext cx="448686" cy="422276"/>
              <a:chOff x="5000628" y="1714488"/>
              <a:chExt cx="285752" cy="785821"/>
            </a:xfrm>
          </p:grpSpPr>
          <p:cxnSp>
            <p:nvCxnSpPr>
              <p:cNvPr id="50" name="直接连接符 49"/>
              <p:cNvCxnSpPr/>
              <p:nvPr/>
            </p:nvCxnSpPr>
            <p:spPr>
              <a:xfrm rot="5400000">
                <a:off x="4893481" y="2250275"/>
                <a:ext cx="500066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/>
              <p:cNvSpPr/>
              <p:nvPr/>
            </p:nvSpPr>
            <p:spPr>
              <a:xfrm>
                <a:off x="5000640" y="1714490"/>
                <a:ext cx="285748" cy="500066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9" name="组合 35"/>
            <p:cNvGrpSpPr>
              <a:grpSpLocks/>
            </p:cNvGrpSpPr>
            <p:nvPr/>
          </p:nvGrpSpPr>
          <p:grpSpPr bwMode="auto">
            <a:xfrm>
              <a:off x="2233740" y="2323088"/>
              <a:ext cx="448686" cy="422276"/>
              <a:chOff x="5000628" y="1714488"/>
              <a:chExt cx="285752" cy="785821"/>
            </a:xfrm>
          </p:grpSpPr>
          <p:cxnSp>
            <p:nvCxnSpPr>
              <p:cNvPr id="32" name="直接连接符 31"/>
              <p:cNvCxnSpPr/>
              <p:nvPr/>
            </p:nvCxnSpPr>
            <p:spPr>
              <a:xfrm rot="5400000">
                <a:off x="4893482" y="2250275"/>
                <a:ext cx="500067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椭圆 32"/>
              <p:cNvSpPr/>
              <p:nvPr/>
            </p:nvSpPr>
            <p:spPr>
              <a:xfrm>
                <a:off x="5000642" y="1714489"/>
                <a:ext cx="285748" cy="500067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1" name="组合 44"/>
            <p:cNvGrpSpPr>
              <a:grpSpLocks/>
            </p:cNvGrpSpPr>
            <p:nvPr/>
          </p:nvGrpSpPr>
          <p:grpSpPr bwMode="auto">
            <a:xfrm>
              <a:off x="1878853" y="2668585"/>
              <a:ext cx="448686" cy="422276"/>
              <a:chOff x="5000628" y="1714488"/>
              <a:chExt cx="285752" cy="785821"/>
            </a:xfrm>
          </p:grpSpPr>
          <p:cxnSp>
            <p:nvCxnSpPr>
              <p:cNvPr id="28" name="直接连接符 27"/>
              <p:cNvCxnSpPr/>
              <p:nvPr/>
            </p:nvCxnSpPr>
            <p:spPr>
              <a:xfrm rot="5400000">
                <a:off x="4893477" y="2250275"/>
                <a:ext cx="500066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椭圆 28"/>
              <p:cNvSpPr/>
              <p:nvPr/>
            </p:nvSpPr>
            <p:spPr>
              <a:xfrm>
                <a:off x="5000636" y="1714490"/>
                <a:ext cx="285748" cy="500066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8" name="组合 32"/>
            <p:cNvGrpSpPr>
              <a:grpSpLocks/>
            </p:cNvGrpSpPr>
            <p:nvPr/>
          </p:nvGrpSpPr>
          <p:grpSpPr bwMode="auto">
            <a:xfrm>
              <a:off x="2180611" y="2511202"/>
              <a:ext cx="448686" cy="422276"/>
              <a:chOff x="5000628" y="1714488"/>
              <a:chExt cx="285752" cy="785821"/>
            </a:xfrm>
          </p:grpSpPr>
          <p:cxnSp>
            <p:nvCxnSpPr>
              <p:cNvPr id="34" name="直接连接符 33"/>
              <p:cNvCxnSpPr/>
              <p:nvPr/>
            </p:nvCxnSpPr>
            <p:spPr>
              <a:xfrm rot="5400000">
                <a:off x="4893480" y="2250274"/>
                <a:ext cx="500067" cy="0"/>
              </a:xfrm>
              <a:prstGeom prst="line">
                <a:avLst/>
              </a:prstGeom>
              <a:ln w="5715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/>
              <p:cNvSpPr/>
              <p:nvPr/>
            </p:nvSpPr>
            <p:spPr>
              <a:xfrm>
                <a:off x="5000640" y="1714488"/>
                <a:ext cx="285748" cy="500067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57" name="组合 256"/>
          <p:cNvGrpSpPr/>
          <p:nvPr/>
        </p:nvGrpSpPr>
        <p:grpSpPr>
          <a:xfrm>
            <a:off x="3640687" y="3684845"/>
            <a:ext cx="1290800" cy="736426"/>
            <a:chOff x="3640687" y="3684845"/>
            <a:chExt cx="1290800" cy="736426"/>
          </a:xfrm>
        </p:grpSpPr>
        <p:sp>
          <p:nvSpPr>
            <p:cNvPr id="231" name="任意多边形 230"/>
            <p:cNvSpPr/>
            <p:nvPr/>
          </p:nvSpPr>
          <p:spPr>
            <a:xfrm>
              <a:off x="3640687" y="3684845"/>
              <a:ext cx="1290800" cy="736426"/>
            </a:xfrm>
            <a:custGeom>
              <a:avLst/>
              <a:gdLst>
                <a:gd name="connsiteX0" fmla="*/ 255722 w 1596326"/>
                <a:gd name="connsiteY0" fmla="*/ 54247 h 914403"/>
                <a:gd name="connsiteX1" fmla="*/ 255722 w 1596326"/>
                <a:gd name="connsiteY1" fmla="*/ 54247 h 914403"/>
                <a:gd name="connsiteX2" fmla="*/ 348712 w 1596326"/>
                <a:gd name="connsiteY2" fmla="*/ 38749 h 914403"/>
                <a:gd name="connsiteX3" fmla="*/ 379709 w 1596326"/>
                <a:gd name="connsiteY3" fmla="*/ 31000 h 914403"/>
                <a:gd name="connsiteX4" fmla="*/ 441702 w 1596326"/>
                <a:gd name="connsiteY4" fmla="*/ 23250 h 914403"/>
                <a:gd name="connsiteX5" fmla="*/ 495946 w 1596326"/>
                <a:gd name="connsiteY5" fmla="*/ 15501 h 914403"/>
                <a:gd name="connsiteX6" fmla="*/ 519194 w 1596326"/>
                <a:gd name="connsiteY6" fmla="*/ 7752 h 914403"/>
                <a:gd name="connsiteX7" fmla="*/ 767167 w 1596326"/>
                <a:gd name="connsiteY7" fmla="*/ 7752 h 914403"/>
                <a:gd name="connsiteX8" fmla="*/ 829160 w 1596326"/>
                <a:gd name="connsiteY8" fmla="*/ 23250 h 914403"/>
                <a:gd name="connsiteX9" fmla="*/ 891153 w 1596326"/>
                <a:gd name="connsiteY9" fmla="*/ 69745 h 914403"/>
                <a:gd name="connsiteX10" fmla="*/ 1441343 w 1596326"/>
                <a:gd name="connsiteY10" fmla="*/ 77494 h 914403"/>
                <a:gd name="connsiteX11" fmla="*/ 1487838 w 1596326"/>
                <a:gd name="connsiteY11" fmla="*/ 92993 h 914403"/>
                <a:gd name="connsiteX12" fmla="*/ 1542082 w 1596326"/>
                <a:gd name="connsiteY12" fmla="*/ 108491 h 914403"/>
                <a:gd name="connsiteX13" fmla="*/ 1549831 w 1596326"/>
                <a:gd name="connsiteY13" fmla="*/ 131739 h 914403"/>
                <a:gd name="connsiteX14" fmla="*/ 1573078 w 1596326"/>
                <a:gd name="connsiteY14" fmla="*/ 154986 h 914403"/>
                <a:gd name="connsiteX15" fmla="*/ 1580828 w 1596326"/>
                <a:gd name="connsiteY15" fmla="*/ 209230 h 914403"/>
                <a:gd name="connsiteX16" fmla="*/ 1596326 w 1596326"/>
                <a:gd name="connsiteY16" fmla="*/ 278972 h 914403"/>
                <a:gd name="connsiteX17" fmla="*/ 1588577 w 1596326"/>
                <a:gd name="connsiteY17" fmla="*/ 309969 h 914403"/>
                <a:gd name="connsiteX18" fmla="*/ 1573078 w 1596326"/>
                <a:gd name="connsiteY18" fmla="*/ 588939 h 914403"/>
                <a:gd name="connsiteX19" fmla="*/ 1534333 w 1596326"/>
                <a:gd name="connsiteY19" fmla="*/ 643183 h 914403"/>
                <a:gd name="connsiteX20" fmla="*/ 1511085 w 1596326"/>
                <a:gd name="connsiteY20" fmla="*/ 666430 h 914403"/>
                <a:gd name="connsiteX21" fmla="*/ 1464590 w 1596326"/>
                <a:gd name="connsiteY21" fmla="*/ 681928 h 914403"/>
                <a:gd name="connsiteX22" fmla="*/ 1425845 w 1596326"/>
                <a:gd name="connsiteY22" fmla="*/ 720674 h 914403"/>
                <a:gd name="connsiteX23" fmla="*/ 1402597 w 1596326"/>
                <a:gd name="connsiteY23" fmla="*/ 767169 h 914403"/>
                <a:gd name="connsiteX24" fmla="*/ 1394848 w 1596326"/>
                <a:gd name="connsiteY24" fmla="*/ 790417 h 914403"/>
                <a:gd name="connsiteX25" fmla="*/ 1387099 w 1596326"/>
                <a:gd name="connsiteY25" fmla="*/ 821413 h 914403"/>
                <a:gd name="connsiteX26" fmla="*/ 1363851 w 1596326"/>
                <a:gd name="connsiteY26" fmla="*/ 829162 h 914403"/>
                <a:gd name="connsiteX27" fmla="*/ 1348353 w 1596326"/>
                <a:gd name="connsiteY27" fmla="*/ 844661 h 914403"/>
                <a:gd name="connsiteX28" fmla="*/ 1278611 w 1596326"/>
                <a:gd name="connsiteY28" fmla="*/ 860159 h 914403"/>
                <a:gd name="connsiteX29" fmla="*/ 1247614 w 1596326"/>
                <a:gd name="connsiteY29" fmla="*/ 844661 h 914403"/>
                <a:gd name="connsiteX30" fmla="*/ 1239865 w 1596326"/>
                <a:gd name="connsiteY30" fmla="*/ 798166 h 914403"/>
                <a:gd name="connsiteX31" fmla="*/ 1224367 w 1596326"/>
                <a:gd name="connsiteY31" fmla="*/ 782667 h 914403"/>
                <a:gd name="connsiteX32" fmla="*/ 1177872 w 1596326"/>
                <a:gd name="connsiteY32" fmla="*/ 790417 h 914403"/>
                <a:gd name="connsiteX33" fmla="*/ 1123628 w 1596326"/>
                <a:gd name="connsiteY33" fmla="*/ 852410 h 914403"/>
                <a:gd name="connsiteX34" fmla="*/ 1092631 w 1596326"/>
                <a:gd name="connsiteY34" fmla="*/ 860159 h 914403"/>
                <a:gd name="connsiteX35" fmla="*/ 1069383 w 1596326"/>
                <a:gd name="connsiteY35" fmla="*/ 883406 h 914403"/>
                <a:gd name="connsiteX36" fmla="*/ 960895 w 1596326"/>
                <a:gd name="connsiteY36" fmla="*/ 898905 h 914403"/>
                <a:gd name="connsiteX37" fmla="*/ 906651 w 1596326"/>
                <a:gd name="connsiteY37" fmla="*/ 914403 h 914403"/>
                <a:gd name="connsiteX38" fmla="*/ 790414 w 1596326"/>
                <a:gd name="connsiteY38" fmla="*/ 906654 h 914403"/>
                <a:gd name="connsiteX39" fmla="*/ 681926 w 1596326"/>
                <a:gd name="connsiteY39" fmla="*/ 867908 h 914403"/>
                <a:gd name="connsiteX40" fmla="*/ 658678 w 1596326"/>
                <a:gd name="connsiteY40" fmla="*/ 852410 h 914403"/>
                <a:gd name="connsiteX41" fmla="*/ 643180 w 1596326"/>
                <a:gd name="connsiteY41" fmla="*/ 836911 h 914403"/>
                <a:gd name="connsiteX42" fmla="*/ 232475 w 1596326"/>
                <a:gd name="connsiteY42" fmla="*/ 829162 h 914403"/>
                <a:gd name="connsiteX43" fmla="*/ 178231 w 1596326"/>
                <a:gd name="connsiteY43" fmla="*/ 767169 h 914403"/>
                <a:gd name="connsiteX44" fmla="*/ 147234 w 1596326"/>
                <a:gd name="connsiteY44" fmla="*/ 697427 h 914403"/>
                <a:gd name="connsiteX45" fmla="*/ 116238 w 1596326"/>
                <a:gd name="connsiteY45" fmla="*/ 681928 h 914403"/>
                <a:gd name="connsiteX46" fmla="*/ 54245 w 1596326"/>
                <a:gd name="connsiteY46" fmla="*/ 658681 h 914403"/>
                <a:gd name="connsiteX47" fmla="*/ 23248 w 1596326"/>
                <a:gd name="connsiteY47" fmla="*/ 627684 h 914403"/>
                <a:gd name="connsiteX48" fmla="*/ 0 w 1596326"/>
                <a:gd name="connsiteY48" fmla="*/ 604437 h 914403"/>
                <a:gd name="connsiteX49" fmla="*/ 7750 w 1596326"/>
                <a:gd name="connsiteY49" fmla="*/ 441705 h 914403"/>
                <a:gd name="connsiteX50" fmla="*/ 15499 w 1596326"/>
                <a:gd name="connsiteY50" fmla="*/ 418457 h 914403"/>
                <a:gd name="connsiteX51" fmla="*/ 38746 w 1596326"/>
                <a:gd name="connsiteY51" fmla="*/ 395210 h 914403"/>
                <a:gd name="connsiteX52" fmla="*/ 46495 w 1596326"/>
                <a:gd name="connsiteY52" fmla="*/ 371962 h 914403"/>
                <a:gd name="connsiteX53" fmla="*/ 61994 w 1596326"/>
                <a:gd name="connsiteY53" fmla="*/ 356464 h 914403"/>
                <a:gd name="connsiteX54" fmla="*/ 77492 w 1596326"/>
                <a:gd name="connsiteY54" fmla="*/ 309969 h 914403"/>
                <a:gd name="connsiteX55" fmla="*/ 85241 w 1596326"/>
                <a:gd name="connsiteY55" fmla="*/ 170484 h 914403"/>
                <a:gd name="connsiteX56" fmla="*/ 131736 w 1596326"/>
                <a:gd name="connsiteY56" fmla="*/ 147237 h 914403"/>
                <a:gd name="connsiteX57" fmla="*/ 154983 w 1596326"/>
                <a:gd name="connsiteY57" fmla="*/ 131739 h 914403"/>
                <a:gd name="connsiteX58" fmla="*/ 201478 w 1596326"/>
                <a:gd name="connsiteY58" fmla="*/ 116240 h 914403"/>
                <a:gd name="connsiteX59" fmla="*/ 224726 w 1596326"/>
                <a:gd name="connsiteY59" fmla="*/ 100742 h 914403"/>
                <a:gd name="connsiteX60" fmla="*/ 255722 w 1596326"/>
                <a:gd name="connsiteY60" fmla="*/ 92993 h 914403"/>
                <a:gd name="connsiteX61" fmla="*/ 278970 w 1596326"/>
                <a:gd name="connsiteY61" fmla="*/ 85244 h 914403"/>
                <a:gd name="connsiteX62" fmla="*/ 255722 w 1596326"/>
                <a:gd name="connsiteY62" fmla="*/ 54247 h 91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596326" h="914403">
                  <a:moveTo>
                    <a:pt x="255722" y="54247"/>
                  </a:moveTo>
                  <a:lnTo>
                    <a:pt x="255722" y="54247"/>
                  </a:lnTo>
                  <a:cubicBezTo>
                    <a:pt x="286719" y="49081"/>
                    <a:pt x="317826" y="44540"/>
                    <a:pt x="348712" y="38749"/>
                  </a:cubicBezTo>
                  <a:cubicBezTo>
                    <a:pt x="359180" y="36786"/>
                    <a:pt x="369204" y="32751"/>
                    <a:pt x="379709" y="31000"/>
                  </a:cubicBezTo>
                  <a:cubicBezTo>
                    <a:pt x="400251" y="27576"/>
                    <a:pt x="421060" y="26002"/>
                    <a:pt x="441702" y="23250"/>
                  </a:cubicBezTo>
                  <a:lnTo>
                    <a:pt x="495946" y="15501"/>
                  </a:lnTo>
                  <a:cubicBezTo>
                    <a:pt x="503695" y="12918"/>
                    <a:pt x="511089" y="8765"/>
                    <a:pt x="519194" y="7752"/>
                  </a:cubicBezTo>
                  <a:cubicBezTo>
                    <a:pt x="628407" y="-5899"/>
                    <a:pt x="645441" y="1345"/>
                    <a:pt x="767167" y="7752"/>
                  </a:cubicBezTo>
                  <a:cubicBezTo>
                    <a:pt x="775498" y="9418"/>
                    <a:pt x="817247" y="16102"/>
                    <a:pt x="829160" y="23250"/>
                  </a:cubicBezTo>
                  <a:cubicBezTo>
                    <a:pt x="854436" y="38416"/>
                    <a:pt x="847229" y="69126"/>
                    <a:pt x="891153" y="69745"/>
                  </a:cubicBezTo>
                  <a:lnTo>
                    <a:pt x="1441343" y="77494"/>
                  </a:lnTo>
                  <a:cubicBezTo>
                    <a:pt x="1456841" y="82660"/>
                    <a:pt x="1471989" y="89031"/>
                    <a:pt x="1487838" y="92993"/>
                  </a:cubicBezTo>
                  <a:cubicBezTo>
                    <a:pt x="1526759" y="102723"/>
                    <a:pt x="1508730" y="97374"/>
                    <a:pt x="1542082" y="108491"/>
                  </a:cubicBezTo>
                  <a:cubicBezTo>
                    <a:pt x="1544665" y="116240"/>
                    <a:pt x="1545300" y="124942"/>
                    <a:pt x="1549831" y="131739"/>
                  </a:cubicBezTo>
                  <a:cubicBezTo>
                    <a:pt x="1555910" y="140857"/>
                    <a:pt x="1569008" y="144811"/>
                    <a:pt x="1573078" y="154986"/>
                  </a:cubicBezTo>
                  <a:cubicBezTo>
                    <a:pt x="1579862" y="171945"/>
                    <a:pt x="1578051" y="191177"/>
                    <a:pt x="1580828" y="209230"/>
                  </a:cubicBezTo>
                  <a:cubicBezTo>
                    <a:pt x="1588622" y="259888"/>
                    <a:pt x="1584283" y="242843"/>
                    <a:pt x="1596326" y="278972"/>
                  </a:cubicBezTo>
                  <a:cubicBezTo>
                    <a:pt x="1593743" y="289304"/>
                    <a:pt x="1589426" y="299353"/>
                    <a:pt x="1588577" y="309969"/>
                  </a:cubicBezTo>
                  <a:cubicBezTo>
                    <a:pt x="1587259" y="326441"/>
                    <a:pt x="1578521" y="550838"/>
                    <a:pt x="1573078" y="588939"/>
                  </a:cubicBezTo>
                  <a:cubicBezTo>
                    <a:pt x="1565845" y="639565"/>
                    <a:pt x="1567653" y="632075"/>
                    <a:pt x="1534333" y="643183"/>
                  </a:cubicBezTo>
                  <a:cubicBezTo>
                    <a:pt x="1526584" y="650932"/>
                    <a:pt x="1520665" y="661108"/>
                    <a:pt x="1511085" y="666430"/>
                  </a:cubicBezTo>
                  <a:cubicBezTo>
                    <a:pt x="1496804" y="674364"/>
                    <a:pt x="1464590" y="681928"/>
                    <a:pt x="1464590" y="681928"/>
                  </a:cubicBezTo>
                  <a:cubicBezTo>
                    <a:pt x="1451675" y="694843"/>
                    <a:pt x="1431621" y="703347"/>
                    <a:pt x="1425845" y="720674"/>
                  </a:cubicBezTo>
                  <a:cubicBezTo>
                    <a:pt x="1415150" y="752757"/>
                    <a:pt x="1422626" y="737125"/>
                    <a:pt x="1402597" y="767169"/>
                  </a:cubicBezTo>
                  <a:cubicBezTo>
                    <a:pt x="1400014" y="774918"/>
                    <a:pt x="1397092" y="782563"/>
                    <a:pt x="1394848" y="790417"/>
                  </a:cubicBezTo>
                  <a:cubicBezTo>
                    <a:pt x="1391922" y="800657"/>
                    <a:pt x="1393752" y="813097"/>
                    <a:pt x="1387099" y="821413"/>
                  </a:cubicBezTo>
                  <a:cubicBezTo>
                    <a:pt x="1381996" y="827791"/>
                    <a:pt x="1371600" y="826579"/>
                    <a:pt x="1363851" y="829162"/>
                  </a:cubicBezTo>
                  <a:cubicBezTo>
                    <a:pt x="1358685" y="834328"/>
                    <a:pt x="1354618" y="840902"/>
                    <a:pt x="1348353" y="844661"/>
                  </a:cubicBezTo>
                  <a:cubicBezTo>
                    <a:pt x="1333680" y="853465"/>
                    <a:pt x="1287999" y="858594"/>
                    <a:pt x="1278611" y="860159"/>
                  </a:cubicBezTo>
                  <a:cubicBezTo>
                    <a:pt x="1268279" y="854993"/>
                    <a:pt x="1253736" y="854457"/>
                    <a:pt x="1247614" y="844661"/>
                  </a:cubicBezTo>
                  <a:cubicBezTo>
                    <a:pt x="1239287" y="831337"/>
                    <a:pt x="1245382" y="812878"/>
                    <a:pt x="1239865" y="798166"/>
                  </a:cubicBezTo>
                  <a:cubicBezTo>
                    <a:pt x="1237300" y="791325"/>
                    <a:pt x="1229533" y="787833"/>
                    <a:pt x="1224367" y="782667"/>
                  </a:cubicBezTo>
                  <a:cubicBezTo>
                    <a:pt x="1208869" y="785250"/>
                    <a:pt x="1190744" y="781407"/>
                    <a:pt x="1177872" y="790417"/>
                  </a:cubicBezTo>
                  <a:cubicBezTo>
                    <a:pt x="1103108" y="842751"/>
                    <a:pt x="1181673" y="827533"/>
                    <a:pt x="1123628" y="852410"/>
                  </a:cubicBezTo>
                  <a:cubicBezTo>
                    <a:pt x="1113839" y="856605"/>
                    <a:pt x="1102963" y="857576"/>
                    <a:pt x="1092631" y="860159"/>
                  </a:cubicBezTo>
                  <a:cubicBezTo>
                    <a:pt x="1084882" y="867908"/>
                    <a:pt x="1079397" y="878955"/>
                    <a:pt x="1069383" y="883406"/>
                  </a:cubicBezTo>
                  <a:cubicBezTo>
                    <a:pt x="1060641" y="887291"/>
                    <a:pt x="961212" y="898865"/>
                    <a:pt x="960895" y="898905"/>
                  </a:cubicBezTo>
                  <a:cubicBezTo>
                    <a:pt x="949931" y="902560"/>
                    <a:pt x="916382" y="914403"/>
                    <a:pt x="906651" y="914403"/>
                  </a:cubicBezTo>
                  <a:cubicBezTo>
                    <a:pt x="867819" y="914403"/>
                    <a:pt x="829160" y="909237"/>
                    <a:pt x="790414" y="906654"/>
                  </a:cubicBezTo>
                  <a:cubicBezTo>
                    <a:pt x="714368" y="868630"/>
                    <a:pt x="751210" y="879455"/>
                    <a:pt x="681926" y="867908"/>
                  </a:cubicBezTo>
                  <a:cubicBezTo>
                    <a:pt x="674177" y="862742"/>
                    <a:pt x="665951" y="858228"/>
                    <a:pt x="658678" y="852410"/>
                  </a:cubicBezTo>
                  <a:cubicBezTo>
                    <a:pt x="652973" y="847846"/>
                    <a:pt x="650475" y="837309"/>
                    <a:pt x="643180" y="836911"/>
                  </a:cubicBezTo>
                  <a:cubicBezTo>
                    <a:pt x="506457" y="829453"/>
                    <a:pt x="369377" y="831745"/>
                    <a:pt x="232475" y="829162"/>
                  </a:cubicBezTo>
                  <a:cubicBezTo>
                    <a:pt x="217298" y="813986"/>
                    <a:pt x="188484" y="790238"/>
                    <a:pt x="178231" y="767169"/>
                  </a:cubicBezTo>
                  <a:cubicBezTo>
                    <a:pt x="170295" y="749312"/>
                    <a:pt x="165805" y="712903"/>
                    <a:pt x="147234" y="697427"/>
                  </a:cubicBezTo>
                  <a:cubicBezTo>
                    <a:pt x="138360" y="690032"/>
                    <a:pt x="126794" y="686620"/>
                    <a:pt x="116238" y="681928"/>
                  </a:cubicBezTo>
                  <a:cubicBezTo>
                    <a:pt x="88446" y="669576"/>
                    <a:pt x="79803" y="667200"/>
                    <a:pt x="54245" y="658681"/>
                  </a:cubicBezTo>
                  <a:lnTo>
                    <a:pt x="23248" y="627684"/>
                  </a:lnTo>
                  <a:lnTo>
                    <a:pt x="0" y="604437"/>
                  </a:lnTo>
                  <a:cubicBezTo>
                    <a:pt x="2583" y="550193"/>
                    <a:pt x="3240" y="495823"/>
                    <a:pt x="7750" y="441705"/>
                  </a:cubicBezTo>
                  <a:cubicBezTo>
                    <a:pt x="8428" y="433565"/>
                    <a:pt x="10968" y="425254"/>
                    <a:pt x="15499" y="418457"/>
                  </a:cubicBezTo>
                  <a:cubicBezTo>
                    <a:pt x="21578" y="409339"/>
                    <a:pt x="30997" y="402959"/>
                    <a:pt x="38746" y="395210"/>
                  </a:cubicBezTo>
                  <a:cubicBezTo>
                    <a:pt x="41329" y="387461"/>
                    <a:pt x="42292" y="378966"/>
                    <a:pt x="46495" y="371962"/>
                  </a:cubicBezTo>
                  <a:cubicBezTo>
                    <a:pt x="50254" y="365697"/>
                    <a:pt x="58727" y="362999"/>
                    <a:pt x="61994" y="356464"/>
                  </a:cubicBezTo>
                  <a:cubicBezTo>
                    <a:pt x="69300" y="341852"/>
                    <a:pt x="77492" y="309969"/>
                    <a:pt x="77492" y="309969"/>
                  </a:cubicBezTo>
                  <a:cubicBezTo>
                    <a:pt x="80075" y="263474"/>
                    <a:pt x="76108" y="216146"/>
                    <a:pt x="85241" y="170484"/>
                  </a:cubicBezTo>
                  <a:cubicBezTo>
                    <a:pt x="87708" y="158147"/>
                    <a:pt x="123839" y="151185"/>
                    <a:pt x="131736" y="147237"/>
                  </a:cubicBezTo>
                  <a:cubicBezTo>
                    <a:pt x="140066" y="143072"/>
                    <a:pt x="146473" y="135521"/>
                    <a:pt x="154983" y="131739"/>
                  </a:cubicBezTo>
                  <a:cubicBezTo>
                    <a:pt x="169912" y="125104"/>
                    <a:pt x="187885" y="125302"/>
                    <a:pt x="201478" y="116240"/>
                  </a:cubicBezTo>
                  <a:cubicBezTo>
                    <a:pt x="209227" y="111074"/>
                    <a:pt x="216166" y="104411"/>
                    <a:pt x="224726" y="100742"/>
                  </a:cubicBezTo>
                  <a:cubicBezTo>
                    <a:pt x="234515" y="96547"/>
                    <a:pt x="245482" y="95919"/>
                    <a:pt x="255722" y="92993"/>
                  </a:cubicBezTo>
                  <a:cubicBezTo>
                    <a:pt x="263576" y="90749"/>
                    <a:pt x="271221" y="87827"/>
                    <a:pt x="278970" y="85244"/>
                  </a:cubicBezTo>
                  <a:cubicBezTo>
                    <a:pt x="287536" y="59546"/>
                    <a:pt x="259597" y="59413"/>
                    <a:pt x="255722" y="5424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2" name="直接箭头连接符 241"/>
            <p:cNvCxnSpPr/>
            <p:nvPr/>
          </p:nvCxnSpPr>
          <p:spPr>
            <a:xfrm flipH="1">
              <a:off x="3794854" y="3775770"/>
              <a:ext cx="72008" cy="261610"/>
            </a:xfrm>
            <a:prstGeom prst="straightConnector1">
              <a:avLst/>
            </a:prstGeom>
            <a:ln w="38100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箭头连接符 242"/>
            <p:cNvCxnSpPr/>
            <p:nvPr/>
          </p:nvCxnSpPr>
          <p:spPr>
            <a:xfrm flipH="1">
              <a:off x="4011082" y="3775770"/>
              <a:ext cx="72008" cy="261610"/>
            </a:xfrm>
            <a:prstGeom prst="straightConnector1">
              <a:avLst/>
            </a:prstGeom>
            <a:ln w="38100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箭头连接符 243"/>
            <p:cNvCxnSpPr/>
            <p:nvPr/>
          </p:nvCxnSpPr>
          <p:spPr>
            <a:xfrm flipH="1">
              <a:off x="3915680" y="3922253"/>
              <a:ext cx="72008" cy="261610"/>
            </a:xfrm>
            <a:prstGeom prst="straightConnector1">
              <a:avLst/>
            </a:prstGeom>
            <a:ln w="38100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箭头连接符 245"/>
            <p:cNvCxnSpPr/>
            <p:nvPr/>
          </p:nvCxnSpPr>
          <p:spPr>
            <a:xfrm flipH="1">
              <a:off x="4204191" y="3939902"/>
              <a:ext cx="72008" cy="261610"/>
            </a:xfrm>
            <a:prstGeom prst="straightConnector1">
              <a:avLst/>
            </a:prstGeom>
            <a:ln w="38100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箭头连接符 246"/>
            <p:cNvCxnSpPr/>
            <p:nvPr/>
          </p:nvCxnSpPr>
          <p:spPr>
            <a:xfrm flipH="1">
              <a:off x="4453804" y="3933621"/>
              <a:ext cx="72008" cy="261610"/>
            </a:xfrm>
            <a:prstGeom prst="straightConnector1">
              <a:avLst/>
            </a:prstGeom>
            <a:ln w="38100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箭头连接符 247"/>
            <p:cNvCxnSpPr/>
            <p:nvPr/>
          </p:nvCxnSpPr>
          <p:spPr>
            <a:xfrm flipH="1">
              <a:off x="4405423" y="3775770"/>
              <a:ext cx="72008" cy="261610"/>
            </a:xfrm>
            <a:prstGeom prst="straightConnector1">
              <a:avLst/>
            </a:prstGeom>
            <a:ln w="38100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箭头连接符 251"/>
            <p:cNvCxnSpPr/>
            <p:nvPr/>
          </p:nvCxnSpPr>
          <p:spPr>
            <a:xfrm flipH="1">
              <a:off x="4675107" y="3878059"/>
              <a:ext cx="72008" cy="261610"/>
            </a:xfrm>
            <a:prstGeom prst="straightConnector1">
              <a:avLst/>
            </a:prstGeom>
            <a:ln w="38100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箭头连接符 252"/>
            <p:cNvCxnSpPr/>
            <p:nvPr/>
          </p:nvCxnSpPr>
          <p:spPr>
            <a:xfrm flipH="1">
              <a:off x="4654612" y="4018513"/>
              <a:ext cx="72008" cy="261610"/>
            </a:xfrm>
            <a:prstGeom prst="straightConnector1">
              <a:avLst/>
            </a:prstGeom>
            <a:ln w="38100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464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0" grpId="0" animBg="1"/>
      <p:bldP spid="52" grpId="0" animBg="1"/>
      <p:bldP spid="196" grpId="0"/>
      <p:bldP spid="197" grpId="0"/>
      <p:bldP spid="198" grpId="0"/>
      <p:bldP spid="199" grpId="0"/>
      <p:bldP spid="201" grpId="0"/>
      <p:bldP spid="202" grpId="0"/>
      <p:bldP spid="203" grpId="0"/>
      <p:bldP spid="206" grpId="0"/>
      <p:bldP spid="2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>
            <a:spLocks noChangeArrowheads="1"/>
          </p:cNvSpPr>
          <p:nvPr/>
        </p:nvSpPr>
        <p:spPr bwMode="auto">
          <a:xfrm>
            <a:off x="625962" y="2020336"/>
            <a:ext cx="75612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CC0066"/>
                </a:solidFill>
                <a:latin typeface="+mn-ea"/>
                <a:ea typeface="+mn-ea"/>
              </a:rPr>
              <a:t>从地域关系来说：</a:t>
            </a:r>
            <a:r>
              <a:rPr lang="zh-CN" altLang="en-US" sz="2400" b="1" dirty="0">
                <a:latin typeface="+mn-ea"/>
                <a:ea typeface="+mn-ea"/>
              </a:rPr>
              <a:t>各生态系统也是相互关联的。如；黄河、长江源自西部雪山和草原 ，提供着农业与城市用水，沿途还形成了湖泊、湿地，最后带着陆地上的土壤和其他物质融入大海。</a:t>
            </a:r>
          </a:p>
        </p:txBody>
      </p:sp>
      <p:sp>
        <p:nvSpPr>
          <p:cNvPr id="4" name="矩形 3" hidden="1"/>
          <p:cNvSpPr>
            <a:spLocks noChangeArrowheads="1"/>
          </p:cNvSpPr>
          <p:nvPr/>
        </p:nvSpPr>
        <p:spPr bwMode="auto">
          <a:xfrm>
            <a:off x="611186" y="3845645"/>
            <a:ext cx="75612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09600" indent="-609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solidFill>
                  <a:srgbClr val="CC0066"/>
                </a:solidFill>
                <a:latin typeface="+mn-ea"/>
                <a:ea typeface="+mn-ea"/>
              </a:rPr>
              <a:t>从</a:t>
            </a:r>
            <a:r>
              <a:rPr lang="zh-CN" altLang="en-US" sz="2400" b="1" dirty="0">
                <a:solidFill>
                  <a:srgbClr val="CC0066"/>
                </a:solidFill>
                <a:latin typeface="+mn-ea"/>
                <a:ea typeface="+mn-ea"/>
              </a:rPr>
              <a:t>生态系统的生物来说：</a:t>
            </a:r>
            <a:r>
              <a:rPr lang="zh-CN" altLang="en-US" sz="2400" b="1" dirty="0">
                <a:latin typeface="+mn-ea"/>
                <a:ea typeface="+mn-ea"/>
              </a:rPr>
              <a:t>许多生物能经过或到达不同的</a:t>
            </a:r>
            <a:r>
              <a:rPr lang="zh-CN" altLang="en-US" sz="2400" b="1" dirty="0" smtClean="0">
                <a:latin typeface="+mn-ea"/>
                <a:ea typeface="+mn-ea"/>
              </a:rPr>
              <a:t>生态系统</a:t>
            </a:r>
            <a:r>
              <a:rPr lang="zh-CN" altLang="en-US" sz="2400" b="1" dirty="0">
                <a:latin typeface="+mn-ea"/>
                <a:ea typeface="+mn-ea"/>
              </a:rPr>
              <a:t>。</a:t>
            </a:r>
            <a:endParaRPr lang="zh-CN" altLang="en-US" sz="2400" b="1" i="1" dirty="0">
              <a:latin typeface="+mn-ea"/>
              <a:ea typeface="+mn-ea"/>
            </a:endParaRPr>
          </a:p>
        </p:txBody>
      </p:sp>
      <p:sp>
        <p:nvSpPr>
          <p:cNvPr id="5" name="矩形 4" hidden="1"/>
          <p:cNvSpPr>
            <a:spLocks noChangeArrowheads="1"/>
          </p:cNvSpPr>
          <p:nvPr/>
        </p:nvSpPr>
        <p:spPr bwMode="auto">
          <a:xfrm>
            <a:off x="603076" y="1059582"/>
            <a:ext cx="810418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09600" indent="-609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solidFill>
                  <a:srgbClr val="CC0066"/>
                </a:solidFill>
                <a:latin typeface="+mn-ea"/>
                <a:ea typeface="+mn-ea"/>
              </a:rPr>
              <a:t>非</a:t>
            </a:r>
            <a:r>
              <a:rPr lang="zh-CN" altLang="en-US" sz="2400" b="1" dirty="0">
                <a:solidFill>
                  <a:srgbClr val="CC0066"/>
                </a:solidFill>
                <a:latin typeface="+mn-ea"/>
                <a:ea typeface="+mn-ea"/>
              </a:rPr>
              <a:t>生从物因素来说：</a:t>
            </a:r>
            <a:r>
              <a:rPr lang="zh-CN" altLang="en-US" sz="2400" b="1" dirty="0">
                <a:latin typeface="+mn-ea"/>
                <a:ea typeface="+mn-ea"/>
              </a:rPr>
              <a:t>阳光普照大地，水、空气在全球</a:t>
            </a:r>
            <a:r>
              <a:rPr lang="zh-CN" altLang="en-US" sz="2400" b="1" dirty="0" smtClean="0">
                <a:latin typeface="+mn-ea"/>
                <a:ea typeface="+mn-ea"/>
              </a:rPr>
              <a:t>范围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latin typeface="+mn-ea"/>
                <a:ea typeface="+mn-ea"/>
              </a:rPr>
              <a:t>内</a:t>
            </a:r>
            <a:r>
              <a:rPr lang="zh-CN" altLang="en-US" sz="2400" b="1" dirty="0">
                <a:latin typeface="+mn-ea"/>
                <a:ea typeface="+mn-ea"/>
              </a:rPr>
              <a:t>运动将各个生态系统联系起来。</a:t>
            </a:r>
          </a:p>
        </p:txBody>
      </p:sp>
      <p:sp>
        <p:nvSpPr>
          <p:cNvPr id="6" name="矩形 2" hidden="1"/>
          <p:cNvSpPr>
            <a:spLocks noChangeArrowheads="1"/>
          </p:cNvSpPr>
          <p:nvPr/>
        </p:nvSpPr>
        <p:spPr bwMode="auto">
          <a:xfrm>
            <a:off x="4860032" y="-78224"/>
            <a:ext cx="2922091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00" b="1" dirty="0">
                <a:solidFill>
                  <a:schemeClr val="accent2"/>
                </a:solidFill>
                <a:latin typeface="+mn-ea"/>
                <a:ea typeface="+mn-ea"/>
              </a:rPr>
              <a:t>各类生态系统彼此相关联，主要表现在：</a:t>
            </a:r>
          </a:p>
        </p:txBody>
      </p:sp>
      <p:sp>
        <p:nvSpPr>
          <p:cNvPr id="7" name="矩形 6"/>
          <p:cNvSpPr/>
          <p:nvPr/>
        </p:nvSpPr>
        <p:spPr>
          <a:xfrm>
            <a:off x="611188" y="422344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生物圈是一个统一的整体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188" y="1112575"/>
            <a:ext cx="41857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/>
              <a:t>生态系统之间是相互关联的</a:t>
            </a:r>
            <a:endParaRPr lang="zh-CN" altLang="en-US" sz="2600" b="1" dirty="0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755576" y="1626779"/>
            <a:ext cx="6696744" cy="50248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763687" y="3715536"/>
            <a:ext cx="56880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latin typeface="+mn-ea"/>
              </a:rPr>
              <a:t>从非生从物因素来说：</a:t>
            </a:r>
            <a:r>
              <a:rPr lang="zh-CN" altLang="en-US" sz="2400" b="1" dirty="0"/>
              <a:t>地球上所有的生态系统都受到非生物因素的影响。</a:t>
            </a: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1763687" y="1677026"/>
            <a:ext cx="56880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latin typeface="+mn-ea"/>
              </a:rPr>
              <a:t>从地域关系来说：各</a:t>
            </a:r>
            <a:r>
              <a:rPr lang="zh-CN" altLang="en-US" sz="2400" b="1" dirty="0" smtClean="0">
                <a:latin typeface="+mn-ea"/>
              </a:rPr>
              <a:t>生态系统是</a:t>
            </a:r>
            <a:r>
              <a:rPr lang="zh-CN" altLang="en-US" sz="2400" b="1" dirty="0">
                <a:latin typeface="+mn-ea"/>
              </a:rPr>
              <a:t>相互关联的。</a:t>
            </a:r>
            <a:endParaRPr lang="zh-CN" altLang="en-US" sz="2400" dirty="0"/>
          </a:p>
        </p:txBody>
      </p:sp>
      <p:sp>
        <p:nvSpPr>
          <p:cNvPr id="16" name="矩形 15"/>
          <p:cNvSpPr/>
          <p:nvPr/>
        </p:nvSpPr>
        <p:spPr>
          <a:xfrm>
            <a:off x="1763687" y="2696281"/>
            <a:ext cx="56880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latin typeface="+mn-ea"/>
              </a:rPr>
              <a:t>从生态系统中的生物来说：很多生物能到达不同的生态系统。</a:t>
            </a:r>
            <a:endParaRPr lang="zh-CN" altLang="en-US" sz="2400" dirty="0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1907704" y="2665876"/>
            <a:ext cx="5544021" cy="4138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907704" y="3685131"/>
            <a:ext cx="5544021" cy="4138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1907704" y="4704387"/>
            <a:ext cx="5544021" cy="4138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178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422344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生物圈是一个统一的整体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1840" y="3343279"/>
            <a:ext cx="431988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生物圈是一个统一的整体，是地球上最大的生态系统，是所有生物共同的家园。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7" b="7647"/>
          <a:stretch/>
        </p:blipFill>
        <p:spPr>
          <a:xfrm>
            <a:off x="3203848" y="1059941"/>
            <a:ext cx="3840000" cy="1923457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6" r="5977" b="2862"/>
          <a:stretch/>
        </p:blipFill>
        <p:spPr>
          <a:xfrm>
            <a:off x="611188" y="1059942"/>
            <a:ext cx="2160000" cy="3240000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08437" y="4299942"/>
            <a:ext cx="2765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蒲公英的果实随风飘散</a:t>
            </a:r>
            <a:endParaRPr lang="zh-CN" alt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172720" y="2963728"/>
            <a:ext cx="4055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迁徙的大雁会经过不同的生态系统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7085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1188" y="42234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本课小结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7248" y="958594"/>
            <a:ext cx="3199915" cy="508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n-ea"/>
              </a:rPr>
              <a:t>一、生物圈的范围：</a:t>
            </a:r>
          </a:p>
        </p:txBody>
      </p:sp>
      <p:sp>
        <p:nvSpPr>
          <p:cNvPr id="9" name="矩形 8"/>
          <p:cNvSpPr/>
          <p:nvPr/>
        </p:nvSpPr>
        <p:spPr>
          <a:xfrm>
            <a:off x="539552" y="2389424"/>
            <a:ext cx="3869970" cy="508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n-ea"/>
              </a:rPr>
              <a:t>二、多种多样的生态系统</a:t>
            </a:r>
          </a:p>
        </p:txBody>
      </p:sp>
      <p:sp>
        <p:nvSpPr>
          <p:cNvPr id="10" name="矩形 9"/>
          <p:cNvSpPr/>
          <p:nvPr/>
        </p:nvSpPr>
        <p:spPr>
          <a:xfrm>
            <a:off x="611188" y="4295333"/>
            <a:ext cx="4540025" cy="508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n-ea"/>
              </a:rPr>
              <a:t>三、生物圈是一个统一的整体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163904" y="1480347"/>
            <a:ext cx="3408096" cy="78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ea"/>
                <a:ea typeface="+mn-ea"/>
              </a:rPr>
              <a:t>大气圈</a:t>
            </a:r>
            <a:r>
              <a:rPr lang="zh-CN" altLang="en-US" sz="2000" b="1" dirty="0">
                <a:latin typeface="+mn-ea"/>
                <a:ea typeface="+mn-ea"/>
              </a:rPr>
              <a:t>的</a:t>
            </a:r>
            <a:r>
              <a:rPr lang="zh-CN" altLang="en-US" sz="2000" b="1" dirty="0" smtClean="0">
                <a:latin typeface="+mn-ea"/>
                <a:ea typeface="+mn-ea"/>
              </a:rPr>
              <a:t>底部、水圈</a:t>
            </a:r>
            <a:r>
              <a:rPr lang="zh-CN" altLang="en-US" sz="2000" b="1" dirty="0">
                <a:latin typeface="+mn-ea"/>
                <a:ea typeface="+mn-ea"/>
              </a:rPr>
              <a:t>的</a:t>
            </a:r>
            <a:r>
              <a:rPr lang="zh-CN" altLang="en-US" sz="2000" b="1" dirty="0" smtClean="0">
                <a:latin typeface="+mn-ea"/>
                <a:ea typeface="+mn-ea"/>
              </a:rPr>
              <a:t>大部、岩石圈</a:t>
            </a:r>
            <a:r>
              <a:rPr lang="zh-CN" altLang="en-US" sz="2000" b="1" dirty="0">
                <a:latin typeface="+mn-ea"/>
                <a:ea typeface="+mn-ea"/>
              </a:rPr>
              <a:t>的</a:t>
            </a:r>
            <a:r>
              <a:rPr lang="zh-CN" altLang="en-US" sz="2000" b="1" dirty="0" smtClean="0">
                <a:latin typeface="+mn-ea"/>
                <a:ea typeface="+mn-ea"/>
              </a:rPr>
              <a:t>表面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25120" y="868761"/>
            <a:ext cx="217912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latin typeface="+mn-ea"/>
              </a:rPr>
              <a:t>森林生态系统</a:t>
            </a: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latin typeface="+mn-ea"/>
              </a:rPr>
              <a:t>草原生态系统</a:t>
            </a: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latin typeface="+mn-ea"/>
              </a:rPr>
              <a:t>海洋生态系统</a:t>
            </a: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latin typeface="+mn-ea"/>
              </a:rPr>
              <a:t>淡水生态系统</a:t>
            </a: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latin typeface="+mn-ea"/>
              </a:rPr>
              <a:t>湿地生态系统</a:t>
            </a: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latin typeface="+mn-ea"/>
              </a:rPr>
              <a:t>农田生态系统</a:t>
            </a: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latin typeface="+mn-ea"/>
              </a:rPr>
              <a:t>城市生态系统</a:t>
            </a:r>
          </a:p>
          <a:p>
            <a:endParaRPr lang="zh-CN" altLang="en-US" sz="2000" dirty="0"/>
          </a:p>
        </p:txBody>
      </p:sp>
      <p:sp>
        <p:nvSpPr>
          <p:cNvPr id="15" name="左大括号 14"/>
          <p:cNvSpPr/>
          <p:nvPr/>
        </p:nvSpPr>
        <p:spPr>
          <a:xfrm>
            <a:off x="4523713" y="1059581"/>
            <a:ext cx="370107" cy="3168353"/>
          </a:xfrm>
          <a:prstGeom prst="leftBrace">
            <a:avLst>
              <a:gd name="adj1" fmla="val 38207"/>
              <a:gd name="adj2" fmla="val 50000"/>
            </a:avLst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39279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188" y="1059582"/>
            <a:ext cx="6840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1. </a:t>
            </a:r>
            <a:r>
              <a:rPr lang="zh-CN" altLang="en-US" sz="2400" b="1" dirty="0" smtClean="0">
                <a:latin typeface="+mn-ea"/>
              </a:rPr>
              <a:t>说出不同生物圏的范围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2. </a:t>
            </a:r>
            <a:r>
              <a:rPr lang="zh-CN" altLang="en-US" sz="2400" b="1" dirty="0" smtClean="0">
                <a:latin typeface="+mn-ea"/>
              </a:rPr>
              <a:t>列举不同的生态系统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3. </a:t>
            </a:r>
            <a:r>
              <a:rPr lang="zh-CN" altLang="en-US" sz="2400" b="1" dirty="0" smtClean="0">
                <a:latin typeface="+mn-ea"/>
              </a:rPr>
              <a:t>阐明生物圈是最大的生态系统</a:t>
            </a:r>
            <a:r>
              <a:rPr lang="en-US" altLang="zh-CN" sz="2400" b="1" dirty="0" smtClean="0">
                <a:latin typeface="+mn-ea"/>
              </a:rPr>
              <a:t>(</a:t>
            </a:r>
            <a:r>
              <a:rPr lang="zh-CN" altLang="en-US" sz="2400" b="1" dirty="0" smtClean="0">
                <a:latin typeface="+mn-ea"/>
              </a:rPr>
              <a:t>重点、难点）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4. </a:t>
            </a:r>
            <a:r>
              <a:rPr lang="zh-CN" altLang="en-US" sz="2400" b="1" dirty="0" smtClean="0">
                <a:latin typeface="+mn-ea"/>
              </a:rPr>
              <a:t>确立保护生物圈</a:t>
            </a:r>
            <a:r>
              <a:rPr lang="zh-CN" altLang="en-US" sz="2400" b="1" dirty="0">
                <a:latin typeface="+mn-ea"/>
              </a:rPr>
              <a:t>意识</a:t>
            </a:r>
          </a:p>
        </p:txBody>
      </p:sp>
      <p:sp>
        <p:nvSpPr>
          <p:cNvPr id="5" name="矩形 4"/>
          <p:cNvSpPr/>
          <p:nvPr/>
        </p:nvSpPr>
        <p:spPr>
          <a:xfrm>
            <a:off x="611188" y="422344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 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045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42234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随堂检测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11188" y="987574"/>
            <a:ext cx="8105775" cy="4644348"/>
          </a:xfrm>
          <a:prstGeom prst="rect">
            <a:avLst/>
          </a:prstGeom>
          <a:ln/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+mn-ea"/>
              </a:rPr>
              <a:t>1</a:t>
            </a:r>
            <a:r>
              <a:rPr lang="zh-CN" altLang="en-US" sz="2400" b="1" dirty="0" smtClean="0">
                <a:latin typeface="+mn-ea"/>
              </a:rPr>
              <a:t>、下列</a:t>
            </a:r>
            <a:r>
              <a:rPr lang="zh-CN" altLang="en-US" sz="2400" b="1" dirty="0">
                <a:latin typeface="+mn-ea"/>
              </a:rPr>
              <a:t>不属于生物圈的是（  </a:t>
            </a:r>
            <a:r>
              <a:rPr lang="zh-CN" altLang="en-US" sz="2400" b="1" dirty="0" smtClean="0">
                <a:latin typeface="+mn-ea"/>
              </a:rPr>
              <a:t> </a:t>
            </a:r>
            <a:r>
              <a:rPr lang="zh-CN" altLang="en-US" sz="2400" b="1" dirty="0">
                <a:latin typeface="+mn-ea"/>
              </a:rPr>
              <a:t>）</a:t>
            </a:r>
          </a:p>
          <a:p>
            <a:pPr marL="0" indent="0">
              <a:lnSpc>
                <a:spcPct val="17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+mn-ea"/>
              </a:rPr>
              <a:t>A.</a:t>
            </a:r>
            <a:r>
              <a:rPr lang="zh-CN" altLang="en-US" sz="2400" b="1" dirty="0">
                <a:latin typeface="+mn-ea"/>
              </a:rPr>
              <a:t>大气圈的底部     </a:t>
            </a:r>
            <a:r>
              <a:rPr lang="en-US" altLang="zh-CN" sz="2400" b="1" dirty="0">
                <a:latin typeface="+mn-ea"/>
              </a:rPr>
              <a:t>B.</a:t>
            </a:r>
            <a:r>
              <a:rPr lang="zh-CN" altLang="en-US" sz="2400" b="1" dirty="0">
                <a:latin typeface="+mn-ea"/>
              </a:rPr>
              <a:t>水圈的大部  </a:t>
            </a:r>
          </a:p>
          <a:p>
            <a:pPr marL="0" indent="0">
              <a:lnSpc>
                <a:spcPct val="17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+mn-ea"/>
              </a:rPr>
              <a:t>C.</a:t>
            </a:r>
            <a:r>
              <a:rPr lang="zh-CN" altLang="en-US" sz="2400" b="1" dirty="0">
                <a:latin typeface="+mn-ea"/>
              </a:rPr>
              <a:t>岩石圈的表面     </a:t>
            </a:r>
            <a:r>
              <a:rPr lang="en-US" altLang="zh-CN" sz="2400" b="1" dirty="0">
                <a:latin typeface="+mn-ea"/>
              </a:rPr>
              <a:t>D.</a:t>
            </a:r>
            <a:r>
              <a:rPr lang="zh-CN" altLang="en-US" sz="2400" b="1" dirty="0">
                <a:latin typeface="+mn-ea"/>
              </a:rPr>
              <a:t>地壳</a:t>
            </a:r>
            <a:r>
              <a:rPr lang="zh-CN" altLang="en-US" sz="2400" b="1" dirty="0" smtClean="0">
                <a:latin typeface="+mn-ea"/>
              </a:rPr>
              <a:t>内部</a:t>
            </a:r>
            <a:endParaRPr lang="en-US" altLang="zh-CN" sz="2400" b="1" dirty="0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、在地球上，最大的生态系统是（　</a:t>
            </a:r>
            <a:r>
              <a:rPr lang="zh-CN" altLang="en-US" sz="2400" b="1" dirty="0" smtClean="0">
                <a:latin typeface="+mn-ea"/>
                <a:cs typeface="Times New Roman" panose="02020603050405020304" pitchFamily="18" charset="0"/>
              </a:rPr>
              <a:t> ）</a:t>
            </a:r>
            <a:endParaRPr lang="zh-CN" altLang="en-US" sz="2400" b="1" dirty="0">
              <a:latin typeface="+mn-ea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A. 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森林生态系统       </a:t>
            </a: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B. 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草原生态系统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C. 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海洋生态系统       </a:t>
            </a: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D. 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生物圈</a:t>
            </a:r>
          </a:p>
          <a:p>
            <a:pPr marL="0" indent="0">
              <a:lnSpc>
                <a:spcPct val="170000"/>
              </a:lnSpc>
              <a:spcBef>
                <a:spcPct val="0"/>
              </a:spcBef>
              <a:buFontTx/>
              <a:buNone/>
            </a:pPr>
            <a:endParaRPr lang="zh-CN" altLang="en-US" sz="24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13159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D</a:t>
            </a:r>
            <a:endParaRPr lang="zh-CN" altLang="en-US" sz="24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3003797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D</a:t>
            </a:r>
            <a:endParaRPr lang="zh-CN" altLang="en-US" sz="24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84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905424"/>
            <a:ext cx="75612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自动调节能力最大的生态系统是（　 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A. 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热带雨林             </a:t>
            </a:r>
            <a:r>
              <a:rPr lang="en-US" altLang="zh-CN" sz="2400" b="1" dirty="0" smtClean="0">
                <a:latin typeface="+mn-ea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北方针叶林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C. 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温带落叶林           </a:t>
            </a: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C. 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热带</a:t>
            </a:r>
            <a:r>
              <a:rPr lang="zh-CN" altLang="en-US" sz="2400" b="1" dirty="0" smtClean="0">
                <a:latin typeface="+mn-ea"/>
                <a:cs typeface="Times New Roman" panose="02020603050405020304" pitchFamily="18" charset="0"/>
              </a:rPr>
              <a:t>草原</a:t>
            </a:r>
            <a:endParaRPr lang="zh-CN" altLang="en-US" sz="24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11188" y="2567682"/>
            <a:ext cx="756126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、森林生态系统</a:t>
            </a: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在＿＿＿＿ 、＿＿＿＿方面起着重要作用，有“绿色水库”之称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5.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湿地</a:t>
            </a: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生态系统的典型代表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是</a:t>
            </a:r>
            <a:r>
              <a:rPr lang="zh-CN" altLang="en-US" sz="2400" b="1" u="sng" dirty="0" smtClean="0"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有＿＿＿＿的美称。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96136" y="1029965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A</a:t>
            </a:r>
            <a:endParaRPr lang="zh-CN" altLang="en-US" sz="24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97670" y="2614141"/>
            <a:ext cx="1418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涵养水分</a:t>
            </a:r>
            <a:endParaRPr lang="zh-CN" altLang="en-US" sz="24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2614141"/>
            <a:ext cx="1418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保持水土</a:t>
            </a:r>
            <a:endParaRPr lang="zh-CN" altLang="en-US" sz="24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54915" y="3723878"/>
            <a:ext cx="925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沼泽</a:t>
            </a:r>
            <a:endParaRPr lang="zh-CN" altLang="en-US" sz="24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4" y="3723878"/>
            <a:ext cx="1418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地球之肾</a:t>
            </a:r>
            <a:endParaRPr lang="zh-CN" altLang="en-US" sz="24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188" y="42234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随堂检测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90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11188" y="955630"/>
            <a:ext cx="747871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ea"/>
                <a:ea typeface="+mn-ea"/>
              </a:rPr>
              <a:t>6、</a:t>
            </a:r>
            <a:r>
              <a:rPr lang="en-US" altLang="zh-CN" sz="2400" b="1" dirty="0" smtClean="0">
                <a:latin typeface="+mn-ea"/>
                <a:ea typeface="+mn-ea"/>
              </a:rPr>
              <a:t>下列哪一个生态系统中对其他生态</a:t>
            </a:r>
            <a:r>
              <a:rPr lang="zh-CN" altLang="en-US" sz="2400" b="1" dirty="0" smtClean="0">
                <a:latin typeface="+mn-ea"/>
                <a:ea typeface="+mn-ea"/>
              </a:rPr>
              <a:t>系统</a:t>
            </a:r>
            <a:r>
              <a:rPr lang="zh-CN" altLang="en-US" sz="2400" b="1" dirty="0">
                <a:latin typeface="+mn-ea"/>
                <a:ea typeface="+mn-ea"/>
              </a:rPr>
              <a:t>具有很强的依赖性（   </a:t>
            </a:r>
            <a:r>
              <a:rPr lang="zh-CN" altLang="en-US" sz="2400" b="1" dirty="0" smtClean="0">
                <a:latin typeface="+mn-ea"/>
                <a:ea typeface="+mn-ea"/>
              </a:rPr>
              <a:t>）</a:t>
            </a:r>
            <a:endParaRPr lang="zh-CN" altLang="en-US" sz="24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ea typeface="+mn-ea"/>
              </a:rPr>
              <a:t>A</a:t>
            </a:r>
            <a:r>
              <a:rPr lang="en-US" altLang="zh-CN" sz="2400" b="1" dirty="0" smtClean="0">
                <a:latin typeface="+mn-ea"/>
                <a:ea typeface="+mn-ea"/>
              </a:rPr>
              <a:t>. </a:t>
            </a:r>
            <a:r>
              <a:rPr lang="zh-CN" altLang="en-US" sz="2400" b="1" dirty="0" smtClean="0">
                <a:latin typeface="+mn-ea"/>
                <a:ea typeface="+mn-ea"/>
              </a:rPr>
              <a:t>农田生态系统</a:t>
            </a:r>
            <a:endParaRPr lang="zh-CN" altLang="en-US" sz="24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ea typeface="+mn-ea"/>
              </a:rPr>
              <a:t>B</a:t>
            </a:r>
            <a:r>
              <a:rPr lang="en-US" altLang="zh-CN" sz="2400" b="1" dirty="0" smtClean="0">
                <a:latin typeface="+mn-ea"/>
                <a:ea typeface="+mn-ea"/>
              </a:rPr>
              <a:t>. </a:t>
            </a:r>
            <a:r>
              <a:rPr lang="zh-CN" altLang="en-US" sz="2400" b="1" dirty="0" smtClean="0">
                <a:latin typeface="+mn-ea"/>
                <a:ea typeface="+mn-ea"/>
              </a:rPr>
              <a:t>草原生态系统</a:t>
            </a:r>
            <a:endParaRPr lang="zh-CN" altLang="en-US" sz="24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ea typeface="+mn-ea"/>
              </a:rPr>
              <a:t>C</a:t>
            </a:r>
            <a:r>
              <a:rPr lang="en-US" altLang="zh-CN" sz="2400" b="1" dirty="0" smtClean="0">
                <a:latin typeface="+mn-ea"/>
                <a:ea typeface="+mn-ea"/>
              </a:rPr>
              <a:t>. </a:t>
            </a:r>
            <a:r>
              <a:rPr lang="zh-CN" altLang="en-US" sz="2400" b="1" dirty="0" smtClean="0">
                <a:latin typeface="+mn-ea"/>
                <a:ea typeface="+mn-ea"/>
              </a:rPr>
              <a:t>城市生态系统</a:t>
            </a:r>
            <a:endParaRPr lang="zh-CN" altLang="en-US" sz="24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ea typeface="+mn-ea"/>
              </a:rPr>
              <a:t>D</a:t>
            </a:r>
            <a:r>
              <a:rPr lang="en-US" altLang="zh-CN" sz="2400" b="1" dirty="0" smtClean="0">
                <a:latin typeface="+mn-ea"/>
                <a:ea typeface="+mn-ea"/>
              </a:rPr>
              <a:t>. </a:t>
            </a:r>
            <a:r>
              <a:rPr lang="zh-CN" altLang="en-US" sz="2400" b="1" dirty="0" smtClean="0">
                <a:latin typeface="+mn-ea"/>
                <a:ea typeface="+mn-ea"/>
              </a:rPr>
              <a:t>湿地</a:t>
            </a:r>
            <a:r>
              <a:rPr lang="zh-CN" altLang="en-US" sz="2400" b="1" dirty="0">
                <a:latin typeface="+mn-ea"/>
                <a:ea typeface="+mn-ea"/>
              </a:rPr>
              <a:t>生态系统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163564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C</a:t>
            </a:r>
            <a:endParaRPr lang="zh-CN" altLang="en-US" sz="24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188" y="42234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随堂检测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73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611189" y="920243"/>
            <a:ext cx="7561262" cy="3883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ea"/>
                <a:ea typeface="+mn-ea"/>
              </a:rPr>
              <a:t>7.下列关于生物圈的范围的叙述，</a:t>
            </a:r>
            <a:r>
              <a:rPr lang="en-US" altLang="zh-CN" sz="2400" b="1" dirty="0" smtClean="0">
                <a:latin typeface="+mn-ea"/>
                <a:ea typeface="+mn-ea"/>
              </a:rPr>
              <a:t>不正确是</a:t>
            </a:r>
            <a:r>
              <a:rPr lang="zh-CN" altLang="en-US" sz="2400" b="1" dirty="0" smtClean="0">
                <a:latin typeface="+mn-ea"/>
                <a:ea typeface="+mn-ea"/>
              </a:rPr>
              <a:t> (   </a:t>
            </a:r>
            <a:r>
              <a:rPr lang="zh-CN" altLang="en-US" sz="2400" b="1" dirty="0">
                <a:latin typeface="+mn-ea"/>
                <a:ea typeface="+mn-ea"/>
              </a:rPr>
              <a:t>)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ea typeface="+mn-ea"/>
              </a:rPr>
              <a:t>A</a:t>
            </a:r>
            <a:r>
              <a:rPr lang="zh-CN" altLang="en-US" sz="2400" b="1" dirty="0">
                <a:latin typeface="+mn-ea"/>
                <a:ea typeface="+mn-ea"/>
              </a:rPr>
              <a:t>. 生物圈包括大气圈的底部、岩石圈的表面和水圈的大部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ea typeface="+mn-ea"/>
              </a:rPr>
              <a:t>B</a:t>
            </a:r>
            <a:r>
              <a:rPr lang="zh-CN" altLang="en-US" sz="2400" b="1" dirty="0">
                <a:latin typeface="+mn-ea"/>
                <a:ea typeface="+mn-ea"/>
              </a:rPr>
              <a:t>. 生物圈的范围是指以海平面为标准,向上10千米，向下10千米的范围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ea typeface="+mn-ea"/>
              </a:rPr>
              <a:t>C</a:t>
            </a:r>
            <a:r>
              <a:rPr lang="zh-CN" altLang="en-US" sz="2400" b="1" dirty="0">
                <a:latin typeface="+mn-ea"/>
                <a:ea typeface="+mn-ea"/>
              </a:rPr>
              <a:t>. 生物圈的总厚度是20千米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ea typeface="+mn-ea"/>
              </a:rPr>
              <a:t>D</a:t>
            </a:r>
            <a:r>
              <a:rPr lang="zh-CN" altLang="en-US" sz="2400" b="1" dirty="0">
                <a:latin typeface="+mn-ea"/>
                <a:ea typeface="+mn-ea"/>
              </a:rPr>
              <a:t>. 岩石圈、水圈和大气圈是截然分开的三部分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76256" y="105958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D</a:t>
            </a:r>
            <a:endParaRPr lang="zh-CN" altLang="en-US" sz="24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188" y="42234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随堂检测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608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611188" y="937467"/>
            <a:ext cx="75612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+mn-ea"/>
                <a:ea typeface="+mn-ea"/>
              </a:rPr>
              <a:t>8、“山林多栽树，如同修水库，雨多它能吞，天旱它能吐。”这则谚语说明了森林生态系统具有哪些作用</a:t>
            </a:r>
            <a:r>
              <a:rPr lang="en-US" altLang="zh-CN" sz="2400" b="1" dirty="0" smtClean="0">
                <a:latin typeface="+mn-ea"/>
                <a:ea typeface="+mn-ea"/>
              </a:rPr>
              <a:t>？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 bwMode="auto">
          <a:xfrm>
            <a:off x="2129685" y="2427734"/>
            <a:ext cx="452426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涵养水源、调节气候、保持水土</a:t>
            </a:r>
          </a:p>
        </p:txBody>
      </p:sp>
      <p:sp>
        <p:nvSpPr>
          <p:cNvPr id="5" name="矩形 4"/>
          <p:cNvSpPr/>
          <p:nvPr/>
        </p:nvSpPr>
        <p:spPr>
          <a:xfrm>
            <a:off x="611188" y="42234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随堂检测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255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422344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生物圈的范围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" name="Picture 2" descr="生物圈的范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7563" y="1275606"/>
            <a:ext cx="5076565" cy="3384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45564"/>
            <a:ext cx="2715425" cy="1758305"/>
          </a:xfrm>
          <a:prstGeom prst="round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88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178" y="1039536"/>
            <a:ext cx="5029336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11188" y="422344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生物圈的范围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203847" y="4306806"/>
            <a:ext cx="287999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生物圈的范围示意图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664709" y="945564"/>
            <a:ext cx="19582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大气圈的底部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222248" y="1995686"/>
            <a:ext cx="1734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水圈的大部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043340" y="1635646"/>
            <a:ext cx="20164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岩石圈的表面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563888" y="1347614"/>
            <a:ext cx="792088" cy="504056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083844" y="2426573"/>
            <a:ext cx="648396" cy="72066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267744" y="2066533"/>
            <a:ext cx="864096" cy="505218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70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611560" y="987574"/>
            <a:ext cx="3062403" cy="151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en-US" altLang="zh-CN" sz="2400" b="1" dirty="0" smtClean="0">
                <a:latin typeface="+mn-ea"/>
              </a:rPr>
              <a:t>·</a:t>
            </a:r>
            <a:r>
              <a:rPr lang="zh-CN" altLang="en-US" sz="2400" b="1" dirty="0" smtClean="0">
                <a:latin typeface="+mn-ea"/>
              </a:rPr>
              <a:t>大气圈的空气由多种气体组成，如氮气，氧气，二氧化碳等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11287" y="2643407"/>
            <a:ext cx="3096716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 b="1" dirty="0" smtClean="0">
                <a:latin typeface="+mn-ea"/>
                <a:ea typeface="+mn-ea"/>
              </a:rPr>
              <a:t>·</a:t>
            </a:r>
            <a:r>
              <a:rPr lang="zh-CN" altLang="en-US" sz="2400" b="1" dirty="0" smtClean="0">
                <a:latin typeface="+mn-ea"/>
                <a:ea typeface="+mn-ea"/>
              </a:rPr>
              <a:t>在大气圈中生活</a:t>
            </a:r>
            <a:r>
              <a:rPr lang="zh-CN" altLang="en-US" sz="2400" b="1" dirty="0">
                <a:latin typeface="+mn-ea"/>
                <a:ea typeface="+mn-ea"/>
              </a:rPr>
              <a:t>的生物主要</a:t>
            </a:r>
            <a:r>
              <a:rPr lang="zh-CN" altLang="en-US" sz="2400" b="1" dirty="0" smtClean="0">
                <a:latin typeface="+mn-ea"/>
                <a:ea typeface="+mn-ea"/>
              </a:rPr>
              <a:t>是能够</a:t>
            </a:r>
            <a:r>
              <a:rPr lang="zh-CN" altLang="en-US" sz="2400" b="1" dirty="0">
                <a:latin typeface="+mn-ea"/>
                <a:ea typeface="+mn-ea"/>
              </a:rPr>
              <a:t>飞翔的昆虫和鸟类，还有细菌等微小</a:t>
            </a:r>
            <a:r>
              <a:rPr lang="zh-CN" altLang="en-US" sz="2400" b="1" dirty="0" smtClean="0">
                <a:latin typeface="+mn-ea"/>
                <a:ea typeface="+mn-ea"/>
              </a:rPr>
              <a:t>生物 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188" y="422344"/>
            <a:ext cx="118494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大气圈</a:t>
            </a:r>
            <a:endParaRPr lang="en-US" altLang="zh-CN" sz="26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7" t="14264" b="3173"/>
          <a:stretch/>
        </p:blipFill>
        <p:spPr>
          <a:xfrm>
            <a:off x="3852450" y="1203598"/>
            <a:ext cx="432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900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422344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dirty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水</a:t>
            </a:r>
            <a:r>
              <a:rPr lang="zh-CN" altLang="en-US" sz="26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圈</a:t>
            </a:r>
            <a:endParaRPr lang="en-US" altLang="zh-CN" sz="26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3" r="4683" b="5537"/>
          <a:stretch/>
        </p:blipFill>
        <p:spPr>
          <a:xfrm>
            <a:off x="3852450" y="1211331"/>
            <a:ext cx="432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3"/>
          <p:cNvSpPr txBox="1">
            <a:spLocks noRot="1" noChangeArrowheads="1"/>
          </p:cNvSpPr>
          <p:nvPr/>
        </p:nvSpPr>
        <p:spPr bwMode="auto">
          <a:xfrm>
            <a:off x="611560" y="987574"/>
            <a:ext cx="3240890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+mn-ea"/>
              </a:rPr>
              <a:t>包括地球上全部海洋和江河泊</a:t>
            </a:r>
            <a:r>
              <a:rPr lang="en-US" altLang="zh-CN" sz="2400" b="1" dirty="0" smtClean="0">
                <a:latin typeface="+mn-ea"/>
              </a:rPr>
              <a:t>    </a:t>
            </a:r>
          </a:p>
        </p:txBody>
      </p:sp>
      <p:sp>
        <p:nvSpPr>
          <p:cNvPr id="6" name="Rectangle 3"/>
          <p:cNvSpPr txBox="1">
            <a:spLocks noRot="1" noChangeArrowheads="1"/>
          </p:cNvSpPr>
          <p:nvPr/>
        </p:nvSpPr>
        <p:spPr bwMode="auto">
          <a:xfrm>
            <a:off x="611560" y="1923678"/>
            <a:ext cx="324089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/>
              </a:rPr>
              <a:t>在水圈中，几乎到处都有生物，但是大多数生物生活在距海平面</a:t>
            </a:r>
            <a:r>
              <a:rPr lang="en-US" altLang="zh-CN" sz="2400" b="1" dirty="0">
                <a:solidFill>
                  <a:prstClr val="black"/>
                </a:solidFill>
                <a:latin typeface="楷体"/>
              </a:rPr>
              <a:t>150</a:t>
            </a:r>
            <a:r>
              <a:rPr lang="zh-CN" altLang="en-US" sz="2400" b="1" dirty="0">
                <a:solidFill>
                  <a:prstClr val="black"/>
                </a:solidFill>
                <a:latin typeface="楷体"/>
              </a:rPr>
              <a:t>米以内的水层中。</a:t>
            </a:r>
          </a:p>
        </p:txBody>
      </p:sp>
    </p:spTree>
    <p:extLst>
      <p:ext uri="{BB962C8B-B14F-4D97-AF65-F5344CB8AC3E}">
        <p14:creationId xmlns:p14="http://schemas.microsoft.com/office/powerpoint/2010/main" val="263446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Rot="1" noChangeArrowheads="1"/>
          </p:cNvSpPr>
          <p:nvPr/>
        </p:nvSpPr>
        <p:spPr bwMode="auto">
          <a:xfrm>
            <a:off x="610696" y="945564"/>
            <a:ext cx="3169216" cy="285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是地球表层的固体部分，它表面大多覆盖着土壤，是一切陆生生物的“立足点”</a:t>
            </a:r>
            <a:endParaRPr lang="en-US" altLang="zh-CN" sz="2400" b="1" dirty="0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2400" b="1" dirty="0" smtClean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" r="925" b="5687"/>
          <a:stretch/>
        </p:blipFill>
        <p:spPr>
          <a:xfrm>
            <a:off x="3856620" y="1203598"/>
            <a:ext cx="432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矩形 5"/>
          <p:cNvSpPr/>
          <p:nvPr/>
        </p:nvSpPr>
        <p:spPr>
          <a:xfrm>
            <a:off x="611188" y="422344"/>
            <a:ext cx="118494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dirty="0" smtClean="0">
                <a:solidFill>
                  <a:srgbClr val="00B050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</a:rPr>
              <a:t>岩石圈</a:t>
            </a:r>
            <a:endParaRPr lang="en-US" altLang="zh-CN" sz="2600" dirty="0">
              <a:solidFill>
                <a:srgbClr val="00B050"/>
              </a:solidFill>
              <a:latin typeface="方正行黑简体" panose="02000000000000000000" pitchFamily="2" charset="-122"/>
              <a:ea typeface="方正行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143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422344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多种多样的生态系统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" t="4438" r="2368" b="9222"/>
          <a:stretch/>
        </p:blipFill>
        <p:spPr>
          <a:xfrm>
            <a:off x="4499993" y="1257438"/>
            <a:ext cx="3672456" cy="2448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508104" y="3725039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草原生态系统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624060" y="1208822"/>
            <a:ext cx="388880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分布：干旱地区，年降雨量很少</a:t>
            </a:r>
            <a:r>
              <a:rPr kumimoji="0"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特点</a:t>
            </a:r>
            <a:r>
              <a:rPr kumimoji="0"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：动植物</a:t>
            </a:r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种类较少，植物以草本植物为主，少量灌木丛，乔木非常</a:t>
            </a:r>
            <a:r>
              <a:rPr kumimoji="0"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少见</a:t>
            </a:r>
            <a:endParaRPr kumimoji="0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3158535"/>
            <a:ext cx="4572000" cy="1615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作用：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、水土保持，防风固沙。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、为人们提供大量的肉、奶和毛皮。</a:t>
            </a:r>
          </a:p>
          <a:p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11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41116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多种多样的生态系统</a:t>
            </a:r>
            <a:endParaRPr lang="en-US" altLang="zh-CN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4" descr="3779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3" b="3233"/>
          <a:stretch/>
        </p:blipFill>
        <p:spPr bwMode="auto">
          <a:xfrm>
            <a:off x="4499992" y="1131590"/>
            <a:ext cx="3672000" cy="24480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11188" y="961276"/>
            <a:ext cx="38167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特点：在多水和过湿条件下形成，沼泽是典型。沼泽植物占优势，动物种类也很多。是生物多样性的发源地。</a:t>
            </a:r>
          </a:p>
        </p:txBody>
      </p:sp>
      <p:sp>
        <p:nvSpPr>
          <p:cNvPr id="9" name="矩形 8"/>
          <p:cNvSpPr/>
          <p:nvPr/>
        </p:nvSpPr>
        <p:spPr>
          <a:xfrm>
            <a:off x="611188" y="2787774"/>
            <a:ext cx="3816796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作用：具有净化水质，蓄洪抗旱的作用，有“地球之肾”之称。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363884" y="3576278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湿地生态系统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714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Microsoft JhengHei"/>
        <a:ea typeface="Microsoft JhengHei"/>
        <a:cs typeface=""/>
      </a:majorFont>
      <a:minorFont>
        <a:latin typeface="Microsoft JhengHei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>
          <a:solidFill>
            <a:schemeClr val="accent6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</TotalTime>
  <Words>1099</Words>
  <Application>Microsoft Office PowerPoint</Application>
  <PresentationFormat>全屏显示(16:9)</PresentationFormat>
  <Paragraphs>138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2016-12-19T03:24:13Z</dcterms:created>
  <dcterms:modified xsi:type="dcterms:W3CDTF">2016-12-22T08:22:12Z</dcterms:modified>
</cp:coreProperties>
</file>