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4"/>
  </p:notesMasterIdLst>
  <p:sldIdLst>
    <p:sldId id="371" r:id="rId2"/>
    <p:sldId id="382" r:id="rId3"/>
    <p:sldId id="373" r:id="rId4"/>
    <p:sldId id="383" r:id="rId5"/>
    <p:sldId id="372" r:id="rId6"/>
    <p:sldId id="376" r:id="rId7"/>
    <p:sldId id="300" r:id="rId8"/>
    <p:sldId id="385" r:id="rId9"/>
    <p:sldId id="342" r:id="rId10"/>
    <p:sldId id="348" r:id="rId11"/>
    <p:sldId id="349" r:id="rId12"/>
    <p:sldId id="350" r:id="rId13"/>
    <p:sldId id="351" r:id="rId14"/>
    <p:sldId id="352" r:id="rId15"/>
    <p:sldId id="346" r:id="rId16"/>
    <p:sldId id="343" r:id="rId17"/>
    <p:sldId id="344" r:id="rId18"/>
    <p:sldId id="386" r:id="rId19"/>
    <p:sldId id="354" r:id="rId20"/>
    <p:sldId id="355" r:id="rId21"/>
    <p:sldId id="356" r:id="rId22"/>
    <p:sldId id="358" r:id="rId23"/>
    <p:sldId id="359" r:id="rId24"/>
    <p:sldId id="360" r:id="rId25"/>
    <p:sldId id="361" r:id="rId26"/>
    <p:sldId id="362" r:id="rId27"/>
    <p:sldId id="363" r:id="rId28"/>
    <p:sldId id="364" r:id="rId29"/>
    <p:sldId id="365" r:id="rId30"/>
    <p:sldId id="366" r:id="rId31"/>
    <p:sldId id="367" r:id="rId32"/>
    <p:sldId id="368" r:id="rId33"/>
    <p:sldId id="369" r:id="rId34"/>
    <p:sldId id="357" r:id="rId35"/>
    <p:sldId id="321" r:id="rId36"/>
    <p:sldId id="353" r:id="rId37"/>
    <p:sldId id="377" r:id="rId38"/>
    <p:sldId id="378" r:id="rId39"/>
    <p:sldId id="379" r:id="rId40"/>
    <p:sldId id="380" r:id="rId41"/>
    <p:sldId id="387" r:id="rId42"/>
    <p:sldId id="388" r:id="rId43"/>
    <p:sldId id="381" r:id="rId44"/>
    <p:sldId id="325" r:id="rId45"/>
    <p:sldId id="326" r:id="rId46"/>
    <p:sldId id="328" r:id="rId47"/>
    <p:sldId id="327" r:id="rId48"/>
    <p:sldId id="338" r:id="rId49"/>
    <p:sldId id="384" r:id="rId50"/>
    <p:sldId id="389" r:id="rId51"/>
    <p:sldId id="390" r:id="rId52"/>
    <p:sldId id="391" r:id="rId53"/>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FF"/>
    <a:srgbClr val="EFF1AD"/>
    <a:srgbClr val="D9DDC1"/>
    <a:srgbClr val="FF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987"/>
    <p:restoredTop sz="96814" autoAdjust="0"/>
  </p:normalViewPr>
  <p:slideViewPr>
    <p:cSldViewPr showGuides="1">
      <p:cViewPr varScale="1">
        <p:scale>
          <a:sx n="84" d="100"/>
          <a:sy n="84" d="100"/>
        </p:scale>
        <p:origin x="-1478" y="-77"/>
      </p:cViewPr>
      <p:guideLst>
        <p:guide orient="horz" pos="2160"/>
        <p:guide pos="2880"/>
      </p:guideLst>
    </p:cSldViewPr>
  </p:slideViewPr>
  <p:notesTextViewPr>
    <p:cViewPr>
      <p:scale>
        <a:sx n="100" d="100"/>
        <a:sy n="100" d="100"/>
      </p:scale>
      <p:origin x="0" y="0"/>
    </p:cViewPr>
  </p:notesTextViewPr>
  <p:sorterViewPr showFormatting="0">
    <p:cViewPr>
      <p:scale>
        <a:sx n="68" d="100"/>
        <a:sy n="68" d="100"/>
      </p:scale>
      <p:origin x="0" y="0"/>
    </p:cViewPr>
  </p:sorterViewPr>
  <p:gridSpacing cx="78027213" cy="78027213"/>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defRPr sz="1200" smtClean="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1"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defRPr sz="1200" smtClean="0">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8612" name="Rectangle 4"/>
          <p:cNvSpPr>
            <a:spLocks noGrp="1" noRot="1" noChangeAspect="1"/>
          </p:cNvSpPr>
          <p:nvPr>
            <p:ph type="sldImg" idx="2"/>
          </p:nvPr>
        </p:nvSpPr>
        <p:spPr>
          <a:xfrm>
            <a:off x="1143000" y="685800"/>
            <a:ext cx="4572000" cy="3429000"/>
          </a:xfrm>
          <a:prstGeom prst="rect">
            <a:avLst/>
          </a:prstGeom>
          <a:noFill/>
          <a:ln w="9525">
            <a:noFill/>
          </a:ln>
        </p:spPr>
      </p:sp>
      <p:sp>
        <p:nvSpPr>
          <p:cNvPr id="2053" name="Rectangle 5"/>
          <p:cNvSpPr>
            <a:spLocks noGrp="1" noRot="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第五级</a:t>
            </a:r>
          </a:p>
        </p:txBody>
      </p:sp>
      <p:sp>
        <p:nvSpPr>
          <p:cNvPr id="2054"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defRPr sz="1200" smtClean="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55"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p>
            <a:pPr lvl="0" algn="r" eaLnBrk="1" hangingPunct="1"/>
            <a:fld id="{9A0DB2DC-4C9A-4742-B13C-FB6460FD3503}" type="slidenum">
              <a:rPr lang="zh-CN" altLang="en-US" sz="1200" dirty="0"/>
              <a:pPr lvl="0" algn="r" eaLnBrk="1" hangingPunct="1"/>
              <a:t>‹#›</a:t>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p:sp>
      <p:sp>
        <p:nvSpPr>
          <p:cNvPr id="69635" name="备注占位符 2"/>
          <p:cNvSpPr>
            <a:spLocks noGrp="1"/>
          </p:cNvSpPr>
          <p:nvPr>
            <p:ph type="body" idx="1"/>
          </p:nvPr>
        </p:nvSpPr>
        <p:spPr/>
        <p:txBody>
          <a:bodyPr wrap="square" lIns="91440" tIns="45720" rIns="91440" bIns="45720" anchor="ctr"/>
          <a:lstStyle/>
          <a:p>
            <a:pPr lvl="0"/>
            <a:endParaRPr lang="zh-CN" altLang="en-US" dirty="0"/>
          </a:p>
        </p:txBody>
      </p:sp>
      <p:sp>
        <p:nvSpPr>
          <p:cNvPr id="69636"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fld id="{9A0DB2DC-4C9A-4742-B13C-FB6460FD3503}" type="slidenum">
              <a:rPr lang="zh-CN" altLang="en-US" sz="1200" dirty="0"/>
              <a:pPr lvl="0" algn="r" eaLnBrk="1" hangingPunct="1"/>
              <a:t>7</a:t>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pPr lvl="0" eaLnBrk="1" hangingPunct="1"/>
              <a:t>‹#›</a:t>
            </a:fld>
            <a:endParaRPr lang="zh-CN" altLang="en-US"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pPr lvl="0" eaLnBrk="1" hangingPunct="1"/>
              <a:t>‹#›</a:t>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pPr lvl="0" eaLnBrk="1" hangingPunct="1"/>
              <a:t>‹#›</a:t>
            </a:fld>
            <a:endParaRPr lang="zh-CN" altLang="en-US"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剪贴画占位符 3"/>
          <p:cNvSpPr>
            <a:spLocks noGrp="1"/>
          </p:cNvSpPr>
          <p:nvPr>
            <p:ph type="clipArt" sz="half" idx="2"/>
          </p:nvPr>
        </p:nvSpPr>
        <p:spPr>
          <a:xfrm>
            <a:off x="4648200" y="1600200"/>
            <a:ext cx="4038600" cy="4525963"/>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Char char="•"/>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pPr lvl="0" eaLnBrk="1" hangingPunct="1"/>
              <a:t>‹#›</a:t>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pPr lvl="0" eaLnBrk="1" hangingPunct="1"/>
              <a:t>‹#›</a:t>
            </a:fld>
            <a:endParaRPr lang="zh-CN"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pPr lvl="0" eaLnBrk="1" hangingPunct="1"/>
              <a:t>‹#›</a:t>
            </a:fld>
            <a:endParaRPr lang="zh-CN"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pPr lvl="0" eaLnBrk="1" hangingPunct="1"/>
              <a:t>‹#›</a:t>
            </a:fld>
            <a:endParaRPr lang="zh-CN"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pPr lvl="0" eaLnBrk="1" hangingPunct="1"/>
              <a:t>‹#›</a:t>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pPr lvl="0" eaLnBrk="1" hangingPunct="1"/>
              <a:t>‹#›</a:t>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pPr lvl="0" eaLnBrk="1" hangingPunct="1"/>
              <a:t>‹#›</a:t>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pPr lvl="0" eaLnBrk="1" hangingPunct="1"/>
              <a:t>‹#›</a:t>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zh-CN" altLang="en-US" dirty="0">
                <a:latin typeface="Arial" panose="020B0604020202020204" pitchFamily="34" charset="0"/>
              </a:rPr>
              <a:pPr lvl="0" eaLnBrk="1" hangingPunct="1"/>
              <a:t>‹#›</a:t>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4" cstate="print"/>
        </a:blipFill>
        <a:effectLst/>
      </p:bgPr>
    </p:bg>
    <p:spTree>
      <p:nvGrpSpPr>
        <p:cNvPr id="1" name=""/>
        <p:cNvGrpSpPr/>
        <p:nvPr/>
      </p:nvGrpSpPr>
      <p:grpSpPr>
        <a:xfrm>
          <a:off x="0" y="0"/>
          <a:ext cx="0" cy="0"/>
          <a:chOff x="0" y="0"/>
          <a:chExt cx="0" cy="0"/>
        </a:xfrm>
      </p:grpSpPr>
      <p:sp>
        <p:nvSpPr>
          <p:cNvPr id="1026" name="Rectangle 2"/>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dirty="0"/>
              <a:t>单击此处编辑母版标题样式</a:t>
            </a:r>
          </a:p>
        </p:txBody>
      </p:sp>
      <p:sp>
        <p:nvSpPr>
          <p:cNvPr id="1027" name="Rectangle 3"/>
          <p:cNvSpPr>
            <a:spLocks noGrp="1"/>
          </p:cNvSpPr>
          <p:nvPr>
            <p:ph type="body" idx="1"/>
          </p:nvPr>
        </p:nvSpPr>
        <p:spPr>
          <a:xfrm>
            <a:off x="457200" y="1600200"/>
            <a:ext cx="8229600" cy="4525963"/>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smtClean="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smtClean="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zh-CN" altLang="en-US" dirty="0">
                <a:latin typeface="Arial" panose="020B0604020202020204" pitchFamily="34" charset="0"/>
              </a:rPr>
              <a:pPr lvl="0" eaLnBrk="1" hangingPunct="1"/>
              <a:t>‹#›</a:t>
            </a:fld>
            <a:endParaRPr lang="zh-CN" altLang="en-US"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hyperlink" Target="file:///C:\Documents%20and%20Settings\Administrator\Local%20Settings\Temporary%20Internet%20Files\Content.IE5\HJMFDSSI\&#21512;&#20316;&#20851;&#31995;.avi" TargetMode="External"/><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 Id="rId4" Type="http://schemas.openxmlformats.org/officeDocument/2006/relationships/image" Target="../media/image29.jpeg"/></Relationships>
</file>

<file path=ppt/slides/_rels/slide3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7.xml"/><Relationship Id="rId4" Type="http://schemas.openxmlformats.org/officeDocument/2006/relationships/image" Target="../media/image3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p:cNvSpPr>
          <p:nvPr>
            <p:ph type="ctrTitle"/>
          </p:nvPr>
        </p:nvSpPr>
        <p:spPr>
          <a:xfrm>
            <a:off x="533400" y="381000"/>
            <a:ext cx="7772400" cy="1295400"/>
          </a:xfrm>
        </p:spPr>
        <p:txBody>
          <a:bodyPr vert="horz" wrap="square" lIns="91440" tIns="45720" rIns="91440" bIns="45720" anchor="ctr"/>
          <a:lstStyle/>
          <a:p>
            <a:pPr eaLnBrk="1" hangingPunct="1"/>
            <a:r>
              <a:rPr lang="zh-CN" altLang="en-US" b="1" dirty="0">
                <a:latin typeface="华文中宋" pitchFamily="2" charset="-122"/>
                <a:ea typeface="华文中宋" pitchFamily="2" charset="-122"/>
              </a:rPr>
              <a:t>第二章  了解生物圈</a:t>
            </a:r>
          </a:p>
        </p:txBody>
      </p:sp>
      <p:sp>
        <p:nvSpPr>
          <p:cNvPr id="14339" name="Rectangle 5"/>
          <p:cNvSpPr/>
          <p:nvPr/>
        </p:nvSpPr>
        <p:spPr>
          <a:xfrm>
            <a:off x="674688" y="1600200"/>
            <a:ext cx="7772400" cy="1470025"/>
          </a:xfrm>
          <a:prstGeom prst="rect">
            <a:avLst/>
          </a:prstGeom>
          <a:noFill/>
          <a:ln w="9525">
            <a:noFill/>
          </a:ln>
        </p:spPr>
        <p:txBody>
          <a:bodyPr anchor="ctr"/>
          <a:lstStyle/>
          <a:p>
            <a:pPr algn="ctr"/>
            <a:r>
              <a:rPr lang="zh-CN" altLang="en-US" sz="6600" b="1" dirty="0">
                <a:solidFill>
                  <a:schemeClr val="tx2"/>
                </a:solidFill>
                <a:latin typeface="微软雅黑" panose="020B0503020204020204" pitchFamily="34" charset="-122"/>
                <a:ea typeface="微软雅黑" panose="020B0503020204020204" pitchFamily="34" charset="-122"/>
              </a:rPr>
              <a:t>生物与环境的关系</a:t>
            </a:r>
          </a:p>
        </p:txBody>
      </p:sp>
      <p:pic>
        <p:nvPicPr>
          <p:cNvPr id="14341" name="图片 1"/>
          <p:cNvPicPr>
            <a:picLocks noChangeAspect="1"/>
          </p:cNvPicPr>
          <p:nvPr/>
        </p:nvPicPr>
        <p:blipFill>
          <a:blip r:embed="rId2" cstate="print"/>
          <a:stretch>
            <a:fillRect/>
          </a:stretch>
        </p:blipFill>
        <p:spPr>
          <a:xfrm>
            <a:off x="2384425" y="3200400"/>
            <a:ext cx="4341813" cy="2833688"/>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鼠妇2"/>
          <p:cNvPicPr>
            <a:picLocks noChangeAspect="1"/>
          </p:cNvPicPr>
          <p:nvPr/>
        </p:nvPicPr>
        <p:blipFill>
          <a:blip r:embed="rId2" cstate="print"/>
          <a:stretch>
            <a:fillRect/>
          </a:stretch>
        </p:blipFill>
        <p:spPr>
          <a:xfrm>
            <a:off x="323850" y="333375"/>
            <a:ext cx="4770438" cy="3578225"/>
          </a:xfrm>
          <a:prstGeom prst="rect">
            <a:avLst/>
          </a:prstGeom>
          <a:noFill/>
          <a:ln w="9525">
            <a:noFill/>
          </a:ln>
        </p:spPr>
      </p:pic>
      <p:pic>
        <p:nvPicPr>
          <p:cNvPr id="23555" name="Picture 3" descr="鼠妇"/>
          <p:cNvPicPr>
            <a:picLocks noChangeAspect="1"/>
          </p:cNvPicPr>
          <p:nvPr/>
        </p:nvPicPr>
        <p:blipFill>
          <a:blip r:embed="rId3" cstate="print"/>
          <a:stretch>
            <a:fillRect/>
          </a:stretch>
        </p:blipFill>
        <p:spPr>
          <a:xfrm>
            <a:off x="4067175" y="2420938"/>
            <a:ext cx="4681538" cy="4032250"/>
          </a:xfrm>
          <a:prstGeom prst="rect">
            <a:avLst/>
          </a:prstGeom>
          <a:noFill/>
          <a:ln w="9525">
            <a:noFill/>
          </a:ln>
        </p:spPr>
      </p:pic>
      <p:sp>
        <p:nvSpPr>
          <p:cNvPr id="23556" name="Text Box 4"/>
          <p:cNvSpPr txBox="1"/>
          <p:nvPr/>
        </p:nvSpPr>
        <p:spPr>
          <a:xfrm>
            <a:off x="5940425" y="981075"/>
            <a:ext cx="1657350" cy="701675"/>
          </a:xfrm>
          <a:prstGeom prst="rect">
            <a:avLst/>
          </a:prstGeom>
          <a:noFill/>
          <a:ln w="9525">
            <a:noFill/>
          </a:ln>
        </p:spPr>
        <p:txBody>
          <a:bodyPr>
            <a:spAutoFit/>
          </a:bodyPr>
          <a:lstStyle/>
          <a:p>
            <a:pPr>
              <a:spcBef>
                <a:spcPct val="50000"/>
              </a:spcBef>
            </a:pPr>
            <a:r>
              <a:rPr lang="zh-CN" altLang="en-US" sz="4000" b="1" dirty="0">
                <a:latin typeface="Arial" panose="020B0604020202020204" pitchFamily="34" charset="0"/>
              </a:rPr>
              <a:t>鼠妇</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p:cNvSpPr txBox="1"/>
          <p:nvPr/>
        </p:nvSpPr>
        <p:spPr>
          <a:xfrm>
            <a:off x="611188" y="333375"/>
            <a:ext cx="8064500" cy="5876925"/>
          </a:xfrm>
          <a:prstGeom prst="rect">
            <a:avLst/>
          </a:prstGeom>
          <a:noFill/>
          <a:ln w="9525">
            <a:noFill/>
          </a:ln>
        </p:spPr>
        <p:txBody>
          <a:bodyPr>
            <a:spAutoFit/>
          </a:bodyPr>
          <a:lstStyle/>
          <a:p>
            <a:r>
              <a:rPr lang="zh-CN" altLang="en-US" sz="3200" b="1" dirty="0">
                <a:latin typeface="Arial" panose="020B0604020202020204" pitchFamily="34" charset="0"/>
              </a:rPr>
              <a:t>①发现问题：鼠妇又叫潮虫，属于</a:t>
            </a:r>
            <a:r>
              <a:rPr lang="zh-CN" altLang="en-US" sz="3200" b="1" dirty="0">
                <a:solidFill>
                  <a:srgbClr val="FF0000"/>
                </a:solidFill>
                <a:latin typeface="Arial" panose="020B0604020202020204" pitchFamily="34" charset="0"/>
              </a:rPr>
              <a:t>节肢动物门</a:t>
            </a:r>
            <a:r>
              <a:rPr lang="zh-CN" altLang="en-US" sz="3200" b="1" dirty="0">
                <a:latin typeface="Arial" panose="020B0604020202020204" pitchFamily="34" charset="0"/>
              </a:rPr>
              <a:t>、是一种           动物。在                   的环境里可以找到它们。  </a:t>
            </a:r>
          </a:p>
          <a:p>
            <a:r>
              <a:rPr lang="zh-CN" altLang="en-US" sz="3200" b="1" dirty="0">
                <a:latin typeface="Arial" panose="020B0604020202020204" pitchFamily="34" charset="0"/>
              </a:rPr>
              <a:t>   提出问题：</a:t>
            </a:r>
          </a:p>
          <a:p>
            <a:r>
              <a:rPr lang="zh-CN" altLang="en-US" sz="3200" b="1" dirty="0">
                <a:latin typeface="Arial" panose="020B0604020202020204" pitchFamily="34" charset="0"/>
              </a:rPr>
              <a:t>②作出假设：</a:t>
            </a:r>
          </a:p>
          <a:p>
            <a:endParaRPr lang="zh-CN" altLang="en-US" sz="3200" b="1" dirty="0">
              <a:latin typeface="Arial" panose="020B0604020202020204" pitchFamily="34" charset="0"/>
            </a:endParaRPr>
          </a:p>
          <a:p>
            <a:r>
              <a:rPr lang="zh-CN" altLang="en-US" sz="3200" b="1" dirty="0">
                <a:latin typeface="Arial" panose="020B0604020202020204" pitchFamily="34" charset="0"/>
              </a:rPr>
              <a:t>③设计探究方案：</a:t>
            </a:r>
          </a:p>
          <a:p>
            <a:endParaRPr lang="zh-CN" altLang="en-US" sz="2400" b="1" dirty="0">
              <a:latin typeface="Arial" panose="020B0604020202020204" pitchFamily="34" charset="0"/>
            </a:endParaRPr>
          </a:p>
          <a:p>
            <a:endParaRPr lang="zh-CN" altLang="en-US" sz="2400" b="1" dirty="0">
              <a:latin typeface="Arial" panose="020B0604020202020204" pitchFamily="34" charset="0"/>
            </a:endParaRPr>
          </a:p>
          <a:p>
            <a:endParaRPr lang="zh-CN" altLang="en-US" sz="2400" b="1" dirty="0">
              <a:latin typeface="Arial" panose="020B0604020202020204" pitchFamily="34" charset="0"/>
            </a:endParaRPr>
          </a:p>
          <a:p>
            <a:endParaRPr lang="zh-CN" altLang="en-US" sz="2400" b="1" dirty="0">
              <a:latin typeface="Arial" panose="020B0604020202020204" pitchFamily="34" charset="0"/>
            </a:endParaRPr>
          </a:p>
          <a:p>
            <a:r>
              <a:rPr lang="zh-CN" altLang="en-US" sz="2400" b="1" dirty="0">
                <a:solidFill>
                  <a:schemeClr val="folHlink"/>
                </a:solidFill>
                <a:latin typeface="Arial" panose="020B0604020202020204" pitchFamily="34" charset="0"/>
              </a:rPr>
              <a:t> </a:t>
            </a:r>
          </a:p>
          <a:p>
            <a:pPr>
              <a:spcBef>
                <a:spcPct val="50000"/>
              </a:spcBef>
            </a:pPr>
            <a:endParaRPr lang="zh-CN" altLang="en-US" sz="2400" dirty="0">
              <a:latin typeface="Arial" panose="020B0604020202020204" pitchFamily="34" charset="0"/>
            </a:endParaRPr>
          </a:p>
        </p:txBody>
      </p:sp>
      <p:sp>
        <p:nvSpPr>
          <p:cNvPr id="36867" name="Text Box 3"/>
          <p:cNvSpPr txBox="1"/>
          <p:nvPr/>
        </p:nvSpPr>
        <p:spPr>
          <a:xfrm>
            <a:off x="2843213" y="765175"/>
            <a:ext cx="1042987" cy="579438"/>
          </a:xfrm>
          <a:prstGeom prst="rect">
            <a:avLst/>
          </a:prstGeom>
          <a:noFill/>
          <a:ln w="9525">
            <a:noFill/>
          </a:ln>
        </p:spPr>
        <p:txBody>
          <a:bodyPr>
            <a:spAutoFit/>
          </a:bodyPr>
          <a:lstStyle/>
          <a:p>
            <a:pPr>
              <a:spcBef>
                <a:spcPct val="50000"/>
              </a:spcBef>
            </a:pPr>
            <a:r>
              <a:rPr lang="zh-CN" altLang="en-US" sz="3200" b="1" dirty="0">
                <a:solidFill>
                  <a:srgbClr val="FF0000"/>
                </a:solidFill>
                <a:latin typeface="Arial" panose="020B0604020202020204" pitchFamily="34" charset="0"/>
              </a:rPr>
              <a:t>甲壳</a:t>
            </a:r>
          </a:p>
        </p:txBody>
      </p:sp>
      <p:sp>
        <p:nvSpPr>
          <p:cNvPr id="36868" name="Text Box 4"/>
          <p:cNvSpPr txBox="1"/>
          <p:nvPr/>
        </p:nvSpPr>
        <p:spPr>
          <a:xfrm>
            <a:off x="5580063" y="836613"/>
            <a:ext cx="2736850" cy="579437"/>
          </a:xfrm>
          <a:prstGeom prst="rect">
            <a:avLst/>
          </a:prstGeom>
          <a:noFill/>
          <a:ln w="9525">
            <a:noFill/>
          </a:ln>
        </p:spPr>
        <p:txBody>
          <a:bodyPr>
            <a:spAutoFit/>
          </a:bodyPr>
          <a:lstStyle/>
          <a:p>
            <a:pPr>
              <a:spcBef>
                <a:spcPct val="50000"/>
              </a:spcBef>
            </a:pPr>
            <a:r>
              <a:rPr lang="zh-CN" altLang="en-US" sz="3200" b="1" dirty="0">
                <a:solidFill>
                  <a:srgbClr val="FF0000"/>
                </a:solidFill>
                <a:latin typeface="Arial" panose="020B0604020202020204" pitchFamily="34" charset="0"/>
              </a:rPr>
              <a:t>阴暗、潮湿</a:t>
            </a:r>
          </a:p>
        </p:txBody>
      </p:sp>
      <p:sp>
        <p:nvSpPr>
          <p:cNvPr id="36869" name="Text Box 5"/>
          <p:cNvSpPr txBox="1"/>
          <p:nvPr/>
        </p:nvSpPr>
        <p:spPr>
          <a:xfrm>
            <a:off x="2916238" y="1773238"/>
            <a:ext cx="5543550" cy="579437"/>
          </a:xfrm>
          <a:prstGeom prst="rect">
            <a:avLst/>
          </a:prstGeom>
          <a:noFill/>
          <a:ln w="9525">
            <a:noFill/>
          </a:ln>
        </p:spPr>
        <p:txBody>
          <a:bodyPr>
            <a:spAutoFit/>
          </a:bodyPr>
          <a:lstStyle/>
          <a:p>
            <a:r>
              <a:rPr lang="zh-CN" altLang="en-US" sz="3200" b="1" dirty="0">
                <a:latin typeface="Arial" panose="020B0604020202020204" pitchFamily="34" charset="0"/>
              </a:rPr>
              <a:t>光会影响鼠妇的生活吗？</a:t>
            </a:r>
            <a:endParaRPr lang="zh-CN" altLang="en-US" sz="3200" dirty="0">
              <a:latin typeface="Arial" panose="020B0604020202020204" pitchFamily="34" charset="0"/>
            </a:endParaRPr>
          </a:p>
        </p:txBody>
      </p:sp>
      <p:sp>
        <p:nvSpPr>
          <p:cNvPr id="36870" name="Text Box 6"/>
          <p:cNvSpPr txBox="1"/>
          <p:nvPr/>
        </p:nvSpPr>
        <p:spPr>
          <a:xfrm>
            <a:off x="611188" y="3789363"/>
            <a:ext cx="8137525" cy="1800225"/>
          </a:xfrm>
          <a:prstGeom prst="rect">
            <a:avLst/>
          </a:prstGeom>
          <a:noFill/>
          <a:ln w="9525">
            <a:noFill/>
          </a:ln>
        </p:spPr>
        <p:txBody>
          <a:bodyPr>
            <a:spAutoFit/>
          </a:bodyPr>
          <a:lstStyle/>
          <a:p>
            <a:r>
              <a:rPr lang="zh-CN" altLang="en-US" sz="2800" b="1" dirty="0">
                <a:latin typeface="Arial" panose="020B0604020202020204" pitchFamily="34" charset="0"/>
              </a:rPr>
              <a:t>对照实验：在研究某个条件（</a:t>
            </a:r>
            <a:r>
              <a:rPr lang="zh-CN" altLang="en-US" sz="2800" b="1" dirty="0">
                <a:solidFill>
                  <a:srgbClr val="FF0000"/>
                </a:solidFill>
                <a:latin typeface="Arial" panose="020B0604020202020204" pitchFamily="34" charset="0"/>
              </a:rPr>
              <a:t>光</a:t>
            </a:r>
            <a:r>
              <a:rPr lang="zh-CN" altLang="en-US" sz="2800" b="1" dirty="0">
                <a:latin typeface="Arial" panose="020B0604020202020204" pitchFamily="34" charset="0"/>
              </a:rPr>
              <a:t>）对研究对象（鼠妇）的影响时，所进行的除了这种条件（</a:t>
            </a:r>
            <a:r>
              <a:rPr lang="zh-CN" altLang="en-US" sz="2800" b="1" dirty="0">
                <a:solidFill>
                  <a:srgbClr val="FF0000"/>
                </a:solidFill>
                <a:latin typeface="Arial" panose="020B0604020202020204" pitchFamily="34" charset="0"/>
              </a:rPr>
              <a:t>光照情况</a:t>
            </a:r>
            <a:r>
              <a:rPr lang="zh-CN" altLang="en-US" sz="2800" b="1" dirty="0">
                <a:latin typeface="Arial" panose="020B0604020202020204" pitchFamily="34" charset="0"/>
              </a:rPr>
              <a:t>即明亮、阴暗）不同以外、其他条件（温度、湿度）都要相同的几组实验叫对照实验。</a:t>
            </a:r>
          </a:p>
        </p:txBody>
      </p:sp>
      <p:sp>
        <p:nvSpPr>
          <p:cNvPr id="36871" name="Text Box 7"/>
          <p:cNvSpPr txBox="1"/>
          <p:nvPr/>
        </p:nvSpPr>
        <p:spPr>
          <a:xfrm>
            <a:off x="6084888" y="5084763"/>
            <a:ext cx="3313112" cy="457200"/>
          </a:xfrm>
          <a:prstGeom prst="rect">
            <a:avLst/>
          </a:prstGeom>
          <a:noFill/>
          <a:ln w="9525">
            <a:noFill/>
          </a:ln>
        </p:spPr>
        <p:txBody>
          <a:bodyPr>
            <a:spAutoFit/>
          </a:bodyPr>
          <a:lstStyle/>
          <a:p>
            <a:pPr>
              <a:spcBef>
                <a:spcPct val="50000"/>
              </a:spcBef>
            </a:pPr>
            <a:r>
              <a:rPr lang="zh-CN" altLang="en-US" sz="2400" b="1" dirty="0">
                <a:latin typeface="Arial" panose="020B0604020202020204" pitchFamily="34" charset="0"/>
              </a:rPr>
              <a:t>该实验的变量：</a:t>
            </a:r>
            <a:r>
              <a:rPr lang="zh-CN" altLang="en-US" sz="2400" b="1" dirty="0">
                <a:solidFill>
                  <a:srgbClr val="FF0000"/>
                </a:solidFill>
                <a:latin typeface="Arial" panose="020B0604020202020204" pitchFamily="34" charset="0"/>
              </a:rPr>
              <a:t>光</a:t>
            </a:r>
            <a:r>
              <a:rPr lang="zh-CN" altLang="en-US" sz="2400" b="1" dirty="0">
                <a:latin typeface="Arial" panose="020B0604020202020204" pitchFamily="34" charset="0"/>
              </a:rPr>
              <a:t>。</a:t>
            </a:r>
          </a:p>
        </p:txBody>
      </p:sp>
      <p:sp>
        <p:nvSpPr>
          <p:cNvPr id="36872" name="Text Box 8"/>
          <p:cNvSpPr txBox="1"/>
          <p:nvPr/>
        </p:nvSpPr>
        <p:spPr>
          <a:xfrm>
            <a:off x="790575" y="5661025"/>
            <a:ext cx="8353425" cy="579438"/>
          </a:xfrm>
          <a:prstGeom prst="rect">
            <a:avLst/>
          </a:prstGeom>
          <a:noFill/>
          <a:ln w="9525">
            <a:noFill/>
          </a:ln>
        </p:spPr>
        <p:txBody>
          <a:bodyPr>
            <a:spAutoFit/>
          </a:bodyPr>
          <a:lstStyle/>
          <a:p>
            <a:pPr>
              <a:spcBef>
                <a:spcPct val="50000"/>
              </a:spcBef>
            </a:pPr>
            <a:r>
              <a:rPr lang="en-US" altLang="zh-CN" sz="3200" b="1" dirty="0">
                <a:solidFill>
                  <a:srgbClr val="FF0000"/>
                </a:solidFill>
                <a:latin typeface="Arial" panose="020B0604020202020204" pitchFamily="34" charset="0"/>
              </a:rPr>
              <a:t>a</a:t>
            </a:r>
            <a:r>
              <a:rPr lang="zh-CN" altLang="en-US" sz="3200" b="1" dirty="0">
                <a:solidFill>
                  <a:srgbClr val="FF0000"/>
                </a:solidFill>
                <a:latin typeface="Arial" panose="020B0604020202020204" pitchFamily="34" charset="0"/>
              </a:rPr>
              <a:t>、材料用具：</a:t>
            </a:r>
            <a:r>
              <a:rPr lang="en-US" altLang="zh-CN" sz="3200" b="1" dirty="0">
                <a:solidFill>
                  <a:srgbClr val="FF0000"/>
                </a:solidFill>
                <a:latin typeface="Arial" panose="020B0604020202020204" pitchFamily="34" charset="0"/>
              </a:rPr>
              <a:t>b</a:t>
            </a:r>
            <a:r>
              <a:rPr lang="zh-CN" altLang="en-US" sz="3200" b="1" dirty="0">
                <a:solidFill>
                  <a:srgbClr val="FF0000"/>
                </a:solidFill>
                <a:latin typeface="Arial" panose="020B0604020202020204" pitchFamily="34" charset="0"/>
              </a:rPr>
              <a:t>、实验装置 ：</a:t>
            </a:r>
            <a:r>
              <a:rPr lang="en-US" altLang="zh-CN" sz="3200" b="1" dirty="0">
                <a:solidFill>
                  <a:srgbClr val="FF0000"/>
                </a:solidFill>
                <a:latin typeface="Arial" panose="020B0604020202020204" pitchFamily="34" charset="0"/>
              </a:rPr>
              <a:t>c</a:t>
            </a:r>
            <a:r>
              <a:rPr lang="zh-CN" altLang="en-US" sz="3200" b="1" dirty="0">
                <a:solidFill>
                  <a:srgbClr val="FF0000"/>
                </a:solidFill>
                <a:latin typeface="Arial" panose="020B0604020202020204" pitchFamily="34" charset="0"/>
              </a:rPr>
              <a:t>、方法步骤：</a:t>
            </a:r>
          </a:p>
        </p:txBody>
      </p:sp>
      <p:sp>
        <p:nvSpPr>
          <p:cNvPr id="36873" name="Text Box 9"/>
          <p:cNvSpPr txBox="1"/>
          <p:nvPr/>
        </p:nvSpPr>
        <p:spPr>
          <a:xfrm>
            <a:off x="827088" y="2781300"/>
            <a:ext cx="8172450" cy="519113"/>
          </a:xfrm>
          <a:prstGeom prst="rect">
            <a:avLst/>
          </a:prstGeom>
          <a:noFill/>
          <a:ln w="9525">
            <a:noFill/>
          </a:ln>
        </p:spPr>
        <p:txBody>
          <a:bodyPr>
            <a:spAutoFit/>
          </a:bodyPr>
          <a:lstStyle/>
          <a:p>
            <a:r>
              <a:rPr lang="zh-CN" altLang="en-US" sz="2800" b="1" dirty="0">
                <a:latin typeface="Arial" panose="020B0604020202020204" pitchFamily="34" charset="0"/>
              </a:rPr>
              <a:t>鼠妇适于生活在阴暗的环境，光会影响鼠妇的生活。</a:t>
            </a:r>
            <a:endParaRPr lang="zh-CN" altLang="en-US" sz="2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6867"/>
                                        </p:tgtEl>
                                        <p:attrNameLst>
                                          <p:attrName>style.visibility</p:attrName>
                                        </p:attrNameLst>
                                      </p:cBhvr>
                                      <p:to>
                                        <p:strVal val="visible"/>
                                      </p:to>
                                    </p:set>
                                    <p:anim calcmode="lin" valueType="num">
                                      <p:cBhvr additive="base">
                                        <p:cTn id="7" dur="500" fill="hold"/>
                                        <p:tgtEl>
                                          <p:spTgt spid="36867"/>
                                        </p:tgtEl>
                                        <p:attrNameLst>
                                          <p:attrName>ppt_x</p:attrName>
                                        </p:attrNameLst>
                                      </p:cBhvr>
                                      <p:tavLst>
                                        <p:tav tm="0">
                                          <p:val>
                                            <p:strVal val="#ppt_x"/>
                                          </p:val>
                                        </p:tav>
                                        <p:tav tm="100000">
                                          <p:val>
                                            <p:strVal val="#ppt_x"/>
                                          </p:val>
                                        </p:tav>
                                      </p:tavLst>
                                    </p:anim>
                                    <p:anim calcmode="lin" valueType="num">
                                      <p:cBhvr additive="base">
                                        <p:cTn id="8" dur="500" fill="hold"/>
                                        <p:tgtEl>
                                          <p:spTgt spid="3686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6868"/>
                                        </p:tgtEl>
                                        <p:attrNameLst>
                                          <p:attrName>style.visibility</p:attrName>
                                        </p:attrNameLst>
                                      </p:cBhvr>
                                      <p:to>
                                        <p:strVal val="visible"/>
                                      </p:to>
                                    </p:set>
                                    <p:anim calcmode="lin" valueType="num">
                                      <p:cBhvr additive="base">
                                        <p:cTn id="13" dur="500" fill="hold"/>
                                        <p:tgtEl>
                                          <p:spTgt spid="36868"/>
                                        </p:tgtEl>
                                        <p:attrNameLst>
                                          <p:attrName>ppt_x</p:attrName>
                                        </p:attrNameLst>
                                      </p:cBhvr>
                                      <p:tavLst>
                                        <p:tav tm="0">
                                          <p:val>
                                            <p:strVal val="#ppt_x"/>
                                          </p:val>
                                        </p:tav>
                                        <p:tav tm="100000">
                                          <p:val>
                                            <p:strVal val="#ppt_x"/>
                                          </p:val>
                                        </p:tav>
                                      </p:tavLst>
                                    </p:anim>
                                    <p:anim calcmode="lin" valueType="num">
                                      <p:cBhvr additive="base">
                                        <p:cTn id="14" dur="500" fill="hold"/>
                                        <p:tgtEl>
                                          <p:spTgt spid="3686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6869"/>
                                        </p:tgtEl>
                                        <p:attrNameLst>
                                          <p:attrName>style.visibility</p:attrName>
                                        </p:attrNameLst>
                                      </p:cBhvr>
                                      <p:to>
                                        <p:strVal val="visible"/>
                                      </p:to>
                                    </p:set>
                                    <p:anim calcmode="lin" valueType="num">
                                      <p:cBhvr additive="base">
                                        <p:cTn id="19" dur="500" fill="hold"/>
                                        <p:tgtEl>
                                          <p:spTgt spid="36869"/>
                                        </p:tgtEl>
                                        <p:attrNameLst>
                                          <p:attrName>ppt_x</p:attrName>
                                        </p:attrNameLst>
                                      </p:cBhvr>
                                      <p:tavLst>
                                        <p:tav tm="0">
                                          <p:val>
                                            <p:strVal val="#ppt_x"/>
                                          </p:val>
                                        </p:tav>
                                        <p:tav tm="100000">
                                          <p:val>
                                            <p:strVal val="#ppt_x"/>
                                          </p:val>
                                        </p:tav>
                                      </p:tavLst>
                                    </p:anim>
                                    <p:anim calcmode="lin" valueType="num">
                                      <p:cBhvr additive="base">
                                        <p:cTn id="20" dur="500" fill="hold"/>
                                        <p:tgtEl>
                                          <p:spTgt spid="3686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6873"/>
                                        </p:tgtEl>
                                        <p:attrNameLst>
                                          <p:attrName>style.visibility</p:attrName>
                                        </p:attrNameLst>
                                      </p:cBhvr>
                                      <p:to>
                                        <p:strVal val="visible"/>
                                      </p:to>
                                    </p:set>
                                    <p:anim calcmode="lin" valueType="num">
                                      <p:cBhvr additive="base">
                                        <p:cTn id="25" dur="500" fill="hold"/>
                                        <p:tgtEl>
                                          <p:spTgt spid="36873"/>
                                        </p:tgtEl>
                                        <p:attrNameLst>
                                          <p:attrName>ppt_x</p:attrName>
                                        </p:attrNameLst>
                                      </p:cBhvr>
                                      <p:tavLst>
                                        <p:tav tm="0">
                                          <p:val>
                                            <p:strVal val="#ppt_x"/>
                                          </p:val>
                                        </p:tav>
                                        <p:tav tm="100000">
                                          <p:val>
                                            <p:strVal val="#ppt_x"/>
                                          </p:val>
                                        </p:tav>
                                      </p:tavLst>
                                    </p:anim>
                                    <p:anim calcmode="lin" valueType="num">
                                      <p:cBhvr additive="base">
                                        <p:cTn id="26" dur="500" fill="hold"/>
                                        <p:tgtEl>
                                          <p:spTgt spid="3687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6870"/>
                                        </p:tgtEl>
                                        <p:attrNameLst>
                                          <p:attrName>style.visibility</p:attrName>
                                        </p:attrNameLst>
                                      </p:cBhvr>
                                      <p:to>
                                        <p:strVal val="visible"/>
                                      </p:to>
                                    </p:set>
                                    <p:anim calcmode="lin" valueType="num">
                                      <p:cBhvr additive="base">
                                        <p:cTn id="31" dur="500" fill="hold"/>
                                        <p:tgtEl>
                                          <p:spTgt spid="36870"/>
                                        </p:tgtEl>
                                        <p:attrNameLst>
                                          <p:attrName>ppt_x</p:attrName>
                                        </p:attrNameLst>
                                      </p:cBhvr>
                                      <p:tavLst>
                                        <p:tav tm="0">
                                          <p:val>
                                            <p:strVal val="#ppt_x"/>
                                          </p:val>
                                        </p:tav>
                                        <p:tav tm="100000">
                                          <p:val>
                                            <p:strVal val="#ppt_x"/>
                                          </p:val>
                                        </p:tav>
                                      </p:tavLst>
                                    </p:anim>
                                    <p:anim calcmode="lin" valueType="num">
                                      <p:cBhvr additive="base">
                                        <p:cTn id="32" dur="500" fill="hold"/>
                                        <p:tgtEl>
                                          <p:spTgt spid="3687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6871"/>
                                        </p:tgtEl>
                                        <p:attrNameLst>
                                          <p:attrName>style.visibility</p:attrName>
                                        </p:attrNameLst>
                                      </p:cBhvr>
                                      <p:to>
                                        <p:strVal val="visible"/>
                                      </p:to>
                                    </p:set>
                                    <p:anim calcmode="lin" valueType="num">
                                      <p:cBhvr additive="base">
                                        <p:cTn id="37" dur="500" fill="hold"/>
                                        <p:tgtEl>
                                          <p:spTgt spid="36871"/>
                                        </p:tgtEl>
                                        <p:attrNameLst>
                                          <p:attrName>ppt_x</p:attrName>
                                        </p:attrNameLst>
                                      </p:cBhvr>
                                      <p:tavLst>
                                        <p:tav tm="0">
                                          <p:val>
                                            <p:strVal val="#ppt_x"/>
                                          </p:val>
                                        </p:tav>
                                        <p:tav tm="100000">
                                          <p:val>
                                            <p:strVal val="#ppt_x"/>
                                          </p:val>
                                        </p:tav>
                                      </p:tavLst>
                                    </p:anim>
                                    <p:anim calcmode="lin" valueType="num">
                                      <p:cBhvr additive="base">
                                        <p:cTn id="38" dur="500" fill="hold"/>
                                        <p:tgtEl>
                                          <p:spTgt spid="3687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6872"/>
                                        </p:tgtEl>
                                        <p:attrNameLst>
                                          <p:attrName>style.visibility</p:attrName>
                                        </p:attrNameLst>
                                      </p:cBhvr>
                                      <p:to>
                                        <p:strVal val="visible"/>
                                      </p:to>
                                    </p:set>
                                    <p:anim calcmode="lin" valueType="num">
                                      <p:cBhvr additive="base">
                                        <p:cTn id="43" dur="500" fill="hold"/>
                                        <p:tgtEl>
                                          <p:spTgt spid="36872"/>
                                        </p:tgtEl>
                                        <p:attrNameLst>
                                          <p:attrName>ppt_x</p:attrName>
                                        </p:attrNameLst>
                                      </p:cBhvr>
                                      <p:tavLst>
                                        <p:tav tm="0">
                                          <p:val>
                                            <p:strVal val="#ppt_x"/>
                                          </p:val>
                                        </p:tav>
                                        <p:tav tm="100000">
                                          <p:val>
                                            <p:strVal val="#ppt_x"/>
                                          </p:val>
                                        </p:tav>
                                      </p:tavLst>
                                    </p:anim>
                                    <p:anim calcmode="lin" valueType="num">
                                      <p:cBhvr additive="base">
                                        <p:cTn id="44" dur="500" fill="hold"/>
                                        <p:tgtEl>
                                          <p:spTgt spid="368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p:bldP spid="36868" grpId="0"/>
      <p:bldP spid="36869" grpId="0"/>
      <p:bldP spid="36870" grpId="0"/>
      <p:bldP spid="36871" grpId="0"/>
      <p:bldP spid="36872" grpId="0"/>
      <p:bldP spid="3687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鼠妇装置"/>
          <p:cNvPicPr>
            <a:picLocks noChangeAspect="1"/>
          </p:cNvPicPr>
          <p:nvPr/>
        </p:nvPicPr>
        <p:blipFill>
          <a:blip r:embed="rId2" cstate="print"/>
          <a:stretch>
            <a:fillRect/>
          </a:stretch>
        </p:blipFill>
        <p:spPr>
          <a:xfrm>
            <a:off x="457200" y="0"/>
            <a:ext cx="8027988" cy="6689725"/>
          </a:xfrm>
          <a:prstGeom prst="rect">
            <a:avLst/>
          </a:prstGeom>
          <a:noFill/>
          <a:ln w="9525">
            <a:noFill/>
          </a:ln>
        </p:spPr>
      </p:pic>
      <p:sp>
        <p:nvSpPr>
          <p:cNvPr id="25603" name="Text Box 3"/>
          <p:cNvSpPr txBox="1"/>
          <p:nvPr/>
        </p:nvSpPr>
        <p:spPr>
          <a:xfrm>
            <a:off x="4067175" y="2133600"/>
            <a:ext cx="2808288" cy="579438"/>
          </a:xfrm>
          <a:prstGeom prst="rect">
            <a:avLst/>
          </a:prstGeom>
          <a:noFill/>
          <a:ln w="9525">
            <a:noFill/>
          </a:ln>
        </p:spPr>
        <p:txBody>
          <a:bodyPr>
            <a:spAutoFit/>
          </a:bodyPr>
          <a:lstStyle/>
          <a:p>
            <a:pPr>
              <a:spcBef>
                <a:spcPct val="50000"/>
              </a:spcBef>
            </a:pPr>
            <a:r>
              <a:rPr lang="zh-CN" altLang="en-US" sz="3200" b="1" dirty="0">
                <a:solidFill>
                  <a:srgbClr val="0066FF"/>
                </a:solidFill>
                <a:latin typeface="Arial" panose="020B0604020202020204" pitchFamily="34" charset="0"/>
              </a:rPr>
              <a:t>阴暗</a:t>
            </a:r>
            <a:r>
              <a:rPr lang="zh-CN" altLang="en-US" sz="3200" b="1" dirty="0">
                <a:latin typeface="Arial" panose="020B0604020202020204" pitchFamily="34" charset="0"/>
              </a:rPr>
              <a:t>（纸板）</a:t>
            </a:r>
          </a:p>
        </p:txBody>
      </p:sp>
      <p:sp>
        <p:nvSpPr>
          <p:cNvPr id="25604" name="Text Box 4"/>
          <p:cNvSpPr txBox="1"/>
          <p:nvPr/>
        </p:nvSpPr>
        <p:spPr>
          <a:xfrm>
            <a:off x="2843213" y="3644900"/>
            <a:ext cx="3024187" cy="579438"/>
          </a:xfrm>
          <a:prstGeom prst="rect">
            <a:avLst/>
          </a:prstGeom>
          <a:noFill/>
          <a:ln w="9525">
            <a:noFill/>
          </a:ln>
        </p:spPr>
        <p:txBody>
          <a:bodyPr>
            <a:spAutoFit/>
          </a:bodyPr>
          <a:lstStyle/>
          <a:p>
            <a:pPr>
              <a:spcBef>
                <a:spcPct val="50000"/>
              </a:spcBef>
            </a:pPr>
            <a:r>
              <a:rPr lang="zh-CN" altLang="en-US" sz="3200" b="1" dirty="0">
                <a:solidFill>
                  <a:srgbClr val="FF0000"/>
                </a:solidFill>
                <a:latin typeface="Arial" panose="020B0604020202020204" pitchFamily="34" charset="0"/>
              </a:rPr>
              <a:t>明亮（玻璃板）</a:t>
            </a:r>
          </a:p>
        </p:txBody>
      </p:sp>
    </p:spTree>
  </p:cSld>
  <p:clrMapOvr>
    <a:masterClrMapping/>
  </p:clrMapOvr>
  <p:transition spd="med">
    <p:cover dir="ld"/>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p:nvPr/>
        </p:nvSpPr>
        <p:spPr>
          <a:xfrm>
            <a:off x="611188" y="549275"/>
            <a:ext cx="4589462" cy="3990975"/>
          </a:xfrm>
          <a:prstGeom prst="rect">
            <a:avLst/>
          </a:prstGeom>
          <a:noFill/>
          <a:ln w="9525">
            <a:noFill/>
          </a:ln>
        </p:spPr>
        <p:txBody>
          <a:bodyPr>
            <a:spAutoFit/>
          </a:bodyPr>
          <a:lstStyle/>
          <a:p>
            <a:r>
              <a:rPr lang="zh-CN" altLang="en-US" sz="3200" b="1" dirty="0">
                <a:latin typeface="Arial" panose="020B0604020202020204" pitchFamily="34" charset="0"/>
              </a:rPr>
              <a:t>④实施探究方案：</a:t>
            </a:r>
          </a:p>
          <a:p>
            <a:endParaRPr lang="zh-CN" altLang="en-US" sz="3200" b="1" dirty="0">
              <a:latin typeface="Arial" panose="020B0604020202020204" pitchFamily="34" charset="0"/>
            </a:endParaRPr>
          </a:p>
          <a:p>
            <a:endParaRPr lang="zh-CN" altLang="en-US" sz="3200" b="1" dirty="0">
              <a:latin typeface="Arial" panose="020B0604020202020204" pitchFamily="34" charset="0"/>
            </a:endParaRPr>
          </a:p>
          <a:p>
            <a:endParaRPr lang="zh-CN" altLang="en-US" sz="3200" b="1" dirty="0">
              <a:latin typeface="Arial" panose="020B0604020202020204" pitchFamily="34" charset="0"/>
            </a:endParaRPr>
          </a:p>
          <a:p>
            <a:endParaRPr lang="zh-CN" altLang="en-US" sz="3200" b="1" dirty="0">
              <a:latin typeface="Arial" panose="020B0604020202020204" pitchFamily="34" charset="0"/>
            </a:endParaRPr>
          </a:p>
          <a:p>
            <a:r>
              <a:rPr lang="zh-CN" altLang="en-US" sz="3200" b="1" dirty="0">
                <a:latin typeface="Arial" panose="020B0604020202020204" pitchFamily="34" charset="0"/>
              </a:rPr>
              <a:t>⑤得到结果、分析结果：</a:t>
            </a:r>
          </a:p>
          <a:p>
            <a:endParaRPr lang="zh-CN" altLang="en-US" sz="3200" b="1" dirty="0">
              <a:latin typeface="Arial" panose="020B0604020202020204" pitchFamily="34" charset="0"/>
            </a:endParaRPr>
          </a:p>
          <a:p>
            <a:r>
              <a:rPr lang="zh-CN" altLang="en-US" sz="3200" b="1" dirty="0">
                <a:latin typeface="Arial" panose="020B0604020202020204" pitchFamily="34" charset="0"/>
              </a:rPr>
              <a:t>⑥得出结论：</a:t>
            </a:r>
          </a:p>
        </p:txBody>
      </p:sp>
      <p:sp>
        <p:nvSpPr>
          <p:cNvPr id="38915" name="Text Box 3"/>
          <p:cNvSpPr txBox="1"/>
          <p:nvPr/>
        </p:nvSpPr>
        <p:spPr>
          <a:xfrm>
            <a:off x="3708400" y="549275"/>
            <a:ext cx="3889375" cy="579438"/>
          </a:xfrm>
          <a:prstGeom prst="rect">
            <a:avLst/>
          </a:prstGeom>
          <a:noFill/>
          <a:ln w="9525">
            <a:noFill/>
          </a:ln>
        </p:spPr>
        <p:txBody>
          <a:bodyPr>
            <a:spAutoFit/>
          </a:bodyPr>
          <a:lstStyle/>
          <a:p>
            <a:pPr>
              <a:spcBef>
                <a:spcPct val="50000"/>
              </a:spcBef>
            </a:pPr>
            <a:r>
              <a:rPr lang="zh-CN" altLang="en-US" sz="3200" b="1" dirty="0">
                <a:latin typeface="Arial" panose="020B0604020202020204" pitchFamily="34" charset="0"/>
              </a:rPr>
              <a:t>（制作记录表格：）</a:t>
            </a:r>
          </a:p>
        </p:txBody>
      </p:sp>
      <p:sp>
        <p:nvSpPr>
          <p:cNvPr id="38916" name="Text Box 4"/>
          <p:cNvSpPr txBox="1"/>
          <p:nvPr/>
        </p:nvSpPr>
        <p:spPr>
          <a:xfrm>
            <a:off x="539750" y="4797425"/>
            <a:ext cx="8064500" cy="1066800"/>
          </a:xfrm>
          <a:prstGeom prst="rect">
            <a:avLst/>
          </a:prstGeom>
          <a:noFill/>
          <a:ln w="9525">
            <a:noFill/>
          </a:ln>
        </p:spPr>
        <p:txBody>
          <a:bodyPr>
            <a:spAutoFit/>
          </a:bodyPr>
          <a:lstStyle/>
          <a:p>
            <a:pPr>
              <a:spcBef>
                <a:spcPct val="50000"/>
              </a:spcBef>
            </a:pPr>
            <a:r>
              <a:rPr lang="zh-CN" altLang="en-US" sz="3200" b="1" dirty="0">
                <a:latin typeface="Arial" panose="020B0604020202020204" pitchFamily="34" charset="0"/>
              </a:rPr>
              <a:t>（做完实验后，要将鼠妇放回适合它们生存的自然环境！）</a:t>
            </a:r>
          </a:p>
        </p:txBody>
      </p:sp>
      <p:sp>
        <p:nvSpPr>
          <p:cNvPr id="38917" name="Text Box 5"/>
          <p:cNvSpPr txBox="1"/>
          <p:nvPr/>
        </p:nvSpPr>
        <p:spPr>
          <a:xfrm>
            <a:off x="4932363" y="2997200"/>
            <a:ext cx="2808287" cy="579438"/>
          </a:xfrm>
          <a:prstGeom prst="rect">
            <a:avLst/>
          </a:prstGeom>
          <a:noFill/>
          <a:ln w="9525">
            <a:noFill/>
          </a:ln>
        </p:spPr>
        <p:txBody>
          <a:bodyPr>
            <a:spAutoFit/>
          </a:bodyPr>
          <a:lstStyle/>
          <a:p>
            <a:pPr>
              <a:spcBef>
                <a:spcPct val="50000"/>
              </a:spcBef>
            </a:pPr>
            <a:r>
              <a:rPr lang="zh-CN" altLang="en-US" sz="3200" b="1" dirty="0">
                <a:latin typeface="Arial" panose="020B0604020202020204" pitchFamily="34" charset="0"/>
              </a:rPr>
              <a:t>（取平均值）</a:t>
            </a:r>
          </a:p>
        </p:txBody>
      </p:sp>
      <p:sp>
        <p:nvSpPr>
          <p:cNvPr id="38918" name="Text Box 6"/>
          <p:cNvSpPr txBox="1"/>
          <p:nvPr/>
        </p:nvSpPr>
        <p:spPr>
          <a:xfrm>
            <a:off x="2951163" y="3933825"/>
            <a:ext cx="6192837" cy="579438"/>
          </a:xfrm>
          <a:prstGeom prst="rect">
            <a:avLst/>
          </a:prstGeom>
          <a:noFill/>
          <a:ln w="9525">
            <a:noFill/>
          </a:ln>
        </p:spPr>
        <p:txBody>
          <a:bodyPr>
            <a:spAutoFit/>
          </a:bodyPr>
          <a:lstStyle/>
          <a:p>
            <a:pPr>
              <a:spcBef>
                <a:spcPct val="50000"/>
              </a:spcBef>
            </a:pPr>
            <a:r>
              <a:rPr lang="zh-CN" altLang="en-US" sz="3200" b="1" dirty="0">
                <a:solidFill>
                  <a:srgbClr val="FF0000"/>
                </a:solidFill>
                <a:latin typeface="Arial" panose="020B0604020202020204" pitchFamily="34" charset="0"/>
              </a:rPr>
              <a:t>鼠妇喜欢生活在阴暗的环境里。</a:t>
            </a:r>
          </a:p>
        </p:txBody>
      </p:sp>
      <p:graphicFrame>
        <p:nvGraphicFramePr>
          <p:cNvPr id="38919" name="Group 7"/>
          <p:cNvGraphicFramePr>
            <a:graphicFrameLocks noGrp="1"/>
          </p:cNvGraphicFramePr>
          <p:nvPr/>
        </p:nvGraphicFramePr>
        <p:xfrm>
          <a:off x="539750" y="1196975"/>
          <a:ext cx="8137525" cy="1657350"/>
        </p:xfrm>
        <a:graphic>
          <a:graphicData uri="http://schemas.openxmlformats.org/drawingml/2006/table">
            <a:tbl>
              <a:tblPr/>
              <a:tblGrid>
                <a:gridCol w="620713"/>
                <a:gridCol w="622300"/>
                <a:gridCol w="620712"/>
                <a:gridCol w="619125"/>
                <a:gridCol w="622300"/>
                <a:gridCol w="620713"/>
                <a:gridCol w="620712"/>
                <a:gridCol w="620713"/>
                <a:gridCol w="620712"/>
                <a:gridCol w="620713"/>
                <a:gridCol w="622300"/>
                <a:gridCol w="1306512"/>
              </a:tblGrid>
              <a:tr h="55245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1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环境</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1min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2min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3min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4min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5min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6min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7min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8min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9min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1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10mi</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平均值</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5245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暗</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52450">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明</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8915"/>
                                        </p:tgtEl>
                                        <p:attrNameLst>
                                          <p:attrName>style.visibility</p:attrName>
                                        </p:attrNameLst>
                                      </p:cBhvr>
                                      <p:to>
                                        <p:strVal val="visible"/>
                                      </p:to>
                                    </p:set>
                                    <p:anim calcmode="lin" valueType="num">
                                      <p:cBhvr additive="base">
                                        <p:cTn id="7" dur="500" fill="hold"/>
                                        <p:tgtEl>
                                          <p:spTgt spid="38915"/>
                                        </p:tgtEl>
                                        <p:attrNameLst>
                                          <p:attrName>ppt_x</p:attrName>
                                        </p:attrNameLst>
                                      </p:cBhvr>
                                      <p:tavLst>
                                        <p:tav tm="0">
                                          <p:val>
                                            <p:strVal val="#ppt_x"/>
                                          </p:val>
                                        </p:tav>
                                        <p:tav tm="100000">
                                          <p:val>
                                            <p:strVal val="#ppt_x"/>
                                          </p:val>
                                        </p:tav>
                                      </p:tavLst>
                                    </p:anim>
                                    <p:anim calcmode="lin" valueType="num">
                                      <p:cBhvr additive="base">
                                        <p:cTn id="8" dur="500" fill="hold"/>
                                        <p:tgtEl>
                                          <p:spTgt spid="389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8919"/>
                                        </p:tgtEl>
                                        <p:attrNameLst>
                                          <p:attrName>style.visibility</p:attrName>
                                        </p:attrNameLst>
                                      </p:cBhvr>
                                      <p:to>
                                        <p:strVal val="visible"/>
                                      </p:to>
                                    </p:set>
                                    <p:anim calcmode="lin" valueType="num">
                                      <p:cBhvr additive="base">
                                        <p:cTn id="13" dur="1000" fill="hold"/>
                                        <p:tgtEl>
                                          <p:spTgt spid="38919"/>
                                        </p:tgtEl>
                                        <p:attrNameLst>
                                          <p:attrName>ppt_x</p:attrName>
                                        </p:attrNameLst>
                                      </p:cBhvr>
                                      <p:tavLst>
                                        <p:tav tm="0">
                                          <p:val>
                                            <p:strVal val="0-#ppt_w/2"/>
                                          </p:val>
                                        </p:tav>
                                        <p:tav tm="100000">
                                          <p:val>
                                            <p:strVal val="#ppt_x"/>
                                          </p:val>
                                        </p:tav>
                                      </p:tavLst>
                                    </p:anim>
                                    <p:anim calcmode="lin" valueType="num">
                                      <p:cBhvr additive="base">
                                        <p:cTn id="14" dur="1000" fill="hold"/>
                                        <p:tgtEl>
                                          <p:spTgt spid="3891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8917"/>
                                        </p:tgtEl>
                                        <p:attrNameLst>
                                          <p:attrName>style.visibility</p:attrName>
                                        </p:attrNameLst>
                                      </p:cBhvr>
                                      <p:to>
                                        <p:strVal val="visible"/>
                                      </p:to>
                                    </p:set>
                                    <p:anim calcmode="lin" valueType="num">
                                      <p:cBhvr additive="base">
                                        <p:cTn id="19" dur="500" fill="hold"/>
                                        <p:tgtEl>
                                          <p:spTgt spid="38917"/>
                                        </p:tgtEl>
                                        <p:attrNameLst>
                                          <p:attrName>ppt_x</p:attrName>
                                        </p:attrNameLst>
                                      </p:cBhvr>
                                      <p:tavLst>
                                        <p:tav tm="0">
                                          <p:val>
                                            <p:strVal val="#ppt_x"/>
                                          </p:val>
                                        </p:tav>
                                        <p:tav tm="100000">
                                          <p:val>
                                            <p:strVal val="#ppt_x"/>
                                          </p:val>
                                        </p:tav>
                                      </p:tavLst>
                                    </p:anim>
                                    <p:anim calcmode="lin" valueType="num">
                                      <p:cBhvr additive="base">
                                        <p:cTn id="20" dur="500" fill="hold"/>
                                        <p:tgtEl>
                                          <p:spTgt spid="3891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8918"/>
                                        </p:tgtEl>
                                        <p:attrNameLst>
                                          <p:attrName>style.visibility</p:attrName>
                                        </p:attrNameLst>
                                      </p:cBhvr>
                                      <p:to>
                                        <p:strVal val="visible"/>
                                      </p:to>
                                    </p:set>
                                    <p:anim calcmode="lin" valueType="num">
                                      <p:cBhvr additive="base">
                                        <p:cTn id="25" dur="500" fill="hold"/>
                                        <p:tgtEl>
                                          <p:spTgt spid="38918"/>
                                        </p:tgtEl>
                                        <p:attrNameLst>
                                          <p:attrName>ppt_x</p:attrName>
                                        </p:attrNameLst>
                                      </p:cBhvr>
                                      <p:tavLst>
                                        <p:tav tm="0">
                                          <p:val>
                                            <p:strVal val="#ppt_x"/>
                                          </p:val>
                                        </p:tav>
                                        <p:tav tm="100000">
                                          <p:val>
                                            <p:strVal val="#ppt_x"/>
                                          </p:val>
                                        </p:tav>
                                      </p:tavLst>
                                    </p:anim>
                                    <p:anim calcmode="lin" valueType="num">
                                      <p:cBhvr additive="base">
                                        <p:cTn id="26" dur="500" fill="hold"/>
                                        <p:tgtEl>
                                          <p:spTgt spid="3891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8916"/>
                                        </p:tgtEl>
                                        <p:attrNameLst>
                                          <p:attrName>style.visibility</p:attrName>
                                        </p:attrNameLst>
                                      </p:cBhvr>
                                      <p:to>
                                        <p:strVal val="visible"/>
                                      </p:to>
                                    </p:set>
                                    <p:anim calcmode="lin" valueType="num">
                                      <p:cBhvr additive="base">
                                        <p:cTn id="31" dur="500" fill="hold"/>
                                        <p:tgtEl>
                                          <p:spTgt spid="38916"/>
                                        </p:tgtEl>
                                        <p:attrNameLst>
                                          <p:attrName>ppt_x</p:attrName>
                                        </p:attrNameLst>
                                      </p:cBhvr>
                                      <p:tavLst>
                                        <p:tav tm="0">
                                          <p:val>
                                            <p:strVal val="#ppt_x"/>
                                          </p:val>
                                        </p:tav>
                                        <p:tav tm="100000">
                                          <p:val>
                                            <p:strVal val="#ppt_x"/>
                                          </p:val>
                                        </p:tav>
                                      </p:tavLst>
                                    </p:anim>
                                    <p:anim calcmode="lin" valueType="num">
                                      <p:cBhvr additive="base">
                                        <p:cTn id="32" dur="500" fill="hold"/>
                                        <p:tgtEl>
                                          <p:spTgt spid="389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p:bldP spid="38916" grpId="0"/>
      <p:bldP spid="38917" grpId="0"/>
      <p:bldP spid="389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p:nvPr/>
        </p:nvSpPr>
        <p:spPr>
          <a:xfrm>
            <a:off x="539750" y="1125538"/>
            <a:ext cx="8135938" cy="1873250"/>
          </a:xfrm>
          <a:prstGeom prst="rect">
            <a:avLst/>
          </a:prstGeom>
          <a:noFill/>
          <a:ln w="9525">
            <a:noFill/>
          </a:ln>
        </p:spPr>
        <p:txBody>
          <a:bodyPr/>
          <a:lstStyle/>
          <a:p>
            <a:pPr marL="609600" indent="-609600">
              <a:spcBef>
                <a:spcPct val="20000"/>
              </a:spcBef>
            </a:pPr>
            <a:r>
              <a:rPr lang="en-US" altLang="zh-CN" sz="2800" dirty="0">
                <a:latin typeface="Arial" panose="020B0604020202020204" pitchFamily="34" charset="0"/>
              </a:rPr>
              <a:t>1</a:t>
            </a:r>
            <a:r>
              <a:rPr lang="zh-CN" altLang="en-US" sz="2800" dirty="0">
                <a:latin typeface="Arial" panose="020B0604020202020204" pitchFamily="34" charset="0"/>
              </a:rPr>
              <a:t>、</a:t>
            </a:r>
            <a:r>
              <a:rPr lang="zh-CN" altLang="en-US" sz="3600" b="1" dirty="0">
                <a:solidFill>
                  <a:schemeClr val="tx2"/>
                </a:solidFill>
                <a:latin typeface="Arial" panose="020B0604020202020204" pitchFamily="34" charset="0"/>
              </a:rPr>
              <a:t>在实验中有哪些因素对鼠妇有影响</a:t>
            </a:r>
            <a:r>
              <a:rPr lang="en-US" altLang="zh-CN" sz="3600" b="1" dirty="0">
                <a:solidFill>
                  <a:schemeClr val="tx2"/>
                </a:solidFill>
                <a:latin typeface="Arial" panose="020B0604020202020204" pitchFamily="34" charset="0"/>
              </a:rPr>
              <a:t>? </a:t>
            </a:r>
            <a:r>
              <a:rPr lang="zh-CN" altLang="en-US" sz="3600" b="1" dirty="0">
                <a:solidFill>
                  <a:schemeClr val="tx2"/>
                </a:solidFill>
                <a:latin typeface="Arial" panose="020B0604020202020204" pitchFamily="34" charset="0"/>
              </a:rPr>
              <a:t>你如何保证实验结果的不同只能是由你确定的变量引起的</a:t>
            </a:r>
            <a:r>
              <a:rPr lang="en-US" altLang="zh-CN" sz="3600" b="1" dirty="0">
                <a:solidFill>
                  <a:schemeClr val="tx2"/>
                </a:solidFill>
                <a:latin typeface="Arial" panose="020B0604020202020204" pitchFamily="34" charset="0"/>
              </a:rPr>
              <a:t>?</a:t>
            </a:r>
          </a:p>
          <a:p>
            <a:pPr marL="609600" indent="-609600">
              <a:spcBef>
                <a:spcPct val="20000"/>
              </a:spcBef>
            </a:pPr>
            <a:r>
              <a:rPr lang="en-US" altLang="zh-CN" sz="2800" dirty="0">
                <a:latin typeface="Arial" panose="020B0604020202020204" pitchFamily="34" charset="0"/>
              </a:rPr>
              <a:t>     </a:t>
            </a:r>
            <a:endParaRPr lang="en-US" altLang="zh-CN" sz="3200" dirty="0">
              <a:solidFill>
                <a:srgbClr val="FF0066"/>
              </a:solidFill>
              <a:latin typeface="Arial" panose="020B0604020202020204" pitchFamily="34" charset="0"/>
              <a:ea typeface="华文新魏" pitchFamily="2" charset="-122"/>
            </a:endParaRPr>
          </a:p>
        </p:txBody>
      </p:sp>
      <p:sp>
        <p:nvSpPr>
          <p:cNvPr id="39939" name="Text Box 3"/>
          <p:cNvSpPr txBox="1">
            <a:spLocks noChangeArrowheads="1"/>
          </p:cNvSpPr>
          <p:nvPr/>
        </p:nvSpPr>
        <p:spPr bwMode="auto">
          <a:xfrm>
            <a:off x="1042988" y="3716338"/>
            <a:ext cx="7632700" cy="2289175"/>
          </a:xfrm>
          <a:prstGeom prst="rect">
            <a:avLst/>
          </a:prstGeom>
          <a:noFill/>
          <a:ln w="9525">
            <a:noFill/>
            <a:miter lim="800000"/>
          </a:ln>
          <a:effectLst/>
        </p:spPr>
        <p:txBody>
          <a:bodyPr>
            <a:spAutoFit/>
          </a:bodyPr>
          <a:lstStyle/>
          <a:p>
            <a:pPr marR="0" defTabSz="914400">
              <a:buClrTx/>
              <a:buSzTx/>
              <a:buFontTx/>
              <a:buNone/>
              <a:defRPr/>
            </a:pPr>
            <a:r>
              <a:rPr kumimoji="0" lang="zh-CN" altLang="en-US" sz="3600" b="1" kern="1200" cap="none" spc="0" normalizeH="0" baseline="0" noProof="0" dirty="0">
                <a:effectLst>
                  <a:outerShdw blurRad="38100" dist="38100" dir="2700000" algn="tl">
                    <a:srgbClr val="FFFFFF"/>
                  </a:outerShdw>
                </a:effectLst>
                <a:latin typeface="Arial" panose="020B0604020202020204" pitchFamily="34" charset="0"/>
                <a:ea typeface="宋体" panose="02010600030101010101" pitchFamily="2" charset="-122"/>
                <a:cs typeface="+mn-cs"/>
              </a:rPr>
              <a:t>采用对照实验，可以保证除了所研究的因素不同之外，其他因素都相同，这样实验结果的不同只能是由单一变量引起的。</a:t>
            </a:r>
            <a:endParaRPr kumimoji="0" lang="zh-CN" altLang="en-US" sz="3600" b="1" kern="1200" cap="none" spc="0" normalizeH="0" baseline="0" noProof="0" dirty="0">
              <a:latin typeface="Arial" panose="020B0604020202020204" pitchFamily="34" charset="0"/>
              <a:ea typeface="宋体" panose="02010600030101010101" pitchFamily="2" charset="-122"/>
              <a:cs typeface="+mn-cs"/>
            </a:endParaRPr>
          </a:p>
        </p:txBody>
      </p:sp>
      <p:sp>
        <p:nvSpPr>
          <p:cNvPr id="39940" name="Text Box 4"/>
          <p:cNvSpPr txBox="1">
            <a:spLocks noChangeArrowheads="1"/>
          </p:cNvSpPr>
          <p:nvPr/>
        </p:nvSpPr>
        <p:spPr bwMode="auto">
          <a:xfrm>
            <a:off x="1187450" y="2997200"/>
            <a:ext cx="2879725" cy="641350"/>
          </a:xfrm>
          <a:prstGeom prst="rect">
            <a:avLst/>
          </a:prstGeom>
          <a:noFill/>
          <a:ln w="9525">
            <a:noFill/>
            <a:miter lim="800000"/>
          </a:ln>
          <a:effectLst/>
        </p:spPr>
        <p:txBody>
          <a:bodyPr>
            <a:spAutoFit/>
          </a:bodyPr>
          <a:lstStyle/>
          <a:p>
            <a:pPr marR="0" defTabSz="914400">
              <a:buClrTx/>
              <a:buSzTx/>
              <a:buFontTx/>
              <a:buNone/>
              <a:defRPr/>
            </a:pPr>
            <a:r>
              <a:rPr kumimoji="0" lang="zh-CN" altLang="en-US" sz="3600" b="1" kern="1200" cap="none" spc="0" normalizeH="0" baseline="0" noProof="0" dirty="0">
                <a:effectLst>
                  <a:outerShdw blurRad="38100" dist="38100" dir="2700000" algn="tl">
                    <a:srgbClr val="FFFFFF"/>
                  </a:outerShdw>
                </a:effectLst>
                <a:latin typeface="Arial" panose="020B0604020202020204" pitchFamily="34" charset="0"/>
                <a:ea typeface="宋体" panose="02010600030101010101" pitchFamily="2" charset="-122"/>
                <a:cs typeface="+mn-cs"/>
              </a:rPr>
              <a:t>光 温度 水分</a:t>
            </a:r>
            <a:endParaRPr kumimoji="0" lang="zh-CN" altLang="en-US" sz="3600" kern="1200" cap="none" spc="0" normalizeH="0" baseline="0" noProof="0" dirty="0">
              <a:latin typeface="Arial" panose="020B0604020202020204" pitchFamily="34" charset="0"/>
              <a:ea typeface="宋体" panose="02010600030101010101" pitchFamily="2" charset="-122"/>
              <a:cs typeface="+mn-cs"/>
            </a:endParaRPr>
          </a:p>
        </p:txBody>
      </p:sp>
      <p:sp>
        <p:nvSpPr>
          <p:cNvPr id="27653" name="Text Box 5"/>
          <p:cNvSpPr txBox="1"/>
          <p:nvPr/>
        </p:nvSpPr>
        <p:spPr>
          <a:xfrm>
            <a:off x="611188" y="333375"/>
            <a:ext cx="1584325" cy="641350"/>
          </a:xfrm>
          <a:prstGeom prst="rect">
            <a:avLst/>
          </a:prstGeom>
          <a:noFill/>
          <a:ln w="9525">
            <a:noFill/>
          </a:ln>
        </p:spPr>
        <p:txBody>
          <a:bodyPr>
            <a:spAutoFit/>
          </a:bodyPr>
          <a:lstStyle/>
          <a:p>
            <a:pPr>
              <a:spcBef>
                <a:spcPct val="50000"/>
              </a:spcBef>
            </a:pPr>
            <a:r>
              <a:rPr lang="zh-CN" altLang="en-US" sz="3600" b="1" dirty="0">
                <a:latin typeface="Arial" panose="020B0604020202020204" pitchFamily="34" charset="0"/>
              </a:rPr>
              <a:t>思考：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39938">
                                            <p:txEl>
                                              <p:pRg st="0" end="0"/>
                                            </p:txEl>
                                          </p:spTgt>
                                        </p:tgtEl>
                                        <p:attrNameLst>
                                          <p:attrName>style.visibility</p:attrName>
                                        </p:attrNameLst>
                                      </p:cBhvr>
                                      <p:to>
                                        <p:strVal val="visible"/>
                                      </p:to>
                                    </p:set>
                                    <p:animEffect transition="in" filter="checkerboard(across)">
                                      <p:cBhvr>
                                        <p:cTn id="7" dur="500"/>
                                        <p:tgtEl>
                                          <p:spTgt spid="3993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9940"/>
                                        </p:tgtEl>
                                        <p:attrNameLst>
                                          <p:attrName>style.visibility</p:attrName>
                                        </p:attrNameLst>
                                      </p:cBhvr>
                                      <p:to>
                                        <p:strVal val="visible"/>
                                      </p:to>
                                    </p:set>
                                    <p:anim calcmode="lin" valueType="num">
                                      <p:cBhvr additive="base">
                                        <p:cTn id="12" dur="500" fill="hold"/>
                                        <p:tgtEl>
                                          <p:spTgt spid="39940"/>
                                        </p:tgtEl>
                                        <p:attrNameLst>
                                          <p:attrName>ppt_x</p:attrName>
                                        </p:attrNameLst>
                                      </p:cBhvr>
                                      <p:tavLst>
                                        <p:tav tm="0">
                                          <p:val>
                                            <p:strVal val="#ppt_x"/>
                                          </p:val>
                                        </p:tav>
                                        <p:tav tm="100000">
                                          <p:val>
                                            <p:strVal val="#ppt_x"/>
                                          </p:val>
                                        </p:tav>
                                      </p:tavLst>
                                    </p:anim>
                                    <p:anim calcmode="lin" valueType="num">
                                      <p:cBhvr additive="base">
                                        <p:cTn id="13" dur="500" fill="hold"/>
                                        <p:tgtEl>
                                          <p:spTgt spid="3994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9939"/>
                                        </p:tgtEl>
                                        <p:attrNameLst>
                                          <p:attrName>style.visibility</p:attrName>
                                        </p:attrNameLst>
                                      </p:cBhvr>
                                      <p:to>
                                        <p:strVal val="visible"/>
                                      </p:to>
                                    </p:set>
                                    <p:anim calcmode="lin" valueType="num">
                                      <p:cBhvr additive="base">
                                        <p:cTn id="18" dur="500" fill="hold"/>
                                        <p:tgtEl>
                                          <p:spTgt spid="39939"/>
                                        </p:tgtEl>
                                        <p:attrNameLst>
                                          <p:attrName>ppt_x</p:attrName>
                                        </p:attrNameLst>
                                      </p:cBhvr>
                                      <p:tavLst>
                                        <p:tav tm="0">
                                          <p:val>
                                            <p:strVal val="#ppt_x"/>
                                          </p:val>
                                        </p:tav>
                                        <p:tav tm="100000">
                                          <p:val>
                                            <p:strVal val="#ppt_x"/>
                                          </p:val>
                                        </p:tav>
                                      </p:tavLst>
                                    </p:anim>
                                    <p:anim calcmode="lin" valueType="num">
                                      <p:cBhvr additive="base">
                                        <p:cTn id="19" dur="500" fill="hold"/>
                                        <p:tgtEl>
                                          <p:spTgt spid="399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p:bldP spid="3994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2"/>
          <p:cNvSpPr txBox="1"/>
          <p:nvPr/>
        </p:nvSpPr>
        <p:spPr>
          <a:xfrm>
            <a:off x="179388" y="3068638"/>
            <a:ext cx="6911975" cy="579437"/>
          </a:xfrm>
          <a:prstGeom prst="rect">
            <a:avLst/>
          </a:prstGeom>
          <a:noFill/>
          <a:ln w="9525">
            <a:noFill/>
          </a:ln>
        </p:spPr>
        <p:txBody>
          <a:bodyPr wrap="none">
            <a:spAutoFit/>
          </a:bodyPr>
          <a:lstStyle/>
          <a:p>
            <a:r>
              <a:rPr lang="en-US" altLang="zh-CN" sz="3200" dirty="0">
                <a:latin typeface="Arial" panose="020B0604020202020204" pitchFamily="34" charset="0"/>
              </a:rPr>
              <a:t>3</a:t>
            </a:r>
            <a:r>
              <a:rPr lang="zh-CN" altLang="en-US" sz="3200" dirty="0">
                <a:latin typeface="Arial" panose="020B0604020202020204" pitchFamily="34" charset="0"/>
              </a:rPr>
              <a:t>、为什么要计算全班各组的平均值？</a:t>
            </a:r>
          </a:p>
        </p:txBody>
      </p:sp>
      <p:sp>
        <p:nvSpPr>
          <p:cNvPr id="33795" name="Text Box 3"/>
          <p:cNvSpPr txBox="1"/>
          <p:nvPr/>
        </p:nvSpPr>
        <p:spPr>
          <a:xfrm>
            <a:off x="179388" y="836613"/>
            <a:ext cx="8964612" cy="579437"/>
          </a:xfrm>
          <a:prstGeom prst="rect">
            <a:avLst/>
          </a:prstGeom>
          <a:noFill/>
          <a:ln w="9525">
            <a:noFill/>
          </a:ln>
        </p:spPr>
        <p:txBody>
          <a:bodyPr>
            <a:spAutoFit/>
          </a:bodyPr>
          <a:lstStyle/>
          <a:p>
            <a:r>
              <a:rPr lang="en-US" altLang="zh-CN" sz="2800" dirty="0">
                <a:latin typeface="Arial" panose="020B0604020202020204" pitchFamily="34" charset="0"/>
              </a:rPr>
              <a:t>2</a:t>
            </a:r>
            <a:r>
              <a:rPr lang="zh-CN" altLang="en-US" sz="2800" dirty="0">
                <a:latin typeface="Arial" panose="020B0604020202020204" pitchFamily="34" charset="0"/>
              </a:rPr>
              <a:t>、</a:t>
            </a:r>
            <a:r>
              <a:rPr lang="zh-CN" altLang="en-US" sz="3200" dirty="0">
                <a:latin typeface="Arial" panose="020B0604020202020204" pitchFamily="34" charset="0"/>
              </a:rPr>
              <a:t>为什么要用</a:t>
            </a:r>
            <a:r>
              <a:rPr lang="en-US" altLang="zh-CN" sz="3200" dirty="0">
                <a:latin typeface="Arial" panose="020B0604020202020204" pitchFamily="34" charset="0"/>
              </a:rPr>
              <a:t>10</a:t>
            </a:r>
            <a:r>
              <a:rPr lang="zh-CN" altLang="en-US" sz="3200" dirty="0">
                <a:latin typeface="Arial" panose="020B0604020202020204" pitchFamily="34" charset="0"/>
              </a:rPr>
              <a:t>只鼠妇做实验？只用一只行吗？</a:t>
            </a:r>
          </a:p>
        </p:txBody>
      </p:sp>
      <p:sp>
        <p:nvSpPr>
          <p:cNvPr id="33796" name="Text Box 4"/>
          <p:cNvSpPr txBox="1"/>
          <p:nvPr/>
        </p:nvSpPr>
        <p:spPr>
          <a:xfrm>
            <a:off x="179388" y="4581525"/>
            <a:ext cx="7724775" cy="579438"/>
          </a:xfrm>
          <a:prstGeom prst="rect">
            <a:avLst/>
          </a:prstGeom>
          <a:noFill/>
          <a:ln w="9525">
            <a:noFill/>
          </a:ln>
        </p:spPr>
        <p:txBody>
          <a:bodyPr wrap="none">
            <a:spAutoFit/>
          </a:bodyPr>
          <a:lstStyle/>
          <a:p>
            <a:r>
              <a:rPr lang="en-US" altLang="zh-CN" sz="3200" dirty="0">
                <a:latin typeface="Arial" panose="020B0604020202020204" pitchFamily="34" charset="0"/>
              </a:rPr>
              <a:t>4</a:t>
            </a:r>
            <a:r>
              <a:rPr lang="zh-CN" altLang="en-US" sz="3200" dirty="0">
                <a:latin typeface="Arial" panose="020B0604020202020204" pitchFamily="34" charset="0"/>
              </a:rPr>
              <a:t>、为什么装置要一边遮光、一边不遮光？</a:t>
            </a:r>
          </a:p>
        </p:txBody>
      </p:sp>
      <p:sp>
        <p:nvSpPr>
          <p:cNvPr id="33797" name="Text Box 5"/>
          <p:cNvSpPr txBox="1"/>
          <p:nvPr/>
        </p:nvSpPr>
        <p:spPr>
          <a:xfrm>
            <a:off x="827088" y="5300663"/>
            <a:ext cx="7272337" cy="579437"/>
          </a:xfrm>
          <a:prstGeom prst="rect">
            <a:avLst/>
          </a:prstGeom>
          <a:noFill/>
          <a:ln w="9525">
            <a:noFill/>
          </a:ln>
        </p:spPr>
        <p:txBody>
          <a:bodyPr>
            <a:spAutoFit/>
          </a:bodyPr>
          <a:lstStyle/>
          <a:p>
            <a:pPr>
              <a:spcBef>
                <a:spcPct val="50000"/>
              </a:spcBef>
            </a:pPr>
            <a:r>
              <a:rPr lang="zh-CN" altLang="en-US" sz="3200" b="1" dirty="0">
                <a:latin typeface="Arial" panose="020B0604020202020204" pitchFamily="34" charset="0"/>
              </a:rPr>
              <a:t>设置对照。一组光照、一组阴暗。</a:t>
            </a:r>
          </a:p>
        </p:txBody>
      </p:sp>
      <p:sp>
        <p:nvSpPr>
          <p:cNvPr id="33798" name="Text Box 6"/>
          <p:cNvSpPr txBox="1"/>
          <p:nvPr/>
        </p:nvSpPr>
        <p:spPr>
          <a:xfrm>
            <a:off x="755650" y="1773238"/>
            <a:ext cx="8208963" cy="1066800"/>
          </a:xfrm>
          <a:prstGeom prst="rect">
            <a:avLst/>
          </a:prstGeom>
          <a:noFill/>
          <a:ln w="9525">
            <a:noFill/>
          </a:ln>
        </p:spPr>
        <p:txBody>
          <a:bodyPr>
            <a:spAutoFit/>
          </a:bodyPr>
          <a:lstStyle/>
          <a:p>
            <a:pPr>
              <a:spcBef>
                <a:spcPct val="50000"/>
              </a:spcBef>
            </a:pPr>
            <a:r>
              <a:rPr lang="zh-CN" altLang="en-US" sz="3200" dirty="0">
                <a:latin typeface="Arial" panose="020B0604020202020204" pitchFamily="34" charset="0"/>
              </a:rPr>
              <a:t>用一只鼠妇做实验，结果有很大的偶然性，不足以说明问题；用</a:t>
            </a:r>
            <a:r>
              <a:rPr lang="en-US" altLang="zh-CN" sz="3200" dirty="0">
                <a:latin typeface="Arial" panose="020B0604020202020204" pitchFamily="34" charset="0"/>
              </a:rPr>
              <a:t>10</a:t>
            </a:r>
            <a:r>
              <a:rPr lang="zh-CN" altLang="en-US" sz="3200" dirty="0">
                <a:latin typeface="Arial" panose="020B0604020202020204" pitchFamily="34" charset="0"/>
              </a:rPr>
              <a:t>只可以减小误差。</a:t>
            </a:r>
          </a:p>
        </p:txBody>
      </p:sp>
      <p:sp>
        <p:nvSpPr>
          <p:cNvPr id="33799" name="Text Box 7"/>
          <p:cNvSpPr txBox="1"/>
          <p:nvPr/>
        </p:nvSpPr>
        <p:spPr>
          <a:xfrm>
            <a:off x="827088" y="3860800"/>
            <a:ext cx="3384550" cy="579438"/>
          </a:xfrm>
          <a:prstGeom prst="rect">
            <a:avLst/>
          </a:prstGeom>
          <a:noFill/>
          <a:ln w="9525">
            <a:noFill/>
          </a:ln>
        </p:spPr>
        <p:txBody>
          <a:bodyPr>
            <a:spAutoFit/>
          </a:bodyPr>
          <a:lstStyle/>
          <a:p>
            <a:pPr>
              <a:spcBef>
                <a:spcPct val="50000"/>
              </a:spcBef>
            </a:pPr>
            <a:r>
              <a:rPr lang="zh-CN" altLang="en-US" sz="3200" b="1" dirty="0">
                <a:latin typeface="Arial" panose="020B0604020202020204" pitchFamily="34" charset="0"/>
              </a:rPr>
              <a:t>可以减小误差</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withEffect">
                                  <p:stCondLst>
                                    <p:cond delay="0"/>
                                  </p:stCondLst>
                                  <p:childTnLst>
                                    <p:set>
                                      <p:cBhvr>
                                        <p:cTn id="6" dur="1" fill="hold">
                                          <p:stCondLst>
                                            <p:cond delay="0"/>
                                          </p:stCondLst>
                                        </p:cTn>
                                        <p:tgtEl>
                                          <p:spTgt spid="33796"/>
                                        </p:tgtEl>
                                        <p:attrNameLst>
                                          <p:attrName>style.visibility</p:attrName>
                                        </p:attrNameLst>
                                      </p:cBhvr>
                                      <p:to>
                                        <p:strVal val="visible"/>
                                      </p:to>
                                    </p:set>
                                    <p:animEffect transition="in" filter="box(out)">
                                      <p:cBhvr>
                                        <p:cTn id="7" dur="500"/>
                                        <p:tgtEl>
                                          <p:spTgt spid="3379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3795"/>
                                        </p:tgtEl>
                                        <p:attrNameLst>
                                          <p:attrName>style.visibility</p:attrName>
                                        </p:attrNameLst>
                                      </p:cBhvr>
                                      <p:to>
                                        <p:strVal val="visible"/>
                                      </p:to>
                                    </p:set>
                                    <p:animEffect transition="in" filter="blinds(horizontal)">
                                      <p:cBhvr>
                                        <p:cTn id="10" dur="500"/>
                                        <p:tgtEl>
                                          <p:spTgt spid="33795"/>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33794"/>
                                        </p:tgtEl>
                                        <p:attrNameLst>
                                          <p:attrName>style.visibility</p:attrName>
                                        </p:attrNameLst>
                                      </p:cBhvr>
                                      <p:to>
                                        <p:strVal val="visible"/>
                                      </p:to>
                                    </p:set>
                                    <p:animEffect transition="in" filter="checkerboard(across)">
                                      <p:cBhvr>
                                        <p:cTn id="13" dur="500"/>
                                        <p:tgtEl>
                                          <p:spTgt spid="33794"/>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3798"/>
                                        </p:tgtEl>
                                        <p:attrNameLst>
                                          <p:attrName>style.visibility</p:attrName>
                                        </p:attrNameLst>
                                      </p:cBhvr>
                                      <p:to>
                                        <p:strVal val="visible"/>
                                      </p:to>
                                    </p:set>
                                    <p:anim calcmode="lin" valueType="num">
                                      <p:cBhvr additive="base">
                                        <p:cTn id="18" dur="500" fill="hold"/>
                                        <p:tgtEl>
                                          <p:spTgt spid="33798"/>
                                        </p:tgtEl>
                                        <p:attrNameLst>
                                          <p:attrName>ppt_x</p:attrName>
                                        </p:attrNameLst>
                                      </p:cBhvr>
                                      <p:tavLst>
                                        <p:tav tm="0">
                                          <p:val>
                                            <p:strVal val="#ppt_x"/>
                                          </p:val>
                                        </p:tav>
                                        <p:tav tm="100000">
                                          <p:val>
                                            <p:strVal val="#ppt_x"/>
                                          </p:val>
                                        </p:tav>
                                      </p:tavLst>
                                    </p:anim>
                                    <p:anim calcmode="lin" valueType="num">
                                      <p:cBhvr additive="base">
                                        <p:cTn id="19" dur="500" fill="hold"/>
                                        <p:tgtEl>
                                          <p:spTgt spid="33798"/>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3799"/>
                                        </p:tgtEl>
                                        <p:attrNameLst>
                                          <p:attrName>style.visibility</p:attrName>
                                        </p:attrNameLst>
                                      </p:cBhvr>
                                      <p:to>
                                        <p:strVal val="visible"/>
                                      </p:to>
                                    </p:set>
                                    <p:anim calcmode="lin" valueType="num">
                                      <p:cBhvr additive="base">
                                        <p:cTn id="24" dur="500" fill="hold"/>
                                        <p:tgtEl>
                                          <p:spTgt spid="33799"/>
                                        </p:tgtEl>
                                        <p:attrNameLst>
                                          <p:attrName>ppt_x</p:attrName>
                                        </p:attrNameLst>
                                      </p:cBhvr>
                                      <p:tavLst>
                                        <p:tav tm="0">
                                          <p:val>
                                            <p:strVal val="#ppt_x"/>
                                          </p:val>
                                        </p:tav>
                                        <p:tav tm="100000">
                                          <p:val>
                                            <p:strVal val="#ppt_x"/>
                                          </p:val>
                                        </p:tav>
                                      </p:tavLst>
                                    </p:anim>
                                    <p:anim calcmode="lin" valueType="num">
                                      <p:cBhvr additive="base">
                                        <p:cTn id="25" dur="500" fill="hold"/>
                                        <p:tgtEl>
                                          <p:spTgt spid="33799"/>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3797"/>
                                        </p:tgtEl>
                                        <p:attrNameLst>
                                          <p:attrName>style.visibility</p:attrName>
                                        </p:attrNameLst>
                                      </p:cBhvr>
                                      <p:to>
                                        <p:strVal val="visible"/>
                                      </p:to>
                                    </p:set>
                                    <p:anim calcmode="lin" valueType="num">
                                      <p:cBhvr additive="base">
                                        <p:cTn id="30" dur="500" fill="hold"/>
                                        <p:tgtEl>
                                          <p:spTgt spid="33797"/>
                                        </p:tgtEl>
                                        <p:attrNameLst>
                                          <p:attrName>ppt_x</p:attrName>
                                        </p:attrNameLst>
                                      </p:cBhvr>
                                      <p:tavLst>
                                        <p:tav tm="0">
                                          <p:val>
                                            <p:strVal val="#ppt_x"/>
                                          </p:val>
                                        </p:tav>
                                        <p:tav tm="100000">
                                          <p:val>
                                            <p:strVal val="#ppt_x"/>
                                          </p:val>
                                        </p:tav>
                                      </p:tavLst>
                                    </p:anim>
                                    <p:anim calcmode="lin" valueType="num">
                                      <p:cBhvr additive="base">
                                        <p:cTn id="31" dur="500" fill="hold"/>
                                        <p:tgtEl>
                                          <p:spTgt spid="3379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p:bldP spid="33795" grpId="0"/>
      <p:bldP spid="33796" grpId="0"/>
      <p:bldP spid="33797" grpId="0"/>
      <p:bldP spid="33798" grpId="0"/>
      <p:bldP spid="3379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050_JPG"/>
          <p:cNvPicPr>
            <a:picLocks noChangeAspect="1"/>
          </p:cNvPicPr>
          <p:nvPr/>
        </p:nvPicPr>
        <p:blipFill>
          <a:blip r:embed="rId2" cstate="print"/>
          <a:stretch>
            <a:fillRect/>
          </a:stretch>
        </p:blipFill>
        <p:spPr>
          <a:xfrm>
            <a:off x="0" y="0"/>
            <a:ext cx="9144000" cy="6858000"/>
          </a:xfrm>
          <a:prstGeom prst="rect">
            <a:avLst/>
          </a:prstGeom>
          <a:noFill/>
          <a:ln w="9525">
            <a:noFill/>
          </a:ln>
        </p:spPr>
      </p:pic>
      <p:sp>
        <p:nvSpPr>
          <p:cNvPr id="30723" name="Rectangle 3"/>
          <p:cNvSpPr>
            <a:spLocks noGrp="1"/>
          </p:cNvSpPr>
          <p:nvPr>
            <p:ph type="subTitle" idx="1"/>
          </p:nvPr>
        </p:nvSpPr>
        <p:spPr>
          <a:xfrm>
            <a:off x="719138" y="404813"/>
            <a:ext cx="8115300" cy="576262"/>
          </a:xfrm>
        </p:spPr>
        <p:txBody>
          <a:bodyPr vert="horz" wrap="square" lIns="91440" tIns="45720" rIns="91440" bIns="45720" anchor="t"/>
          <a:lstStyle/>
          <a:p>
            <a:pPr algn="l" eaLnBrk="1" hangingPunct="1">
              <a:lnSpc>
                <a:spcPct val="80000"/>
              </a:lnSpc>
            </a:pPr>
            <a:r>
              <a:rPr lang="en-US" altLang="zh-CN" b="1" dirty="0">
                <a:latin typeface="黑体" panose="02010609060101010101" pitchFamily="2" charset="-122"/>
                <a:ea typeface="黑体" panose="02010609060101010101" pitchFamily="2" charset="-122"/>
                <a:cs typeface="+mn-cs"/>
              </a:rPr>
              <a:t>1</a:t>
            </a:r>
            <a:r>
              <a:rPr lang="zh-CN" altLang="en-US" b="1" dirty="0">
                <a:latin typeface="黑体" panose="02010609060101010101" pitchFamily="2" charset="-122"/>
                <a:ea typeface="黑体" panose="02010609060101010101" pitchFamily="2" charset="-122"/>
                <a:cs typeface="+mn-cs"/>
              </a:rPr>
              <a:t>、这个实验我们要探究的是什么问题？</a:t>
            </a:r>
          </a:p>
        </p:txBody>
      </p:sp>
      <p:sp>
        <p:nvSpPr>
          <p:cNvPr id="30724" name="Rectangle 4"/>
          <p:cNvSpPr/>
          <p:nvPr/>
        </p:nvSpPr>
        <p:spPr>
          <a:xfrm>
            <a:off x="647700" y="1125538"/>
            <a:ext cx="8115300" cy="576262"/>
          </a:xfrm>
          <a:prstGeom prst="rect">
            <a:avLst/>
          </a:prstGeom>
          <a:noFill/>
          <a:ln w="9525">
            <a:noFill/>
          </a:ln>
        </p:spPr>
        <p:txBody>
          <a:bodyPr/>
          <a:lstStyle/>
          <a:p>
            <a:pPr>
              <a:lnSpc>
                <a:spcPct val="80000"/>
              </a:lnSpc>
              <a:spcBef>
                <a:spcPct val="20000"/>
              </a:spcBef>
            </a:pPr>
            <a:r>
              <a:rPr lang="zh-CN" altLang="en-US" sz="3200" b="1" dirty="0">
                <a:solidFill>
                  <a:srgbClr val="FA2414"/>
                </a:solidFill>
                <a:latin typeface="Arial" panose="020B0604020202020204" pitchFamily="34" charset="0"/>
                <a:ea typeface="黑体" panose="02010609060101010101" pitchFamily="2" charset="-122"/>
              </a:rPr>
              <a:t>光对鼠妇生活的影响</a:t>
            </a:r>
          </a:p>
        </p:txBody>
      </p:sp>
      <p:sp>
        <p:nvSpPr>
          <p:cNvPr id="30725" name="Rectangle 5"/>
          <p:cNvSpPr/>
          <p:nvPr/>
        </p:nvSpPr>
        <p:spPr>
          <a:xfrm>
            <a:off x="719138" y="1916113"/>
            <a:ext cx="8115300" cy="576262"/>
          </a:xfrm>
          <a:prstGeom prst="rect">
            <a:avLst/>
          </a:prstGeom>
          <a:noFill/>
          <a:ln w="9525">
            <a:noFill/>
          </a:ln>
        </p:spPr>
        <p:txBody>
          <a:bodyPr/>
          <a:lstStyle/>
          <a:p>
            <a:pPr>
              <a:lnSpc>
                <a:spcPct val="80000"/>
              </a:lnSpc>
              <a:spcBef>
                <a:spcPct val="20000"/>
              </a:spcBef>
            </a:pPr>
            <a:r>
              <a:rPr lang="en-US" altLang="zh-CN" sz="3200" b="1" dirty="0">
                <a:latin typeface="黑体" panose="02010609060101010101" pitchFamily="2" charset="-122"/>
                <a:ea typeface="黑体" panose="02010609060101010101" pitchFamily="2" charset="-122"/>
              </a:rPr>
              <a:t>2</a:t>
            </a:r>
            <a:r>
              <a:rPr lang="zh-CN" altLang="en-US" sz="3200" b="1" dirty="0">
                <a:latin typeface="黑体" panose="02010609060101010101" pitchFamily="2" charset="-122"/>
                <a:ea typeface="黑体" panose="02010609060101010101" pitchFamily="2" charset="-122"/>
              </a:rPr>
              <a:t>、实验探究时需要哪些材料用具？</a:t>
            </a:r>
          </a:p>
        </p:txBody>
      </p:sp>
      <p:sp>
        <p:nvSpPr>
          <p:cNvPr id="30726" name="Rectangle 6"/>
          <p:cNvSpPr/>
          <p:nvPr/>
        </p:nvSpPr>
        <p:spPr>
          <a:xfrm>
            <a:off x="719138" y="2438400"/>
            <a:ext cx="8115300" cy="576263"/>
          </a:xfrm>
          <a:prstGeom prst="rect">
            <a:avLst/>
          </a:prstGeom>
          <a:noFill/>
          <a:ln w="9525">
            <a:noFill/>
          </a:ln>
        </p:spPr>
        <p:txBody>
          <a:bodyPr/>
          <a:lstStyle/>
          <a:p>
            <a:pPr>
              <a:lnSpc>
                <a:spcPct val="80000"/>
              </a:lnSpc>
              <a:spcBef>
                <a:spcPct val="20000"/>
              </a:spcBef>
            </a:pPr>
            <a:r>
              <a:rPr lang="en-US" altLang="zh-CN" sz="3200" b="1" dirty="0">
                <a:solidFill>
                  <a:srgbClr val="FA2414"/>
                </a:solidFill>
                <a:latin typeface="黑体" panose="02010609060101010101" pitchFamily="2" charset="-122"/>
                <a:ea typeface="黑体" panose="02010609060101010101" pitchFamily="2" charset="-122"/>
              </a:rPr>
              <a:t>10</a:t>
            </a:r>
            <a:r>
              <a:rPr lang="zh-CN" altLang="en-US" sz="3200" b="1" dirty="0">
                <a:solidFill>
                  <a:srgbClr val="FA2414"/>
                </a:solidFill>
                <a:latin typeface="黑体" panose="02010609060101010101" pitchFamily="2" charset="-122"/>
                <a:ea typeface="黑体" panose="02010609060101010101" pitchFamily="2" charset="-122"/>
              </a:rPr>
              <a:t>只鼠妇、盒子、玻璃板（一半遮光）、湿土</a:t>
            </a:r>
          </a:p>
        </p:txBody>
      </p:sp>
      <p:sp>
        <p:nvSpPr>
          <p:cNvPr id="30727" name="Rectangle 7"/>
          <p:cNvSpPr/>
          <p:nvPr/>
        </p:nvSpPr>
        <p:spPr>
          <a:xfrm>
            <a:off x="647700" y="3284538"/>
            <a:ext cx="7956550" cy="576262"/>
          </a:xfrm>
          <a:prstGeom prst="rect">
            <a:avLst/>
          </a:prstGeom>
          <a:noFill/>
          <a:ln w="9525">
            <a:noFill/>
          </a:ln>
        </p:spPr>
        <p:txBody>
          <a:bodyPr/>
          <a:lstStyle/>
          <a:p>
            <a:pPr>
              <a:lnSpc>
                <a:spcPct val="80000"/>
              </a:lnSpc>
              <a:spcBef>
                <a:spcPct val="20000"/>
              </a:spcBef>
            </a:pPr>
            <a:r>
              <a:rPr lang="en-US" altLang="zh-CN" sz="3200" b="1" dirty="0">
                <a:latin typeface="黑体" panose="02010609060101010101" pitchFamily="2" charset="-122"/>
                <a:ea typeface="黑体" panose="02010609060101010101" pitchFamily="2" charset="-122"/>
              </a:rPr>
              <a:t>3</a:t>
            </a:r>
            <a:r>
              <a:rPr lang="zh-CN" altLang="en-US" sz="3200" b="1" dirty="0">
                <a:latin typeface="黑体" panose="02010609060101010101" pitchFamily="2" charset="-122"/>
                <a:ea typeface="黑体" panose="02010609060101010101" pitchFamily="2" charset="-122"/>
              </a:rPr>
              <a:t>、实验时应该给鼠妇提供哪两种不同的环境？</a:t>
            </a:r>
          </a:p>
        </p:txBody>
      </p:sp>
      <p:sp>
        <p:nvSpPr>
          <p:cNvPr id="30728" name="Rectangle 8"/>
          <p:cNvSpPr/>
          <p:nvPr/>
        </p:nvSpPr>
        <p:spPr>
          <a:xfrm>
            <a:off x="935038" y="4071938"/>
            <a:ext cx="5618162" cy="576262"/>
          </a:xfrm>
          <a:prstGeom prst="rect">
            <a:avLst/>
          </a:prstGeom>
          <a:noFill/>
          <a:ln w="9525">
            <a:noFill/>
          </a:ln>
        </p:spPr>
        <p:txBody>
          <a:bodyPr/>
          <a:lstStyle/>
          <a:p>
            <a:pPr>
              <a:lnSpc>
                <a:spcPct val="80000"/>
              </a:lnSpc>
              <a:spcBef>
                <a:spcPct val="20000"/>
              </a:spcBef>
            </a:pPr>
            <a:r>
              <a:rPr lang="zh-CN" altLang="en-US" sz="3200" b="1" dirty="0">
                <a:solidFill>
                  <a:srgbClr val="FA2414"/>
                </a:solidFill>
                <a:latin typeface="Arial" panose="020B0604020202020204" pitchFamily="34" charset="0"/>
                <a:ea typeface="黑体" panose="02010609060101010101" pitchFamily="2" charset="-122"/>
              </a:rPr>
              <a:t>明亮和阴暗</a:t>
            </a:r>
          </a:p>
        </p:txBody>
      </p:sp>
      <p:sp>
        <p:nvSpPr>
          <p:cNvPr id="30729" name="Rectangle 9"/>
          <p:cNvSpPr/>
          <p:nvPr/>
        </p:nvSpPr>
        <p:spPr>
          <a:xfrm>
            <a:off x="684213" y="4581525"/>
            <a:ext cx="7629525" cy="935038"/>
          </a:xfrm>
          <a:prstGeom prst="rect">
            <a:avLst/>
          </a:prstGeom>
          <a:noFill/>
          <a:ln w="9525">
            <a:noFill/>
          </a:ln>
        </p:spPr>
        <p:txBody>
          <a:bodyPr/>
          <a:lstStyle/>
          <a:p>
            <a:pPr>
              <a:lnSpc>
                <a:spcPct val="80000"/>
              </a:lnSpc>
              <a:spcBef>
                <a:spcPct val="20000"/>
              </a:spcBef>
            </a:pPr>
            <a:r>
              <a:rPr lang="en-US" altLang="zh-CN" sz="3200" b="1" dirty="0">
                <a:latin typeface="黑体" panose="02010609060101010101" pitchFamily="2" charset="-122"/>
                <a:ea typeface="黑体" panose="02010609060101010101" pitchFamily="2" charset="-122"/>
              </a:rPr>
              <a:t>4</a:t>
            </a:r>
            <a:r>
              <a:rPr lang="zh-CN" altLang="en-US" sz="3200" b="1" dirty="0">
                <a:latin typeface="黑体" panose="02010609060101010101" pitchFamily="2" charset="-122"/>
                <a:ea typeface="黑体" panose="02010609060101010101" pitchFamily="2" charset="-122"/>
              </a:rPr>
              <a:t>、除了光照外，其他条件是否应该一样？（怎样才能保持一样？）</a:t>
            </a:r>
          </a:p>
        </p:txBody>
      </p:sp>
      <p:sp>
        <p:nvSpPr>
          <p:cNvPr id="30730" name="Rectangle 10"/>
          <p:cNvSpPr/>
          <p:nvPr/>
        </p:nvSpPr>
        <p:spPr>
          <a:xfrm>
            <a:off x="935038" y="5734050"/>
            <a:ext cx="5618162" cy="576263"/>
          </a:xfrm>
          <a:prstGeom prst="rect">
            <a:avLst/>
          </a:prstGeom>
          <a:noFill/>
          <a:ln w="9525">
            <a:noFill/>
          </a:ln>
        </p:spPr>
        <p:txBody>
          <a:bodyPr/>
          <a:lstStyle/>
          <a:p>
            <a:pPr>
              <a:lnSpc>
                <a:spcPct val="80000"/>
              </a:lnSpc>
              <a:spcBef>
                <a:spcPct val="20000"/>
              </a:spcBef>
            </a:pPr>
            <a:r>
              <a:rPr lang="zh-CN" altLang="en-US" sz="3200" b="1" dirty="0">
                <a:solidFill>
                  <a:srgbClr val="FA2414"/>
                </a:solidFill>
                <a:latin typeface="Arial" panose="020B0604020202020204" pitchFamily="34" charset="0"/>
                <a:ea typeface="黑体" panose="02010609060101010101" pitchFamily="2" charset="-122"/>
              </a:rPr>
              <a:t>应该保持一样</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0723">
                                            <p:txEl>
                                              <p:pRg st="0" end="0"/>
                                            </p:txEl>
                                          </p:spTgt>
                                        </p:tgtEl>
                                        <p:attrNameLst>
                                          <p:attrName>style.visibility</p:attrName>
                                        </p:attrNameLst>
                                      </p:cBhvr>
                                      <p:to>
                                        <p:strVal val="visible"/>
                                      </p:to>
                                    </p:set>
                                    <p:anim calcmode="lin" valueType="num">
                                      <p:cBhvr additive="base">
                                        <p:cTn id="7" dur="500" fill="hold"/>
                                        <p:tgtEl>
                                          <p:spTgt spid="3072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072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30724"/>
                                        </p:tgtEl>
                                        <p:attrNameLst>
                                          <p:attrName>style.visibility</p:attrName>
                                        </p:attrNameLst>
                                      </p:cBhvr>
                                      <p:to>
                                        <p:strVal val="visible"/>
                                      </p:to>
                                    </p:set>
                                    <p:anim calcmode="lin" valueType="num">
                                      <p:cBhvr additive="base">
                                        <p:cTn id="13" dur="500" fill="hold"/>
                                        <p:tgtEl>
                                          <p:spTgt spid="30724"/>
                                        </p:tgtEl>
                                        <p:attrNameLst>
                                          <p:attrName>ppt_x</p:attrName>
                                        </p:attrNameLst>
                                      </p:cBhvr>
                                      <p:tavLst>
                                        <p:tav tm="0">
                                          <p:val>
                                            <p:strVal val="1+#ppt_w/2"/>
                                          </p:val>
                                        </p:tav>
                                        <p:tav tm="100000">
                                          <p:val>
                                            <p:strVal val="#ppt_x"/>
                                          </p:val>
                                        </p:tav>
                                      </p:tavLst>
                                    </p:anim>
                                    <p:anim calcmode="lin" valueType="num">
                                      <p:cBhvr additive="base">
                                        <p:cTn id="14" dur="500" fill="hold"/>
                                        <p:tgtEl>
                                          <p:spTgt spid="3072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0725"/>
                                        </p:tgtEl>
                                        <p:attrNameLst>
                                          <p:attrName>style.visibility</p:attrName>
                                        </p:attrNameLst>
                                      </p:cBhvr>
                                      <p:to>
                                        <p:strVal val="visible"/>
                                      </p:to>
                                    </p:set>
                                    <p:anim calcmode="lin" valueType="num">
                                      <p:cBhvr additive="base">
                                        <p:cTn id="19" dur="500" fill="hold"/>
                                        <p:tgtEl>
                                          <p:spTgt spid="30725"/>
                                        </p:tgtEl>
                                        <p:attrNameLst>
                                          <p:attrName>ppt_x</p:attrName>
                                        </p:attrNameLst>
                                      </p:cBhvr>
                                      <p:tavLst>
                                        <p:tav tm="0">
                                          <p:val>
                                            <p:strVal val="0-#ppt_w/2"/>
                                          </p:val>
                                        </p:tav>
                                        <p:tav tm="100000">
                                          <p:val>
                                            <p:strVal val="#ppt_x"/>
                                          </p:val>
                                        </p:tav>
                                      </p:tavLst>
                                    </p:anim>
                                    <p:anim calcmode="lin" valueType="num">
                                      <p:cBhvr additive="base">
                                        <p:cTn id="20" dur="500" fill="hold"/>
                                        <p:tgtEl>
                                          <p:spTgt spid="3072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30726"/>
                                        </p:tgtEl>
                                        <p:attrNameLst>
                                          <p:attrName>style.visibility</p:attrName>
                                        </p:attrNameLst>
                                      </p:cBhvr>
                                      <p:to>
                                        <p:strVal val="visible"/>
                                      </p:to>
                                    </p:set>
                                    <p:anim calcmode="lin" valueType="num">
                                      <p:cBhvr additive="base">
                                        <p:cTn id="25" dur="500" fill="hold"/>
                                        <p:tgtEl>
                                          <p:spTgt spid="30726"/>
                                        </p:tgtEl>
                                        <p:attrNameLst>
                                          <p:attrName>ppt_x</p:attrName>
                                        </p:attrNameLst>
                                      </p:cBhvr>
                                      <p:tavLst>
                                        <p:tav tm="0">
                                          <p:val>
                                            <p:strVal val="1+#ppt_w/2"/>
                                          </p:val>
                                        </p:tav>
                                        <p:tav tm="100000">
                                          <p:val>
                                            <p:strVal val="#ppt_x"/>
                                          </p:val>
                                        </p:tav>
                                      </p:tavLst>
                                    </p:anim>
                                    <p:anim calcmode="lin" valueType="num">
                                      <p:cBhvr additive="base">
                                        <p:cTn id="26" dur="500" fill="hold"/>
                                        <p:tgtEl>
                                          <p:spTgt spid="30726"/>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0727"/>
                                        </p:tgtEl>
                                        <p:attrNameLst>
                                          <p:attrName>style.visibility</p:attrName>
                                        </p:attrNameLst>
                                      </p:cBhvr>
                                      <p:to>
                                        <p:strVal val="visible"/>
                                      </p:to>
                                    </p:set>
                                    <p:anim calcmode="lin" valueType="num">
                                      <p:cBhvr additive="base">
                                        <p:cTn id="31" dur="500" fill="hold"/>
                                        <p:tgtEl>
                                          <p:spTgt spid="30727"/>
                                        </p:tgtEl>
                                        <p:attrNameLst>
                                          <p:attrName>ppt_x</p:attrName>
                                        </p:attrNameLst>
                                      </p:cBhvr>
                                      <p:tavLst>
                                        <p:tav tm="0">
                                          <p:val>
                                            <p:strVal val="0-#ppt_w/2"/>
                                          </p:val>
                                        </p:tav>
                                        <p:tav tm="100000">
                                          <p:val>
                                            <p:strVal val="#ppt_x"/>
                                          </p:val>
                                        </p:tav>
                                      </p:tavLst>
                                    </p:anim>
                                    <p:anim calcmode="lin" valueType="num">
                                      <p:cBhvr additive="base">
                                        <p:cTn id="32" dur="500" fill="hold"/>
                                        <p:tgtEl>
                                          <p:spTgt spid="30727"/>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30728"/>
                                        </p:tgtEl>
                                        <p:attrNameLst>
                                          <p:attrName>style.visibility</p:attrName>
                                        </p:attrNameLst>
                                      </p:cBhvr>
                                      <p:to>
                                        <p:strVal val="visible"/>
                                      </p:to>
                                    </p:set>
                                    <p:anim calcmode="lin" valueType="num">
                                      <p:cBhvr additive="base">
                                        <p:cTn id="37" dur="500" fill="hold"/>
                                        <p:tgtEl>
                                          <p:spTgt spid="30728"/>
                                        </p:tgtEl>
                                        <p:attrNameLst>
                                          <p:attrName>ppt_x</p:attrName>
                                        </p:attrNameLst>
                                      </p:cBhvr>
                                      <p:tavLst>
                                        <p:tav tm="0">
                                          <p:val>
                                            <p:strVal val="1+#ppt_w/2"/>
                                          </p:val>
                                        </p:tav>
                                        <p:tav tm="100000">
                                          <p:val>
                                            <p:strVal val="#ppt_x"/>
                                          </p:val>
                                        </p:tav>
                                      </p:tavLst>
                                    </p:anim>
                                    <p:anim calcmode="lin" valueType="num">
                                      <p:cBhvr additive="base">
                                        <p:cTn id="38" dur="500" fill="hold"/>
                                        <p:tgtEl>
                                          <p:spTgt spid="30728"/>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30729"/>
                                        </p:tgtEl>
                                        <p:attrNameLst>
                                          <p:attrName>style.visibility</p:attrName>
                                        </p:attrNameLst>
                                      </p:cBhvr>
                                      <p:to>
                                        <p:strVal val="visible"/>
                                      </p:to>
                                    </p:set>
                                    <p:anim calcmode="lin" valueType="num">
                                      <p:cBhvr additive="base">
                                        <p:cTn id="43" dur="500" fill="hold"/>
                                        <p:tgtEl>
                                          <p:spTgt spid="30729"/>
                                        </p:tgtEl>
                                        <p:attrNameLst>
                                          <p:attrName>ppt_x</p:attrName>
                                        </p:attrNameLst>
                                      </p:cBhvr>
                                      <p:tavLst>
                                        <p:tav tm="0">
                                          <p:val>
                                            <p:strVal val="0-#ppt_w/2"/>
                                          </p:val>
                                        </p:tav>
                                        <p:tav tm="100000">
                                          <p:val>
                                            <p:strVal val="#ppt_x"/>
                                          </p:val>
                                        </p:tav>
                                      </p:tavLst>
                                    </p:anim>
                                    <p:anim calcmode="lin" valueType="num">
                                      <p:cBhvr additive="base">
                                        <p:cTn id="44" dur="500" fill="hold"/>
                                        <p:tgtEl>
                                          <p:spTgt spid="30729"/>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30730"/>
                                        </p:tgtEl>
                                        <p:attrNameLst>
                                          <p:attrName>style.visibility</p:attrName>
                                        </p:attrNameLst>
                                      </p:cBhvr>
                                      <p:to>
                                        <p:strVal val="visible"/>
                                      </p:to>
                                    </p:set>
                                    <p:anim calcmode="lin" valueType="num">
                                      <p:cBhvr additive="base">
                                        <p:cTn id="49" dur="500" fill="hold"/>
                                        <p:tgtEl>
                                          <p:spTgt spid="30730"/>
                                        </p:tgtEl>
                                        <p:attrNameLst>
                                          <p:attrName>ppt_x</p:attrName>
                                        </p:attrNameLst>
                                      </p:cBhvr>
                                      <p:tavLst>
                                        <p:tav tm="0">
                                          <p:val>
                                            <p:strVal val="1+#ppt_w/2"/>
                                          </p:val>
                                        </p:tav>
                                        <p:tav tm="100000">
                                          <p:val>
                                            <p:strVal val="#ppt_x"/>
                                          </p:val>
                                        </p:tav>
                                      </p:tavLst>
                                    </p:anim>
                                    <p:anim calcmode="lin" valueType="num">
                                      <p:cBhvr additive="base">
                                        <p:cTn id="50" dur="500" fill="hold"/>
                                        <p:tgtEl>
                                          <p:spTgt spid="307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build="p"/>
      <p:bldP spid="30724" grpId="0"/>
      <p:bldP spid="30725" grpId="0"/>
      <p:bldP spid="30726" grpId="0"/>
      <p:bldP spid="30727" grpId="0"/>
      <p:bldP spid="30728" grpId="0"/>
      <p:bldP spid="30729" grpId="0"/>
      <p:bldP spid="3073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038_JPG"/>
          <p:cNvPicPr>
            <a:picLocks noChangeAspect="1"/>
          </p:cNvPicPr>
          <p:nvPr/>
        </p:nvPicPr>
        <p:blipFill>
          <a:blip r:embed="rId2" cstate="print"/>
          <a:stretch>
            <a:fillRect/>
          </a:stretch>
        </p:blipFill>
        <p:spPr>
          <a:xfrm>
            <a:off x="0" y="0"/>
            <a:ext cx="9144000" cy="6858000"/>
          </a:xfrm>
          <a:prstGeom prst="rect">
            <a:avLst/>
          </a:prstGeom>
          <a:noFill/>
          <a:ln w="9525">
            <a:noFill/>
          </a:ln>
        </p:spPr>
      </p:pic>
      <p:sp>
        <p:nvSpPr>
          <p:cNvPr id="31747" name="Rectangle 3"/>
          <p:cNvSpPr>
            <a:spLocks noGrp="1"/>
          </p:cNvSpPr>
          <p:nvPr>
            <p:ph type="title"/>
          </p:nvPr>
        </p:nvSpPr>
        <p:spPr>
          <a:xfrm>
            <a:off x="323850" y="260350"/>
            <a:ext cx="8686800" cy="1495425"/>
          </a:xfrm>
        </p:spPr>
        <p:txBody>
          <a:bodyPr vert="horz" wrap="square" lIns="91440" tIns="45720" rIns="91440" bIns="45720" anchor="ctr"/>
          <a:lstStyle/>
          <a:p>
            <a:pPr algn="l" eaLnBrk="1" hangingPunct="1"/>
            <a:r>
              <a:rPr lang="en-US" altLang="zh-CN" sz="3600" b="1" dirty="0">
                <a:latin typeface="黑体" panose="02010609060101010101" pitchFamily="2" charset="-122"/>
                <a:ea typeface="黑体" panose="02010609060101010101" pitchFamily="2" charset="-122"/>
              </a:rPr>
              <a:t>5</a:t>
            </a:r>
            <a:r>
              <a:rPr lang="zh-CN" altLang="en-US" sz="3600" b="1" dirty="0">
                <a:latin typeface="黑体" panose="02010609060101010101" pitchFamily="2" charset="-122"/>
                <a:ea typeface="黑体" panose="02010609060101010101" pitchFamily="2" charset="-122"/>
              </a:rPr>
              <a:t>、往木盒放置鼠妇时应放在什么位置？（一定要这样做吗？为什么？）</a:t>
            </a:r>
          </a:p>
        </p:txBody>
      </p:sp>
      <p:sp>
        <p:nvSpPr>
          <p:cNvPr id="31748" name="Rectangle 4"/>
          <p:cNvSpPr/>
          <p:nvPr/>
        </p:nvSpPr>
        <p:spPr>
          <a:xfrm>
            <a:off x="395288" y="1844675"/>
            <a:ext cx="7920037" cy="1295400"/>
          </a:xfrm>
          <a:prstGeom prst="rect">
            <a:avLst/>
          </a:prstGeom>
          <a:noFill/>
          <a:ln w="9525">
            <a:noFill/>
          </a:ln>
        </p:spPr>
        <p:txBody>
          <a:bodyPr anchor="ctr"/>
          <a:lstStyle/>
          <a:p>
            <a:r>
              <a:rPr lang="en-US" altLang="zh-CN" sz="3600" b="1" dirty="0">
                <a:solidFill>
                  <a:schemeClr val="tx2"/>
                </a:solidFill>
                <a:latin typeface="黑体" panose="02010609060101010101" pitchFamily="2" charset="-122"/>
                <a:ea typeface="黑体" panose="02010609060101010101" pitchFamily="2" charset="-122"/>
              </a:rPr>
              <a:t>6</a:t>
            </a:r>
            <a:r>
              <a:rPr lang="zh-CN" altLang="en-US" sz="3600" b="1" dirty="0">
                <a:solidFill>
                  <a:schemeClr val="tx2"/>
                </a:solidFill>
                <a:latin typeface="黑体" panose="02010609060101010101" pitchFamily="2" charset="-122"/>
                <a:ea typeface="黑体" panose="02010609060101010101" pitchFamily="2" charset="-122"/>
              </a:rPr>
              <a:t>、最后明确实验应如何操作？实验过程中应注意哪些问题？</a:t>
            </a:r>
          </a:p>
        </p:txBody>
      </p:sp>
      <p:sp>
        <p:nvSpPr>
          <p:cNvPr id="31749" name="Rectangle 5"/>
          <p:cNvSpPr/>
          <p:nvPr/>
        </p:nvSpPr>
        <p:spPr>
          <a:xfrm>
            <a:off x="1403350" y="3213100"/>
            <a:ext cx="5616575" cy="431800"/>
          </a:xfrm>
          <a:prstGeom prst="rect">
            <a:avLst/>
          </a:prstGeom>
          <a:noFill/>
          <a:ln w="9525">
            <a:noFill/>
          </a:ln>
        </p:spPr>
        <p:txBody>
          <a:bodyPr anchor="ctr"/>
          <a:lstStyle/>
          <a:p>
            <a:r>
              <a:rPr lang="zh-CN" altLang="en-US" sz="3600" b="1" dirty="0">
                <a:solidFill>
                  <a:srgbClr val="FA2414"/>
                </a:solidFill>
                <a:latin typeface="黑体" panose="02010609060101010101" pitchFamily="2" charset="-122"/>
                <a:ea typeface="黑体" panose="02010609060101010101" pitchFamily="2" charset="-122"/>
              </a:rPr>
              <a:t>（</a:t>
            </a:r>
            <a:r>
              <a:rPr lang="en-US" altLang="zh-CN" sz="3600" b="1" dirty="0">
                <a:solidFill>
                  <a:srgbClr val="FA2414"/>
                </a:solidFill>
                <a:latin typeface="黑体" panose="02010609060101010101" pitchFamily="2" charset="-122"/>
                <a:ea typeface="黑体" panose="02010609060101010101" pitchFamily="2" charset="-122"/>
              </a:rPr>
              <a:t>1</a:t>
            </a:r>
            <a:r>
              <a:rPr lang="zh-CN" altLang="en-US" sz="3600" b="1" dirty="0">
                <a:solidFill>
                  <a:srgbClr val="FA2414"/>
                </a:solidFill>
                <a:latin typeface="黑体" panose="02010609060101010101" pitchFamily="2" charset="-122"/>
                <a:ea typeface="黑体" panose="02010609060101010101" pitchFamily="2" charset="-122"/>
              </a:rPr>
              <a:t>）放湿土（均匀）</a:t>
            </a:r>
          </a:p>
        </p:txBody>
      </p:sp>
      <p:sp>
        <p:nvSpPr>
          <p:cNvPr id="31750" name="Rectangle 6"/>
          <p:cNvSpPr/>
          <p:nvPr/>
        </p:nvSpPr>
        <p:spPr>
          <a:xfrm>
            <a:off x="1403350" y="3717925"/>
            <a:ext cx="5256213" cy="1223963"/>
          </a:xfrm>
          <a:prstGeom prst="rect">
            <a:avLst/>
          </a:prstGeom>
          <a:noFill/>
          <a:ln w="9525">
            <a:noFill/>
          </a:ln>
        </p:spPr>
        <p:txBody>
          <a:bodyPr anchor="ctr"/>
          <a:lstStyle/>
          <a:p>
            <a:r>
              <a:rPr lang="zh-CN" altLang="en-US" sz="3600" b="1" dirty="0">
                <a:solidFill>
                  <a:srgbClr val="FA2414"/>
                </a:solidFill>
                <a:latin typeface="黑体" panose="02010609060101010101" pitchFamily="2" charset="-122"/>
                <a:ea typeface="黑体" panose="02010609060101010101" pitchFamily="2" charset="-122"/>
              </a:rPr>
              <a:t>（</a:t>
            </a:r>
            <a:r>
              <a:rPr lang="en-US" altLang="zh-CN" sz="3600" b="1" dirty="0">
                <a:solidFill>
                  <a:srgbClr val="FA2414"/>
                </a:solidFill>
                <a:latin typeface="黑体" panose="02010609060101010101" pitchFamily="2" charset="-122"/>
                <a:ea typeface="黑体" panose="02010609060101010101" pitchFamily="2" charset="-122"/>
              </a:rPr>
              <a:t>2</a:t>
            </a:r>
            <a:r>
              <a:rPr lang="zh-CN" altLang="en-US" sz="3600" b="1" dirty="0">
                <a:solidFill>
                  <a:srgbClr val="FA2414"/>
                </a:solidFill>
                <a:latin typeface="黑体" panose="02010609060101010101" pitchFamily="2" charset="-122"/>
                <a:ea typeface="黑体" panose="02010609060101010101" pitchFamily="2" charset="-122"/>
              </a:rPr>
              <a:t>）放鼠妇（同时）</a:t>
            </a:r>
          </a:p>
        </p:txBody>
      </p:sp>
      <p:sp>
        <p:nvSpPr>
          <p:cNvPr id="31751" name="Rectangle 7"/>
          <p:cNvSpPr/>
          <p:nvPr/>
        </p:nvSpPr>
        <p:spPr>
          <a:xfrm>
            <a:off x="1403350" y="5086350"/>
            <a:ext cx="3960813" cy="647700"/>
          </a:xfrm>
          <a:prstGeom prst="rect">
            <a:avLst/>
          </a:prstGeom>
          <a:noFill/>
          <a:ln w="9525">
            <a:noFill/>
          </a:ln>
        </p:spPr>
        <p:txBody>
          <a:bodyPr anchor="ctr"/>
          <a:lstStyle/>
          <a:p>
            <a:r>
              <a:rPr lang="zh-CN" altLang="en-US" sz="3600" b="1" dirty="0">
                <a:solidFill>
                  <a:srgbClr val="FA2414"/>
                </a:solidFill>
                <a:latin typeface="黑体" panose="02010609060101010101" pitchFamily="2" charset="-122"/>
                <a:ea typeface="黑体" panose="02010609060101010101" pitchFamily="2" charset="-122"/>
              </a:rPr>
              <a:t>（</a:t>
            </a:r>
            <a:r>
              <a:rPr lang="en-US" altLang="zh-CN" sz="3600" b="1" dirty="0">
                <a:solidFill>
                  <a:srgbClr val="FA2414"/>
                </a:solidFill>
                <a:latin typeface="黑体" panose="02010609060101010101" pitchFamily="2" charset="-122"/>
                <a:ea typeface="黑体" panose="02010609060101010101" pitchFamily="2" charset="-122"/>
              </a:rPr>
              <a:t>3</a:t>
            </a:r>
            <a:r>
              <a:rPr lang="zh-CN" altLang="en-US" sz="3600" b="1" dirty="0">
                <a:solidFill>
                  <a:srgbClr val="FA2414"/>
                </a:solidFill>
                <a:latin typeface="黑体" panose="02010609060101010101" pitchFamily="2" charset="-122"/>
                <a:ea typeface="黑体" panose="02010609060101010101" pitchFamily="2" charset="-122"/>
              </a:rPr>
              <a:t>）盖玻璃板      </a:t>
            </a:r>
            <a:br>
              <a:rPr lang="zh-CN" altLang="en-US" sz="3600" b="1" dirty="0">
                <a:solidFill>
                  <a:srgbClr val="FA2414"/>
                </a:solidFill>
                <a:latin typeface="黑体" panose="02010609060101010101" pitchFamily="2" charset="-122"/>
                <a:ea typeface="黑体" panose="02010609060101010101" pitchFamily="2" charset="-122"/>
              </a:rPr>
            </a:br>
            <a:endParaRPr lang="zh-CN" altLang="en-US" sz="3600" b="1" dirty="0">
              <a:solidFill>
                <a:srgbClr val="FA2414"/>
              </a:solidFill>
              <a:latin typeface="黑体" panose="02010609060101010101" pitchFamily="2" charset="-122"/>
              <a:ea typeface="黑体" panose="02010609060101010101" pitchFamily="2" charset="-122"/>
            </a:endParaRPr>
          </a:p>
        </p:txBody>
      </p:sp>
      <p:sp>
        <p:nvSpPr>
          <p:cNvPr id="31752" name="Rectangle 8"/>
          <p:cNvSpPr/>
          <p:nvPr/>
        </p:nvSpPr>
        <p:spPr>
          <a:xfrm>
            <a:off x="1401763" y="5491163"/>
            <a:ext cx="5041900" cy="1079500"/>
          </a:xfrm>
          <a:prstGeom prst="rect">
            <a:avLst/>
          </a:prstGeom>
          <a:noFill/>
          <a:ln w="9525">
            <a:noFill/>
          </a:ln>
        </p:spPr>
        <p:txBody>
          <a:bodyPr anchor="ctr"/>
          <a:lstStyle/>
          <a:p>
            <a:r>
              <a:rPr lang="zh-CN" altLang="en-US" sz="3600" b="1" dirty="0">
                <a:solidFill>
                  <a:srgbClr val="FA2414"/>
                </a:solidFill>
                <a:latin typeface="黑体" panose="02010609060101010101" pitchFamily="2" charset="-122"/>
                <a:ea typeface="黑体" panose="02010609060101010101" pitchFamily="2" charset="-122"/>
              </a:rPr>
              <a:t>（</a:t>
            </a:r>
            <a:r>
              <a:rPr lang="en-US" altLang="zh-CN" sz="3600" b="1" dirty="0">
                <a:solidFill>
                  <a:srgbClr val="FA2414"/>
                </a:solidFill>
                <a:latin typeface="黑体" panose="02010609060101010101" pitchFamily="2" charset="-122"/>
                <a:ea typeface="黑体" panose="02010609060101010101" pitchFamily="2" charset="-122"/>
              </a:rPr>
              <a:t>4</a:t>
            </a:r>
            <a:r>
              <a:rPr lang="zh-CN" altLang="en-US" sz="3600" b="1" dirty="0">
                <a:solidFill>
                  <a:srgbClr val="FA2414"/>
                </a:solidFill>
                <a:latin typeface="黑体" panose="02010609060101010101" pitchFamily="2" charset="-122"/>
                <a:ea typeface="黑体" panose="02010609060101010101" pitchFamily="2" charset="-122"/>
              </a:rPr>
              <a:t>）观察</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1747"/>
                                        </p:tgtEl>
                                        <p:attrNameLst>
                                          <p:attrName>style.visibility</p:attrName>
                                        </p:attrNameLst>
                                      </p:cBhvr>
                                      <p:to>
                                        <p:strVal val="visible"/>
                                      </p:to>
                                    </p:set>
                                    <p:anim calcmode="lin" valueType="num">
                                      <p:cBhvr additive="base">
                                        <p:cTn id="7" dur="500" fill="hold"/>
                                        <p:tgtEl>
                                          <p:spTgt spid="31747"/>
                                        </p:tgtEl>
                                        <p:attrNameLst>
                                          <p:attrName>ppt_x</p:attrName>
                                        </p:attrNameLst>
                                      </p:cBhvr>
                                      <p:tavLst>
                                        <p:tav tm="0">
                                          <p:val>
                                            <p:strVal val="0-#ppt_w/2"/>
                                          </p:val>
                                        </p:tav>
                                        <p:tav tm="100000">
                                          <p:val>
                                            <p:strVal val="#ppt_x"/>
                                          </p:val>
                                        </p:tav>
                                      </p:tavLst>
                                    </p:anim>
                                    <p:anim calcmode="lin" valueType="num">
                                      <p:cBhvr additive="base">
                                        <p:cTn id="8" dur="500" fill="hold"/>
                                        <p:tgtEl>
                                          <p:spTgt spid="3174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1748"/>
                                        </p:tgtEl>
                                        <p:attrNameLst>
                                          <p:attrName>style.visibility</p:attrName>
                                        </p:attrNameLst>
                                      </p:cBhvr>
                                      <p:to>
                                        <p:strVal val="visible"/>
                                      </p:to>
                                    </p:set>
                                    <p:anim calcmode="lin" valueType="num">
                                      <p:cBhvr additive="base">
                                        <p:cTn id="13" dur="500" fill="hold"/>
                                        <p:tgtEl>
                                          <p:spTgt spid="31748"/>
                                        </p:tgtEl>
                                        <p:attrNameLst>
                                          <p:attrName>ppt_x</p:attrName>
                                        </p:attrNameLst>
                                      </p:cBhvr>
                                      <p:tavLst>
                                        <p:tav tm="0">
                                          <p:val>
                                            <p:strVal val="0-#ppt_w/2"/>
                                          </p:val>
                                        </p:tav>
                                        <p:tav tm="100000">
                                          <p:val>
                                            <p:strVal val="#ppt_x"/>
                                          </p:val>
                                        </p:tav>
                                      </p:tavLst>
                                    </p:anim>
                                    <p:anim calcmode="lin" valueType="num">
                                      <p:cBhvr additive="base">
                                        <p:cTn id="14" dur="500" fill="hold"/>
                                        <p:tgtEl>
                                          <p:spTgt spid="3174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1749"/>
                                        </p:tgtEl>
                                        <p:attrNameLst>
                                          <p:attrName>style.visibility</p:attrName>
                                        </p:attrNameLst>
                                      </p:cBhvr>
                                      <p:to>
                                        <p:strVal val="visible"/>
                                      </p:to>
                                    </p:set>
                                    <p:anim calcmode="lin" valueType="num">
                                      <p:cBhvr additive="base">
                                        <p:cTn id="19" dur="500" fill="hold"/>
                                        <p:tgtEl>
                                          <p:spTgt spid="31749"/>
                                        </p:tgtEl>
                                        <p:attrNameLst>
                                          <p:attrName>ppt_x</p:attrName>
                                        </p:attrNameLst>
                                      </p:cBhvr>
                                      <p:tavLst>
                                        <p:tav tm="0">
                                          <p:val>
                                            <p:strVal val="#ppt_x"/>
                                          </p:val>
                                        </p:tav>
                                        <p:tav tm="100000">
                                          <p:val>
                                            <p:strVal val="#ppt_x"/>
                                          </p:val>
                                        </p:tav>
                                      </p:tavLst>
                                    </p:anim>
                                    <p:anim calcmode="lin" valueType="num">
                                      <p:cBhvr additive="base">
                                        <p:cTn id="20" dur="500" fill="hold"/>
                                        <p:tgtEl>
                                          <p:spTgt spid="3174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1750"/>
                                        </p:tgtEl>
                                        <p:attrNameLst>
                                          <p:attrName>style.visibility</p:attrName>
                                        </p:attrNameLst>
                                      </p:cBhvr>
                                      <p:to>
                                        <p:strVal val="visible"/>
                                      </p:to>
                                    </p:set>
                                    <p:anim calcmode="lin" valueType="num">
                                      <p:cBhvr additive="base">
                                        <p:cTn id="25" dur="500" fill="hold"/>
                                        <p:tgtEl>
                                          <p:spTgt spid="31750"/>
                                        </p:tgtEl>
                                        <p:attrNameLst>
                                          <p:attrName>ppt_x</p:attrName>
                                        </p:attrNameLst>
                                      </p:cBhvr>
                                      <p:tavLst>
                                        <p:tav tm="0">
                                          <p:val>
                                            <p:strVal val="#ppt_x"/>
                                          </p:val>
                                        </p:tav>
                                        <p:tav tm="100000">
                                          <p:val>
                                            <p:strVal val="#ppt_x"/>
                                          </p:val>
                                        </p:tav>
                                      </p:tavLst>
                                    </p:anim>
                                    <p:anim calcmode="lin" valueType="num">
                                      <p:cBhvr additive="base">
                                        <p:cTn id="26" dur="500" fill="hold"/>
                                        <p:tgtEl>
                                          <p:spTgt spid="3175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1751"/>
                                        </p:tgtEl>
                                        <p:attrNameLst>
                                          <p:attrName>style.visibility</p:attrName>
                                        </p:attrNameLst>
                                      </p:cBhvr>
                                      <p:to>
                                        <p:strVal val="visible"/>
                                      </p:to>
                                    </p:set>
                                    <p:anim calcmode="lin" valueType="num">
                                      <p:cBhvr additive="base">
                                        <p:cTn id="31" dur="500" fill="hold"/>
                                        <p:tgtEl>
                                          <p:spTgt spid="31751"/>
                                        </p:tgtEl>
                                        <p:attrNameLst>
                                          <p:attrName>ppt_x</p:attrName>
                                        </p:attrNameLst>
                                      </p:cBhvr>
                                      <p:tavLst>
                                        <p:tav tm="0">
                                          <p:val>
                                            <p:strVal val="#ppt_x"/>
                                          </p:val>
                                        </p:tav>
                                        <p:tav tm="100000">
                                          <p:val>
                                            <p:strVal val="#ppt_x"/>
                                          </p:val>
                                        </p:tav>
                                      </p:tavLst>
                                    </p:anim>
                                    <p:anim calcmode="lin" valueType="num">
                                      <p:cBhvr additive="base">
                                        <p:cTn id="32" dur="500" fill="hold"/>
                                        <p:tgtEl>
                                          <p:spTgt spid="3175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1752"/>
                                        </p:tgtEl>
                                        <p:attrNameLst>
                                          <p:attrName>style.visibility</p:attrName>
                                        </p:attrNameLst>
                                      </p:cBhvr>
                                      <p:to>
                                        <p:strVal val="visible"/>
                                      </p:to>
                                    </p:set>
                                    <p:anim calcmode="lin" valueType="num">
                                      <p:cBhvr additive="base">
                                        <p:cTn id="37" dur="500" fill="hold"/>
                                        <p:tgtEl>
                                          <p:spTgt spid="31752"/>
                                        </p:tgtEl>
                                        <p:attrNameLst>
                                          <p:attrName>ppt_x</p:attrName>
                                        </p:attrNameLst>
                                      </p:cBhvr>
                                      <p:tavLst>
                                        <p:tav tm="0">
                                          <p:val>
                                            <p:strVal val="#ppt_x"/>
                                          </p:val>
                                        </p:tav>
                                        <p:tav tm="100000">
                                          <p:val>
                                            <p:strVal val="#ppt_x"/>
                                          </p:val>
                                        </p:tav>
                                      </p:tavLst>
                                    </p:anim>
                                    <p:anim calcmode="lin" valueType="num">
                                      <p:cBhvr additive="base">
                                        <p:cTn id="38" dur="500" fill="hold"/>
                                        <p:tgtEl>
                                          <p:spTgt spid="317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p:bldP spid="31748" grpId="0"/>
      <p:bldP spid="31749" grpId="0"/>
      <p:bldP spid="31750" grpId="0"/>
      <p:bldP spid="31751" grpId="0"/>
      <p:bldP spid="3175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4"/>
          <p:cNvSpPr/>
          <p:nvPr/>
        </p:nvSpPr>
        <p:spPr>
          <a:xfrm>
            <a:off x="228600" y="792163"/>
            <a:ext cx="9074150" cy="641350"/>
          </a:xfrm>
          <a:prstGeom prst="rect">
            <a:avLst/>
          </a:prstGeom>
          <a:noFill/>
          <a:ln w="9525">
            <a:noFill/>
          </a:ln>
        </p:spPr>
        <p:txBody>
          <a:bodyPr anchor="ctr">
            <a:spAutoFit/>
          </a:bodyPr>
          <a:lstStyle/>
          <a:p>
            <a:r>
              <a:rPr lang="zh-CN" altLang="en-US" sz="3600" dirty="0">
                <a:latin typeface="Arial" panose="020B0604020202020204" pitchFamily="34" charset="0"/>
              </a:rPr>
              <a:t>在河流中生长的鱼类能否在海洋中生活呢？</a:t>
            </a:r>
          </a:p>
        </p:txBody>
      </p:sp>
      <p:sp>
        <p:nvSpPr>
          <p:cNvPr id="78853" name="Rectangle 5"/>
          <p:cNvSpPr/>
          <p:nvPr/>
        </p:nvSpPr>
        <p:spPr>
          <a:xfrm>
            <a:off x="304800" y="2590800"/>
            <a:ext cx="8347075" cy="2289175"/>
          </a:xfrm>
          <a:prstGeom prst="rect">
            <a:avLst/>
          </a:prstGeom>
          <a:noFill/>
          <a:ln w="9525">
            <a:noFill/>
          </a:ln>
        </p:spPr>
        <p:txBody>
          <a:bodyPr anchor="ctr">
            <a:spAutoFit/>
          </a:bodyPr>
          <a:lstStyle/>
          <a:p>
            <a:r>
              <a:rPr lang="zh-CN" altLang="en-US" sz="3600" dirty="0">
                <a:latin typeface="Arial" panose="020B0604020202020204" pitchFamily="34" charset="0"/>
              </a:rPr>
              <a:t>       在河流中生长的鱼，有些终生只能在淡水中生活，如草鱼、鲤鱼等；有些能在海洋中生活，如在淡水中生长的鳗鲡，要洄游到海洋中产卵。</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8853"/>
                                        </p:tgtEl>
                                        <p:attrNameLst>
                                          <p:attrName>style.visibility</p:attrName>
                                        </p:attrNameLst>
                                      </p:cBhvr>
                                      <p:to>
                                        <p:strVal val="visible"/>
                                      </p:to>
                                    </p:set>
                                    <p:animEffect transition="in" filter="blinds(horizontal)">
                                      <p:cBhvr>
                                        <p:cTn id="7" dur="500"/>
                                        <p:tgtEl>
                                          <p:spTgt spid="788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2"/>
          <p:cNvSpPr txBox="1"/>
          <p:nvPr/>
        </p:nvSpPr>
        <p:spPr>
          <a:xfrm>
            <a:off x="871538" y="915988"/>
            <a:ext cx="5518150" cy="701675"/>
          </a:xfrm>
          <a:prstGeom prst="rect">
            <a:avLst/>
          </a:prstGeom>
          <a:noFill/>
          <a:ln w="9525">
            <a:noFill/>
          </a:ln>
        </p:spPr>
        <p:txBody>
          <a:bodyPr wrap="none">
            <a:spAutoFit/>
          </a:bodyPr>
          <a:lstStyle/>
          <a:p>
            <a:r>
              <a:rPr lang="zh-CN" altLang="en-US" sz="4000" dirty="0">
                <a:solidFill>
                  <a:srgbClr val="6600CC"/>
                </a:solidFill>
                <a:latin typeface="黑体" panose="02010609060101010101" pitchFamily="2" charset="-122"/>
                <a:ea typeface="黑体" panose="02010609060101010101" pitchFamily="2" charset="-122"/>
              </a:rPr>
              <a:t>生物因素对生物的影响 </a:t>
            </a:r>
          </a:p>
        </p:txBody>
      </p:sp>
      <p:sp>
        <p:nvSpPr>
          <p:cNvPr id="43011" name="Text Box 3"/>
          <p:cNvSpPr txBox="1"/>
          <p:nvPr/>
        </p:nvSpPr>
        <p:spPr>
          <a:xfrm>
            <a:off x="884238" y="1773238"/>
            <a:ext cx="2020887" cy="579437"/>
          </a:xfrm>
          <a:prstGeom prst="rect">
            <a:avLst/>
          </a:prstGeom>
          <a:noFill/>
          <a:ln w="9525">
            <a:noFill/>
          </a:ln>
        </p:spPr>
        <p:txBody>
          <a:bodyPr wrap="none">
            <a:spAutoFit/>
          </a:bodyPr>
          <a:lstStyle/>
          <a:p>
            <a:r>
              <a:rPr lang="zh-CN" altLang="en-US" sz="3200" b="1" dirty="0">
                <a:latin typeface="楷体_GB2312" panose="02010609030101010101" pitchFamily="49" charset="-122"/>
                <a:ea typeface="楷体_GB2312" panose="02010609030101010101" pitchFamily="49" charset="-122"/>
              </a:rPr>
              <a:t>捕食关系 </a:t>
            </a:r>
          </a:p>
        </p:txBody>
      </p:sp>
      <p:pic>
        <p:nvPicPr>
          <p:cNvPr id="43012" name="Picture 4" descr="pic027"/>
          <p:cNvPicPr>
            <a:picLocks noChangeAspect="1"/>
          </p:cNvPicPr>
          <p:nvPr/>
        </p:nvPicPr>
        <p:blipFill>
          <a:blip r:embed="rId2" cstate="print"/>
          <a:stretch>
            <a:fillRect/>
          </a:stretch>
        </p:blipFill>
        <p:spPr>
          <a:xfrm>
            <a:off x="2843213" y="1916113"/>
            <a:ext cx="5410200" cy="41148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3010"/>
                                        </p:tgtEl>
                                        <p:attrNameLst>
                                          <p:attrName>style.visibility</p:attrName>
                                        </p:attrNameLst>
                                      </p:cBhvr>
                                      <p:to>
                                        <p:strVal val="visible"/>
                                      </p:to>
                                    </p:set>
                                    <p:anim calcmode="lin" valueType="num">
                                      <p:cBhvr additive="base">
                                        <p:cTn id="7" dur="500" fill="hold"/>
                                        <p:tgtEl>
                                          <p:spTgt spid="43010"/>
                                        </p:tgtEl>
                                        <p:attrNameLst>
                                          <p:attrName>ppt_x</p:attrName>
                                        </p:attrNameLst>
                                      </p:cBhvr>
                                      <p:tavLst>
                                        <p:tav tm="0">
                                          <p:val>
                                            <p:strVal val="#ppt_x"/>
                                          </p:val>
                                        </p:tav>
                                        <p:tav tm="100000">
                                          <p:val>
                                            <p:strVal val="#ppt_x"/>
                                          </p:val>
                                        </p:tav>
                                      </p:tavLst>
                                    </p:anim>
                                    <p:anim calcmode="lin" valueType="num">
                                      <p:cBhvr additive="base">
                                        <p:cTn id="8" dur="500" fill="hold"/>
                                        <p:tgtEl>
                                          <p:spTgt spid="430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3012"/>
                                        </p:tgtEl>
                                        <p:attrNameLst>
                                          <p:attrName>style.visibility</p:attrName>
                                        </p:attrNameLst>
                                      </p:cBhvr>
                                      <p:to>
                                        <p:strVal val="visible"/>
                                      </p:to>
                                    </p:set>
                                    <p:anim calcmode="lin" valueType="num">
                                      <p:cBhvr additive="base">
                                        <p:cTn id="13" dur="500" fill="hold"/>
                                        <p:tgtEl>
                                          <p:spTgt spid="43012"/>
                                        </p:tgtEl>
                                        <p:attrNameLst>
                                          <p:attrName>ppt_x</p:attrName>
                                        </p:attrNameLst>
                                      </p:cBhvr>
                                      <p:tavLst>
                                        <p:tav tm="0">
                                          <p:val>
                                            <p:strVal val="#ppt_x"/>
                                          </p:val>
                                        </p:tav>
                                        <p:tav tm="100000">
                                          <p:val>
                                            <p:strVal val="#ppt_x"/>
                                          </p:val>
                                        </p:tav>
                                      </p:tavLst>
                                    </p:anim>
                                    <p:anim calcmode="lin" valueType="num">
                                      <p:cBhvr additive="base">
                                        <p:cTn id="14" dur="500" fill="hold"/>
                                        <p:tgtEl>
                                          <p:spTgt spid="430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3011"/>
                                        </p:tgtEl>
                                        <p:attrNameLst>
                                          <p:attrName>style.visibility</p:attrName>
                                        </p:attrNameLst>
                                      </p:cBhvr>
                                      <p:to>
                                        <p:strVal val="visible"/>
                                      </p:to>
                                    </p:set>
                                    <p:anim calcmode="lin" valueType="num">
                                      <p:cBhvr additive="base">
                                        <p:cTn id="19" dur="500" fill="hold"/>
                                        <p:tgtEl>
                                          <p:spTgt spid="43011"/>
                                        </p:tgtEl>
                                        <p:attrNameLst>
                                          <p:attrName>ppt_x</p:attrName>
                                        </p:attrNameLst>
                                      </p:cBhvr>
                                      <p:tavLst>
                                        <p:tav tm="0">
                                          <p:val>
                                            <p:strVal val="#ppt_x"/>
                                          </p:val>
                                        </p:tav>
                                        <p:tav tm="100000">
                                          <p:val>
                                            <p:strVal val="#ppt_x"/>
                                          </p:val>
                                        </p:tav>
                                      </p:tavLst>
                                    </p:anim>
                                    <p:anim calcmode="lin" valueType="num">
                                      <p:cBhvr additive="base">
                                        <p:cTn id="20" dur="500" fill="hold"/>
                                        <p:tgtEl>
                                          <p:spTgt spid="430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p:bldP spid="430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6" name="Rectangle 4"/>
          <p:cNvSpPr/>
          <p:nvPr/>
        </p:nvSpPr>
        <p:spPr>
          <a:xfrm>
            <a:off x="1019175" y="2997200"/>
            <a:ext cx="6753225" cy="645160"/>
          </a:xfrm>
          <a:prstGeom prst="rect">
            <a:avLst/>
          </a:prstGeom>
          <a:noFill/>
          <a:ln w="9525">
            <a:noFill/>
          </a:ln>
        </p:spPr>
        <p:txBody>
          <a:bodyPr>
            <a:spAutoFit/>
          </a:bodyPr>
          <a:lstStyle/>
          <a:p>
            <a:r>
              <a:rPr lang="zh-CN" altLang="en-US" sz="3600" dirty="0">
                <a:latin typeface="Arial" panose="020B0604020202020204" pitchFamily="34" charset="0"/>
              </a:rPr>
              <a:t>地球上所有</a:t>
            </a:r>
            <a:r>
              <a:rPr lang="zh-CN" altLang="en-US" sz="3600" u="sng" dirty="0">
                <a:solidFill>
                  <a:srgbClr val="FF0000"/>
                </a:solidFill>
                <a:latin typeface="Arial" panose="020B0604020202020204" pitchFamily="34" charset="0"/>
              </a:rPr>
              <a:t>生物</a:t>
            </a:r>
            <a:r>
              <a:rPr lang="zh-CN" altLang="en-US" sz="3600" dirty="0">
                <a:latin typeface="Arial" panose="020B0604020202020204" pitchFamily="34" charset="0"/>
              </a:rPr>
              <a:t>与</a:t>
            </a:r>
            <a:r>
              <a:rPr lang="zh-CN" altLang="en-US" sz="3600" u="sng" dirty="0">
                <a:solidFill>
                  <a:srgbClr val="FF0000"/>
                </a:solidFill>
                <a:latin typeface="Arial" panose="020B0604020202020204" pitchFamily="34" charset="0"/>
              </a:rPr>
              <a:t>环境</a:t>
            </a:r>
            <a:r>
              <a:rPr lang="zh-CN" altLang="en-US" sz="3600" dirty="0">
                <a:latin typeface="Arial" panose="020B0604020202020204" pitchFamily="34" charset="0"/>
              </a:rPr>
              <a:t>的总和。</a:t>
            </a:r>
          </a:p>
        </p:txBody>
      </p:sp>
      <p:sp>
        <p:nvSpPr>
          <p:cNvPr id="15363" name="Rectangle 5"/>
          <p:cNvSpPr/>
          <p:nvPr/>
        </p:nvSpPr>
        <p:spPr>
          <a:xfrm>
            <a:off x="1295400" y="957263"/>
            <a:ext cx="1860550" cy="762000"/>
          </a:xfrm>
          <a:prstGeom prst="rect">
            <a:avLst/>
          </a:prstGeom>
          <a:noFill/>
          <a:ln w="9525">
            <a:noFill/>
          </a:ln>
        </p:spPr>
        <p:txBody>
          <a:bodyPr wrap="none">
            <a:spAutoFit/>
          </a:bodyPr>
          <a:lstStyle/>
          <a:p>
            <a:r>
              <a:rPr lang="zh-CN" altLang="en-US" sz="4400" dirty="0">
                <a:latin typeface="Arial" panose="020B0604020202020204" pitchFamily="34" charset="0"/>
              </a:rPr>
              <a:t>生物圈</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4756"/>
                                        </p:tgtEl>
                                        <p:attrNameLst>
                                          <p:attrName>style.visibility</p:attrName>
                                        </p:attrNameLst>
                                      </p:cBhvr>
                                      <p:to>
                                        <p:strVal val="visible"/>
                                      </p:to>
                                    </p:set>
                                    <p:animEffect transition="in" filter="blinds(horizontal)">
                                      <p:cBhvr>
                                        <p:cTn id="7" dur="500"/>
                                        <p:tgtEl>
                                          <p:spTgt spid="747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ext Box 2"/>
          <p:cNvSpPr txBox="1"/>
          <p:nvPr/>
        </p:nvSpPr>
        <p:spPr>
          <a:xfrm>
            <a:off x="871538" y="915988"/>
            <a:ext cx="5518150" cy="701675"/>
          </a:xfrm>
          <a:prstGeom prst="rect">
            <a:avLst/>
          </a:prstGeom>
          <a:noFill/>
          <a:ln w="9525">
            <a:noFill/>
          </a:ln>
        </p:spPr>
        <p:txBody>
          <a:bodyPr wrap="none">
            <a:spAutoFit/>
          </a:bodyPr>
          <a:lstStyle/>
          <a:p>
            <a:r>
              <a:rPr lang="zh-CN" altLang="en-US" sz="4000" dirty="0">
                <a:solidFill>
                  <a:srgbClr val="6600CC"/>
                </a:solidFill>
                <a:latin typeface="黑体" panose="02010609060101010101" pitchFamily="2" charset="-122"/>
                <a:ea typeface="黑体" panose="02010609060101010101" pitchFamily="2" charset="-122"/>
              </a:rPr>
              <a:t>生物因素对生物的影响 </a:t>
            </a:r>
          </a:p>
        </p:txBody>
      </p:sp>
      <p:sp>
        <p:nvSpPr>
          <p:cNvPr id="44035" name="Text Box 3"/>
          <p:cNvSpPr txBox="1"/>
          <p:nvPr/>
        </p:nvSpPr>
        <p:spPr>
          <a:xfrm>
            <a:off x="900113" y="1773238"/>
            <a:ext cx="2020887" cy="579437"/>
          </a:xfrm>
          <a:prstGeom prst="rect">
            <a:avLst/>
          </a:prstGeom>
          <a:noFill/>
          <a:ln w="9525">
            <a:noFill/>
          </a:ln>
        </p:spPr>
        <p:txBody>
          <a:bodyPr wrap="none">
            <a:spAutoFit/>
          </a:bodyPr>
          <a:lstStyle/>
          <a:p>
            <a:r>
              <a:rPr lang="zh-CN" altLang="en-US" sz="3200" b="1" dirty="0">
                <a:latin typeface="楷体_GB2312" panose="02010609030101010101" pitchFamily="49" charset="-122"/>
                <a:ea typeface="楷体_GB2312" panose="02010609030101010101" pitchFamily="49" charset="-122"/>
              </a:rPr>
              <a:t>竞争关系 </a:t>
            </a:r>
          </a:p>
        </p:txBody>
      </p:sp>
      <p:pic>
        <p:nvPicPr>
          <p:cNvPr id="44036" name="Picture 4" descr="Img0027"/>
          <p:cNvPicPr>
            <a:picLocks noChangeAspect="1"/>
          </p:cNvPicPr>
          <p:nvPr/>
        </p:nvPicPr>
        <p:blipFill>
          <a:blip r:embed="rId2" cstate="print"/>
          <a:stretch>
            <a:fillRect/>
          </a:stretch>
        </p:blipFill>
        <p:spPr>
          <a:xfrm>
            <a:off x="2916238" y="1916113"/>
            <a:ext cx="5111750" cy="3738562"/>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4034"/>
                                        </p:tgtEl>
                                        <p:attrNameLst>
                                          <p:attrName>style.visibility</p:attrName>
                                        </p:attrNameLst>
                                      </p:cBhvr>
                                      <p:to>
                                        <p:strVal val="visible"/>
                                      </p:to>
                                    </p:set>
                                    <p:anim calcmode="lin" valueType="num">
                                      <p:cBhvr additive="base">
                                        <p:cTn id="7" dur="500" fill="hold"/>
                                        <p:tgtEl>
                                          <p:spTgt spid="44034"/>
                                        </p:tgtEl>
                                        <p:attrNameLst>
                                          <p:attrName>ppt_x</p:attrName>
                                        </p:attrNameLst>
                                      </p:cBhvr>
                                      <p:tavLst>
                                        <p:tav tm="0">
                                          <p:val>
                                            <p:strVal val="#ppt_x"/>
                                          </p:val>
                                        </p:tav>
                                        <p:tav tm="100000">
                                          <p:val>
                                            <p:strVal val="#ppt_x"/>
                                          </p:val>
                                        </p:tav>
                                      </p:tavLst>
                                    </p:anim>
                                    <p:anim calcmode="lin" valueType="num">
                                      <p:cBhvr additive="base">
                                        <p:cTn id="8" dur="500" fill="hold"/>
                                        <p:tgtEl>
                                          <p:spTgt spid="4403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4036"/>
                                        </p:tgtEl>
                                        <p:attrNameLst>
                                          <p:attrName>style.visibility</p:attrName>
                                        </p:attrNameLst>
                                      </p:cBhvr>
                                      <p:to>
                                        <p:strVal val="visible"/>
                                      </p:to>
                                    </p:set>
                                    <p:anim calcmode="lin" valueType="num">
                                      <p:cBhvr additive="base">
                                        <p:cTn id="13" dur="500" fill="hold"/>
                                        <p:tgtEl>
                                          <p:spTgt spid="44036"/>
                                        </p:tgtEl>
                                        <p:attrNameLst>
                                          <p:attrName>ppt_x</p:attrName>
                                        </p:attrNameLst>
                                      </p:cBhvr>
                                      <p:tavLst>
                                        <p:tav tm="0">
                                          <p:val>
                                            <p:strVal val="#ppt_x"/>
                                          </p:val>
                                        </p:tav>
                                        <p:tav tm="100000">
                                          <p:val>
                                            <p:strVal val="#ppt_x"/>
                                          </p:val>
                                        </p:tav>
                                      </p:tavLst>
                                    </p:anim>
                                    <p:anim calcmode="lin" valueType="num">
                                      <p:cBhvr additive="base">
                                        <p:cTn id="14" dur="500" fill="hold"/>
                                        <p:tgtEl>
                                          <p:spTgt spid="4403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4035"/>
                                        </p:tgtEl>
                                        <p:attrNameLst>
                                          <p:attrName>style.visibility</p:attrName>
                                        </p:attrNameLst>
                                      </p:cBhvr>
                                      <p:to>
                                        <p:strVal val="visible"/>
                                      </p:to>
                                    </p:set>
                                    <p:anim calcmode="lin" valueType="num">
                                      <p:cBhvr additive="base">
                                        <p:cTn id="19" dur="500" fill="hold"/>
                                        <p:tgtEl>
                                          <p:spTgt spid="44035"/>
                                        </p:tgtEl>
                                        <p:attrNameLst>
                                          <p:attrName>ppt_x</p:attrName>
                                        </p:attrNameLst>
                                      </p:cBhvr>
                                      <p:tavLst>
                                        <p:tav tm="0">
                                          <p:val>
                                            <p:strVal val="#ppt_x"/>
                                          </p:val>
                                        </p:tav>
                                        <p:tav tm="100000">
                                          <p:val>
                                            <p:strVal val="#ppt_x"/>
                                          </p:val>
                                        </p:tav>
                                      </p:tavLst>
                                    </p:anim>
                                    <p:anim calcmode="lin" valueType="num">
                                      <p:cBhvr additive="base">
                                        <p:cTn id="20" dur="500" fill="hold"/>
                                        <p:tgtEl>
                                          <p:spTgt spid="440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p:bldP spid="4403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 Box 2"/>
          <p:cNvSpPr txBox="1"/>
          <p:nvPr/>
        </p:nvSpPr>
        <p:spPr>
          <a:xfrm>
            <a:off x="871538" y="915988"/>
            <a:ext cx="5518150" cy="701675"/>
          </a:xfrm>
          <a:prstGeom prst="rect">
            <a:avLst/>
          </a:prstGeom>
          <a:noFill/>
          <a:ln w="9525">
            <a:noFill/>
          </a:ln>
        </p:spPr>
        <p:txBody>
          <a:bodyPr wrap="none">
            <a:spAutoFit/>
          </a:bodyPr>
          <a:lstStyle/>
          <a:p>
            <a:r>
              <a:rPr lang="zh-CN" altLang="en-US" sz="4000" dirty="0">
                <a:solidFill>
                  <a:srgbClr val="6600CC"/>
                </a:solidFill>
                <a:latin typeface="黑体" panose="02010609060101010101" pitchFamily="2" charset="-122"/>
                <a:ea typeface="黑体" panose="02010609060101010101" pitchFamily="2" charset="-122"/>
              </a:rPr>
              <a:t>生物因素对生物的影响 </a:t>
            </a:r>
          </a:p>
        </p:txBody>
      </p:sp>
      <p:sp>
        <p:nvSpPr>
          <p:cNvPr id="45059" name="Text Box 3"/>
          <p:cNvSpPr txBox="1"/>
          <p:nvPr/>
        </p:nvSpPr>
        <p:spPr>
          <a:xfrm>
            <a:off x="900113" y="1773238"/>
            <a:ext cx="2020887" cy="579437"/>
          </a:xfrm>
          <a:prstGeom prst="rect">
            <a:avLst/>
          </a:prstGeom>
          <a:noFill/>
          <a:ln w="9525">
            <a:noFill/>
          </a:ln>
        </p:spPr>
        <p:txBody>
          <a:bodyPr wrap="none">
            <a:spAutoFit/>
          </a:bodyPr>
          <a:lstStyle/>
          <a:p>
            <a:r>
              <a:rPr lang="zh-CN" altLang="en-US" sz="3200" b="1" dirty="0">
                <a:latin typeface="楷体_GB2312" panose="02010609030101010101" pitchFamily="49" charset="-122"/>
                <a:ea typeface="楷体_GB2312" panose="02010609030101010101" pitchFamily="49" charset="-122"/>
              </a:rPr>
              <a:t>合作关系 </a:t>
            </a:r>
          </a:p>
        </p:txBody>
      </p:sp>
      <p:pic>
        <p:nvPicPr>
          <p:cNvPr id="45060" name="Picture 4" descr="dwbz015"/>
          <p:cNvPicPr>
            <a:picLocks noChangeAspect="1"/>
          </p:cNvPicPr>
          <p:nvPr/>
        </p:nvPicPr>
        <p:blipFill>
          <a:blip r:embed="rId2" cstate="print"/>
          <a:stretch>
            <a:fillRect/>
          </a:stretch>
        </p:blipFill>
        <p:spPr>
          <a:xfrm>
            <a:off x="2843213" y="1863725"/>
            <a:ext cx="5256212" cy="3941763"/>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5058"/>
                                        </p:tgtEl>
                                        <p:attrNameLst>
                                          <p:attrName>style.visibility</p:attrName>
                                        </p:attrNameLst>
                                      </p:cBhvr>
                                      <p:to>
                                        <p:strVal val="visible"/>
                                      </p:to>
                                    </p:set>
                                    <p:animEffect transition="in" filter="blinds(horizontal)">
                                      <p:cBhvr>
                                        <p:cTn id="7" dur="500"/>
                                        <p:tgtEl>
                                          <p:spTgt spid="4505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5060"/>
                                        </p:tgtEl>
                                        <p:attrNameLst>
                                          <p:attrName>style.visibility</p:attrName>
                                        </p:attrNameLst>
                                      </p:cBhvr>
                                      <p:to>
                                        <p:strVal val="visible"/>
                                      </p:to>
                                    </p:set>
                                    <p:animEffect transition="in" filter="blinds(horizontal)">
                                      <p:cBhvr>
                                        <p:cTn id="12" dur="500"/>
                                        <p:tgtEl>
                                          <p:spTgt spid="4506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5059"/>
                                        </p:tgtEl>
                                        <p:attrNameLst>
                                          <p:attrName>style.visibility</p:attrName>
                                        </p:attrNameLst>
                                      </p:cBhvr>
                                      <p:to>
                                        <p:strVal val="visible"/>
                                      </p:to>
                                    </p:set>
                                    <p:animEffect transition="in" filter="blinds(horizontal)">
                                      <p:cBhvr>
                                        <p:cTn id="17" dur="500"/>
                                        <p:tgtEl>
                                          <p:spTgt spid="450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8" grpId="0"/>
      <p:bldP spid="4505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狮子捕食"/>
          <p:cNvPicPr>
            <a:picLocks noChangeAspect="1"/>
          </p:cNvPicPr>
          <p:nvPr/>
        </p:nvPicPr>
        <p:blipFill>
          <a:blip r:embed="rId2" cstate="print"/>
          <a:stretch>
            <a:fillRect/>
          </a:stretch>
        </p:blipFill>
        <p:spPr>
          <a:xfrm>
            <a:off x="0" y="0"/>
            <a:ext cx="9144000" cy="5734050"/>
          </a:xfrm>
          <a:prstGeom prst="rect">
            <a:avLst/>
          </a:prstGeom>
          <a:noFill/>
          <a:ln w="9525">
            <a:noFill/>
          </a:ln>
        </p:spPr>
      </p:pic>
      <p:sp>
        <p:nvSpPr>
          <p:cNvPr id="47107" name="Text Box 3"/>
          <p:cNvSpPr txBox="1"/>
          <p:nvPr/>
        </p:nvSpPr>
        <p:spPr>
          <a:xfrm>
            <a:off x="827088" y="404813"/>
            <a:ext cx="2927350" cy="914400"/>
          </a:xfrm>
          <a:prstGeom prst="rect">
            <a:avLst/>
          </a:prstGeom>
          <a:noFill/>
          <a:ln w="9525">
            <a:noFill/>
          </a:ln>
        </p:spPr>
        <p:txBody>
          <a:bodyPr wrap="none">
            <a:spAutoFit/>
          </a:bodyPr>
          <a:lstStyle/>
          <a:p>
            <a:r>
              <a:rPr lang="zh-CN" altLang="en-US" sz="5400" b="1" dirty="0">
                <a:solidFill>
                  <a:schemeClr val="bg1"/>
                </a:solidFill>
                <a:latin typeface="Arial" panose="020B0604020202020204" pitchFamily="34" charset="0"/>
                <a:ea typeface="华文宋体" pitchFamily="2" charset="-122"/>
              </a:rPr>
              <a:t>捕食关系</a:t>
            </a:r>
          </a:p>
        </p:txBody>
      </p:sp>
      <p:sp>
        <p:nvSpPr>
          <p:cNvPr id="35844" name="Text Box 4"/>
          <p:cNvSpPr txBox="1"/>
          <p:nvPr/>
        </p:nvSpPr>
        <p:spPr>
          <a:xfrm>
            <a:off x="2700338" y="5949950"/>
            <a:ext cx="3095625" cy="579438"/>
          </a:xfrm>
          <a:prstGeom prst="rect">
            <a:avLst/>
          </a:prstGeom>
          <a:noFill/>
          <a:ln w="9525">
            <a:noFill/>
          </a:ln>
        </p:spPr>
        <p:txBody>
          <a:bodyPr>
            <a:spAutoFit/>
          </a:bodyPr>
          <a:lstStyle/>
          <a:p>
            <a:pPr>
              <a:spcBef>
                <a:spcPct val="50000"/>
              </a:spcBef>
            </a:pPr>
            <a:r>
              <a:rPr lang="zh-CN" altLang="en-US" sz="3200" b="1" dirty="0">
                <a:latin typeface="Arial" panose="020B0604020202020204" pitchFamily="34" charset="0"/>
              </a:rPr>
              <a:t>狮子在捕食斑马</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7106"/>
                                        </p:tgtEl>
                                        <p:attrNameLst>
                                          <p:attrName>style.visibility</p:attrName>
                                        </p:attrNameLst>
                                      </p:cBhvr>
                                      <p:to>
                                        <p:strVal val="visible"/>
                                      </p:to>
                                    </p:set>
                                    <p:anim calcmode="lin" valueType="num">
                                      <p:cBhvr additive="base">
                                        <p:cTn id="7" dur="500" fill="hold"/>
                                        <p:tgtEl>
                                          <p:spTgt spid="47106"/>
                                        </p:tgtEl>
                                        <p:attrNameLst>
                                          <p:attrName>ppt_x</p:attrName>
                                        </p:attrNameLst>
                                      </p:cBhvr>
                                      <p:tavLst>
                                        <p:tav tm="0">
                                          <p:val>
                                            <p:strVal val="#ppt_x"/>
                                          </p:val>
                                        </p:tav>
                                        <p:tav tm="100000">
                                          <p:val>
                                            <p:strVal val="#ppt_x"/>
                                          </p:val>
                                        </p:tav>
                                      </p:tavLst>
                                    </p:anim>
                                    <p:anim calcmode="lin" valueType="num">
                                      <p:cBhvr additive="base">
                                        <p:cTn id="8" dur="500" fill="hold"/>
                                        <p:tgtEl>
                                          <p:spTgt spid="4710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7107"/>
                                        </p:tgtEl>
                                        <p:attrNameLst>
                                          <p:attrName>style.visibility</p:attrName>
                                        </p:attrNameLst>
                                      </p:cBhvr>
                                      <p:to>
                                        <p:strVal val="visible"/>
                                      </p:to>
                                    </p:set>
                                    <p:anim calcmode="lin" valueType="num">
                                      <p:cBhvr additive="base">
                                        <p:cTn id="13" dur="500" fill="hold"/>
                                        <p:tgtEl>
                                          <p:spTgt spid="47107"/>
                                        </p:tgtEl>
                                        <p:attrNameLst>
                                          <p:attrName>ppt_x</p:attrName>
                                        </p:attrNameLst>
                                      </p:cBhvr>
                                      <p:tavLst>
                                        <p:tav tm="0">
                                          <p:val>
                                            <p:strVal val="#ppt_x"/>
                                          </p:val>
                                        </p:tav>
                                        <p:tav tm="100000">
                                          <p:val>
                                            <p:strVal val="#ppt_x"/>
                                          </p:val>
                                        </p:tav>
                                      </p:tavLst>
                                    </p:anim>
                                    <p:anim calcmode="lin" valueType="num">
                                      <p:cBhvr additive="base">
                                        <p:cTn id="14" dur="500" fill="hold"/>
                                        <p:tgtEl>
                                          <p:spTgt spid="4710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猞狸正在追捕雪兔"/>
          <p:cNvPicPr>
            <a:picLocks noChangeAspect="1"/>
          </p:cNvPicPr>
          <p:nvPr/>
        </p:nvPicPr>
        <p:blipFill>
          <a:blip r:embed="rId2" cstate="print"/>
          <a:stretch>
            <a:fillRect/>
          </a:stretch>
        </p:blipFill>
        <p:spPr>
          <a:xfrm>
            <a:off x="0" y="0"/>
            <a:ext cx="9144000" cy="5805488"/>
          </a:xfrm>
          <a:prstGeom prst="rect">
            <a:avLst/>
          </a:prstGeom>
          <a:noFill/>
          <a:ln w="9525">
            <a:noFill/>
          </a:ln>
        </p:spPr>
      </p:pic>
      <p:sp>
        <p:nvSpPr>
          <p:cNvPr id="36867" name="Rectangle 3"/>
          <p:cNvSpPr/>
          <p:nvPr/>
        </p:nvSpPr>
        <p:spPr>
          <a:xfrm>
            <a:off x="2700338" y="5876925"/>
            <a:ext cx="2622550" cy="579438"/>
          </a:xfrm>
          <a:prstGeom prst="rect">
            <a:avLst/>
          </a:prstGeom>
          <a:noFill/>
          <a:ln w="12700">
            <a:noFill/>
          </a:ln>
        </p:spPr>
        <p:txBody>
          <a:bodyPr wrap="none">
            <a:spAutoFit/>
          </a:bodyPr>
          <a:lstStyle/>
          <a:p>
            <a:r>
              <a:rPr lang="zh-CN" altLang="en-US" sz="3200" b="1" dirty="0">
                <a:latin typeface="Times New Roman" panose="02020603050405020304" pitchFamily="18" charset="0"/>
                <a:ea typeface="黑体" panose="02010609060101010101" pitchFamily="2" charset="-122"/>
              </a:rPr>
              <a:t>猞猁追捕兔子</a:t>
            </a:r>
          </a:p>
        </p:txBody>
      </p:sp>
    </p:spTree>
  </p:cSld>
  <p:clrMapOvr>
    <a:masterClrMapping/>
  </p:clrMapOvr>
  <p:transition spd="med" advClick="0">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狐狸正在追捕老鼠"/>
          <p:cNvPicPr>
            <a:picLocks noChangeAspect="1"/>
          </p:cNvPicPr>
          <p:nvPr/>
        </p:nvPicPr>
        <p:blipFill>
          <a:blip r:embed="rId2" cstate="print"/>
          <a:stretch>
            <a:fillRect/>
          </a:stretch>
        </p:blipFill>
        <p:spPr>
          <a:xfrm>
            <a:off x="0" y="0"/>
            <a:ext cx="9144000" cy="5876925"/>
          </a:xfrm>
          <a:prstGeom prst="rect">
            <a:avLst/>
          </a:prstGeom>
          <a:noFill/>
          <a:ln w="9525">
            <a:noFill/>
          </a:ln>
        </p:spPr>
      </p:pic>
      <p:sp>
        <p:nvSpPr>
          <p:cNvPr id="37891" name="Rectangle 3"/>
          <p:cNvSpPr/>
          <p:nvPr/>
        </p:nvSpPr>
        <p:spPr>
          <a:xfrm>
            <a:off x="3132138" y="5949950"/>
            <a:ext cx="2622550" cy="579438"/>
          </a:xfrm>
          <a:prstGeom prst="rect">
            <a:avLst/>
          </a:prstGeom>
          <a:noFill/>
          <a:ln w="12700">
            <a:noFill/>
          </a:ln>
        </p:spPr>
        <p:txBody>
          <a:bodyPr wrap="none">
            <a:spAutoFit/>
          </a:bodyPr>
          <a:lstStyle/>
          <a:p>
            <a:r>
              <a:rPr lang="zh-CN" altLang="en-US" sz="3200" b="1" dirty="0">
                <a:latin typeface="Times New Roman" panose="02020603050405020304" pitchFamily="18" charset="0"/>
                <a:ea typeface="黑体" panose="02010609060101010101" pitchFamily="2" charset="-122"/>
              </a:rPr>
              <a:t>狐狸追捕老鼠</a:t>
            </a:r>
          </a:p>
        </p:txBody>
      </p:sp>
    </p:spTree>
  </p:cSld>
  <p:clrMapOvr>
    <a:masterClrMapping/>
  </p:clrMapOvr>
  <p:transition advClick="0">
    <p:zo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大象和狮子抢夺水源"/>
          <p:cNvPicPr>
            <a:picLocks noChangeAspect="1"/>
          </p:cNvPicPr>
          <p:nvPr/>
        </p:nvPicPr>
        <p:blipFill>
          <a:blip r:embed="rId2" cstate="print"/>
          <a:stretch>
            <a:fillRect/>
          </a:stretch>
        </p:blipFill>
        <p:spPr>
          <a:xfrm>
            <a:off x="0" y="0"/>
            <a:ext cx="9144000" cy="5661025"/>
          </a:xfrm>
          <a:prstGeom prst="rect">
            <a:avLst/>
          </a:prstGeom>
          <a:noFill/>
          <a:ln w="9525">
            <a:noFill/>
          </a:ln>
        </p:spPr>
      </p:pic>
      <p:sp>
        <p:nvSpPr>
          <p:cNvPr id="38915" name="Text Box 3"/>
          <p:cNvSpPr txBox="1"/>
          <p:nvPr/>
        </p:nvSpPr>
        <p:spPr>
          <a:xfrm>
            <a:off x="755650" y="476250"/>
            <a:ext cx="2927350" cy="914400"/>
          </a:xfrm>
          <a:prstGeom prst="rect">
            <a:avLst/>
          </a:prstGeom>
          <a:noFill/>
          <a:ln w="9525">
            <a:noFill/>
          </a:ln>
        </p:spPr>
        <p:txBody>
          <a:bodyPr wrap="none">
            <a:spAutoFit/>
          </a:bodyPr>
          <a:lstStyle/>
          <a:p>
            <a:r>
              <a:rPr lang="zh-CN" altLang="en-US" sz="5400" b="1" dirty="0">
                <a:solidFill>
                  <a:schemeClr val="bg1"/>
                </a:solidFill>
                <a:latin typeface="Arial" panose="020B0604020202020204" pitchFamily="34" charset="0"/>
              </a:rPr>
              <a:t>竞争关系</a:t>
            </a:r>
          </a:p>
        </p:txBody>
      </p:sp>
      <p:sp>
        <p:nvSpPr>
          <p:cNvPr id="38916" name="Text Box 4"/>
          <p:cNvSpPr txBox="1"/>
          <p:nvPr/>
        </p:nvSpPr>
        <p:spPr>
          <a:xfrm>
            <a:off x="2700338" y="5949950"/>
            <a:ext cx="4751387" cy="579438"/>
          </a:xfrm>
          <a:prstGeom prst="rect">
            <a:avLst/>
          </a:prstGeom>
          <a:noFill/>
          <a:ln w="9525">
            <a:noFill/>
          </a:ln>
        </p:spPr>
        <p:txBody>
          <a:bodyPr>
            <a:spAutoFit/>
          </a:bodyPr>
          <a:lstStyle/>
          <a:p>
            <a:pPr>
              <a:spcBef>
                <a:spcPct val="50000"/>
              </a:spcBef>
            </a:pPr>
            <a:r>
              <a:rPr lang="zh-CN" altLang="en-US" sz="3200" b="1" dirty="0">
                <a:latin typeface="Arial" panose="020B0604020202020204" pitchFamily="34" charset="0"/>
              </a:rPr>
              <a:t>狮子和大象争夺有限的水</a:t>
            </a:r>
          </a:p>
        </p:txBody>
      </p:sp>
    </p:spTree>
  </p:cSld>
  <p:clrMapOvr>
    <a:masterClrMapping/>
  </p:clrMapOvr>
  <p:transition spd="med">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水稻与杂草"/>
          <p:cNvPicPr>
            <a:picLocks noChangeAspect="1"/>
          </p:cNvPicPr>
          <p:nvPr/>
        </p:nvPicPr>
        <p:blipFill>
          <a:blip r:embed="rId2" cstate="print"/>
          <a:stretch>
            <a:fillRect/>
          </a:stretch>
        </p:blipFill>
        <p:spPr>
          <a:xfrm>
            <a:off x="0" y="0"/>
            <a:ext cx="9251950" cy="5949950"/>
          </a:xfrm>
          <a:prstGeom prst="rect">
            <a:avLst/>
          </a:prstGeom>
          <a:noFill/>
          <a:ln w="9525">
            <a:noFill/>
          </a:ln>
        </p:spPr>
      </p:pic>
      <p:sp>
        <p:nvSpPr>
          <p:cNvPr id="39939" name="Text Box 3"/>
          <p:cNvSpPr txBox="1"/>
          <p:nvPr/>
        </p:nvSpPr>
        <p:spPr>
          <a:xfrm>
            <a:off x="1979613" y="6021388"/>
            <a:ext cx="5976937" cy="579437"/>
          </a:xfrm>
          <a:prstGeom prst="rect">
            <a:avLst/>
          </a:prstGeom>
          <a:noFill/>
          <a:ln w="9525">
            <a:noFill/>
          </a:ln>
        </p:spPr>
        <p:txBody>
          <a:bodyPr>
            <a:spAutoFit/>
          </a:bodyPr>
          <a:lstStyle/>
          <a:p>
            <a:pPr>
              <a:spcBef>
                <a:spcPct val="50000"/>
              </a:spcBef>
            </a:pPr>
            <a:r>
              <a:rPr lang="zh-CN" altLang="en-US" sz="3200" b="1" dirty="0">
                <a:latin typeface="Arial" panose="020B0604020202020204" pitchFamily="34" charset="0"/>
              </a:rPr>
              <a:t>水稻和杂草竞争阳光、水、肥等</a:t>
            </a:r>
          </a:p>
        </p:txBody>
      </p:sp>
    </p:spTree>
  </p:cSld>
  <p:clrMapOvr>
    <a:masterClrMapping/>
  </p:clrMapOvr>
  <p:transition spd="med">
    <p:dissolv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1-13"/>
          <p:cNvPicPr>
            <a:picLocks noChangeAspect="1"/>
          </p:cNvPicPr>
          <p:nvPr/>
        </p:nvPicPr>
        <p:blipFill>
          <a:blip r:embed="rId2" cstate="print"/>
          <a:stretch>
            <a:fillRect/>
          </a:stretch>
        </p:blipFill>
        <p:spPr>
          <a:xfrm>
            <a:off x="0" y="0"/>
            <a:ext cx="9144000" cy="5661025"/>
          </a:xfrm>
          <a:prstGeom prst="rect">
            <a:avLst/>
          </a:prstGeom>
          <a:noFill/>
          <a:ln w="9525">
            <a:noFill/>
          </a:ln>
        </p:spPr>
      </p:pic>
      <p:sp>
        <p:nvSpPr>
          <p:cNvPr id="40963" name="Text Box 3">
            <a:hlinkClick r:id="rId3" action="ppaction://hlinkfile"/>
          </p:cNvPr>
          <p:cNvSpPr txBox="1"/>
          <p:nvPr/>
        </p:nvSpPr>
        <p:spPr>
          <a:xfrm>
            <a:off x="539750" y="260350"/>
            <a:ext cx="2927350" cy="914400"/>
          </a:xfrm>
          <a:prstGeom prst="rect">
            <a:avLst/>
          </a:prstGeom>
          <a:noFill/>
          <a:ln w="9525">
            <a:noFill/>
          </a:ln>
        </p:spPr>
        <p:txBody>
          <a:bodyPr wrap="none">
            <a:spAutoFit/>
          </a:bodyPr>
          <a:lstStyle/>
          <a:p>
            <a:r>
              <a:rPr lang="zh-CN" altLang="en-US" sz="5400" b="1" dirty="0">
                <a:solidFill>
                  <a:schemeClr val="bg1"/>
                </a:solidFill>
                <a:latin typeface="Arial" panose="020B0604020202020204" pitchFamily="34" charset="0"/>
              </a:rPr>
              <a:t>合作关系</a:t>
            </a:r>
            <a:endParaRPr lang="zh-CN" altLang="en-US" sz="3200" b="1" dirty="0">
              <a:solidFill>
                <a:schemeClr val="bg1"/>
              </a:solidFill>
              <a:latin typeface="Arial" panose="020B0604020202020204" pitchFamily="34" charset="0"/>
            </a:endParaRPr>
          </a:p>
        </p:txBody>
      </p:sp>
      <p:sp>
        <p:nvSpPr>
          <p:cNvPr id="40964" name="Text Box 4"/>
          <p:cNvSpPr txBox="1"/>
          <p:nvPr/>
        </p:nvSpPr>
        <p:spPr>
          <a:xfrm>
            <a:off x="2627313" y="5876925"/>
            <a:ext cx="3600450" cy="641350"/>
          </a:xfrm>
          <a:prstGeom prst="rect">
            <a:avLst/>
          </a:prstGeom>
          <a:noFill/>
          <a:ln w="9525">
            <a:noFill/>
          </a:ln>
        </p:spPr>
        <p:txBody>
          <a:bodyPr>
            <a:spAutoFit/>
          </a:bodyPr>
          <a:lstStyle/>
          <a:p>
            <a:pPr>
              <a:spcBef>
                <a:spcPct val="50000"/>
              </a:spcBef>
            </a:pPr>
            <a:r>
              <a:rPr lang="zh-CN" altLang="en-US" sz="3600" b="1" dirty="0">
                <a:latin typeface="Arial" panose="020B0604020202020204" pitchFamily="34" charset="0"/>
              </a:rPr>
              <a:t>蚂蚁合力搬食物</a:t>
            </a:r>
          </a:p>
        </p:txBody>
      </p:sp>
    </p:spTree>
  </p:cSld>
  <p:clrMapOvr>
    <a:masterClrMapping/>
  </p:clrMapOvr>
  <p:transition spd="med">
    <p:randomBar dir="vert"/>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蜜蜂合作筑巢"/>
          <p:cNvPicPr>
            <a:picLocks noChangeAspect="1"/>
          </p:cNvPicPr>
          <p:nvPr/>
        </p:nvPicPr>
        <p:blipFill>
          <a:blip r:embed="rId2" cstate="print"/>
          <a:stretch>
            <a:fillRect/>
          </a:stretch>
        </p:blipFill>
        <p:spPr>
          <a:xfrm>
            <a:off x="0" y="0"/>
            <a:ext cx="9144000" cy="5932488"/>
          </a:xfrm>
          <a:prstGeom prst="rect">
            <a:avLst/>
          </a:prstGeom>
          <a:noFill/>
          <a:ln w="9525">
            <a:noFill/>
          </a:ln>
        </p:spPr>
      </p:pic>
      <p:sp>
        <p:nvSpPr>
          <p:cNvPr id="41987" name="Text Box 3"/>
          <p:cNvSpPr txBox="1"/>
          <p:nvPr/>
        </p:nvSpPr>
        <p:spPr>
          <a:xfrm>
            <a:off x="2987675" y="5949950"/>
            <a:ext cx="2879725" cy="579438"/>
          </a:xfrm>
          <a:prstGeom prst="rect">
            <a:avLst/>
          </a:prstGeom>
          <a:noFill/>
          <a:ln w="9525">
            <a:noFill/>
          </a:ln>
        </p:spPr>
        <p:txBody>
          <a:bodyPr>
            <a:spAutoFit/>
          </a:bodyPr>
          <a:lstStyle/>
          <a:p>
            <a:pPr>
              <a:spcBef>
                <a:spcPct val="50000"/>
              </a:spcBef>
            </a:pPr>
            <a:r>
              <a:rPr lang="zh-CN" altLang="en-US" sz="3200" b="1" dirty="0">
                <a:latin typeface="Arial" panose="020B0604020202020204" pitchFamily="34" charset="0"/>
              </a:rPr>
              <a:t>蜜蜂合作筑巢</a:t>
            </a:r>
          </a:p>
        </p:txBody>
      </p:sp>
    </p:spTree>
  </p:cSld>
  <p:clrMapOvr>
    <a:masterClrMapping/>
  </p:clrMapOvr>
  <p:transition spd="med">
    <p:zoom dir="in"/>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寄生虫1"/>
          <p:cNvPicPr>
            <a:picLocks noChangeAspect="1"/>
          </p:cNvPicPr>
          <p:nvPr/>
        </p:nvPicPr>
        <p:blipFill>
          <a:blip r:embed="rId2" cstate="print"/>
          <a:stretch>
            <a:fillRect/>
          </a:stretch>
        </p:blipFill>
        <p:spPr>
          <a:xfrm>
            <a:off x="0" y="0"/>
            <a:ext cx="9144000" cy="5876925"/>
          </a:xfrm>
          <a:prstGeom prst="rect">
            <a:avLst/>
          </a:prstGeom>
          <a:noFill/>
          <a:ln w="9525">
            <a:noFill/>
          </a:ln>
        </p:spPr>
      </p:pic>
      <p:sp>
        <p:nvSpPr>
          <p:cNvPr id="43011" name="Text Box 3"/>
          <p:cNvSpPr txBox="1"/>
          <p:nvPr/>
        </p:nvSpPr>
        <p:spPr>
          <a:xfrm>
            <a:off x="468313" y="404813"/>
            <a:ext cx="5111750" cy="914400"/>
          </a:xfrm>
          <a:prstGeom prst="rect">
            <a:avLst/>
          </a:prstGeom>
          <a:noFill/>
          <a:ln w="9525">
            <a:noFill/>
          </a:ln>
        </p:spPr>
        <p:txBody>
          <a:bodyPr>
            <a:spAutoFit/>
          </a:bodyPr>
          <a:lstStyle/>
          <a:p>
            <a:pPr>
              <a:spcBef>
                <a:spcPct val="50000"/>
              </a:spcBef>
            </a:pPr>
            <a:r>
              <a:rPr lang="zh-CN" altLang="en-US" sz="5400" b="1" dirty="0">
                <a:solidFill>
                  <a:srgbClr val="FF0000"/>
                </a:solidFill>
                <a:latin typeface="Arial" panose="020B0604020202020204" pitchFamily="34" charset="0"/>
              </a:rPr>
              <a:t>寄生关系</a:t>
            </a:r>
            <a:r>
              <a:rPr lang="zh-CN" altLang="en-US" sz="3200" b="1" dirty="0">
                <a:solidFill>
                  <a:srgbClr val="FF0000"/>
                </a:solidFill>
                <a:latin typeface="Arial" panose="020B0604020202020204" pitchFamily="34" charset="0"/>
              </a:rPr>
              <a:t>（寄生虫）</a:t>
            </a:r>
          </a:p>
        </p:txBody>
      </p:sp>
      <p:sp>
        <p:nvSpPr>
          <p:cNvPr id="43012" name="Text Box 4"/>
          <p:cNvSpPr txBox="1"/>
          <p:nvPr/>
        </p:nvSpPr>
        <p:spPr>
          <a:xfrm>
            <a:off x="1835150" y="6021388"/>
            <a:ext cx="6408738" cy="579437"/>
          </a:xfrm>
          <a:prstGeom prst="rect">
            <a:avLst/>
          </a:prstGeom>
          <a:noFill/>
          <a:ln w="9525">
            <a:noFill/>
          </a:ln>
        </p:spPr>
        <p:txBody>
          <a:bodyPr>
            <a:spAutoFit/>
          </a:bodyPr>
          <a:lstStyle/>
          <a:p>
            <a:pPr>
              <a:spcBef>
                <a:spcPct val="50000"/>
              </a:spcBef>
            </a:pPr>
            <a:r>
              <a:rPr lang="zh-CN" altLang="en-US" sz="3200" b="1" dirty="0">
                <a:latin typeface="Arial" panose="020B0604020202020204" pitchFamily="34" charset="0"/>
              </a:rPr>
              <a:t>从一个</a:t>
            </a:r>
            <a:r>
              <a:rPr lang="en-US" altLang="zh-CN" sz="3200" b="1" dirty="0">
                <a:latin typeface="Arial" panose="020B0604020202020204" pitchFamily="34" charset="0"/>
              </a:rPr>
              <a:t>12</a:t>
            </a:r>
            <a:r>
              <a:rPr lang="zh-CN" altLang="en-US" sz="3200" b="1" dirty="0">
                <a:latin typeface="Arial" panose="020B0604020202020204" pitchFamily="34" charset="0"/>
              </a:rPr>
              <a:t>岁男孩脑中取出的绦虫</a:t>
            </a:r>
          </a:p>
        </p:txBody>
      </p:sp>
    </p:spTree>
  </p:cSld>
  <p:clrMapOvr>
    <a:masterClrMapping/>
  </p:clrMapOvr>
  <p:transition spd="med">
    <p:spli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p:nvPr/>
        </p:nvSpPr>
        <p:spPr>
          <a:xfrm>
            <a:off x="609600" y="1143000"/>
            <a:ext cx="7848600" cy="5568950"/>
          </a:xfrm>
          <a:prstGeom prst="rect">
            <a:avLst/>
          </a:prstGeom>
          <a:noFill/>
          <a:ln w="9525">
            <a:noFill/>
          </a:ln>
        </p:spPr>
        <p:txBody>
          <a:bodyPr anchor="ctr">
            <a:spAutoFit/>
          </a:bodyPr>
          <a:lstStyle/>
          <a:p>
            <a:pPr indent="266700"/>
            <a:r>
              <a:rPr lang="zh-CN" altLang="en-US" sz="2400" b="1" dirty="0">
                <a:latin typeface="Arial" panose="020B0604020202020204" pitchFamily="34" charset="0"/>
              </a:rPr>
              <a:t>知识目标</a:t>
            </a:r>
            <a:endParaRPr lang="zh-CN" altLang="en-US" sz="2400" dirty="0">
              <a:latin typeface="Arial" panose="020B0604020202020204" pitchFamily="34" charset="0"/>
            </a:endParaRPr>
          </a:p>
          <a:p>
            <a:pPr indent="266700"/>
            <a:r>
              <a:rPr lang="en-US" altLang="zh-CN" sz="2400" dirty="0">
                <a:latin typeface="Arial" panose="020B0604020202020204" pitchFamily="34" charset="0"/>
              </a:rPr>
              <a:t>1. </a:t>
            </a:r>
            <a:r>
              <a:rPr lang="zh-CN" altLang="en-US" sz="2400" dirty="0">
                <a:latin typeface="Arial" panose="020B0604020202020204" pitchFamily="34" charset="0"/>
              </a:rPr>
              <a:t>概述生态因素的概念。</a:t>
            </a:r>
            <a:endParaRPr lang="en-US" altLang="zh-CN" sz="2400" dirty="0">
              <a:latin typeface="Arial" panose="020B0604020202020204" pitchFamily="34" charset="0"/>
            </a:endParaRPr>
          </a:p>
          <a:p>
            <a:pPr indent="266700"/>
            <a:r>
              <a:rPr lang="en-US" altLang="zh-CN" sz="2400" dirty="0">
                <a:latin typeface="Arial" panose="020B0604020202020204" pitchFamily="34" charset="0"/>
              </a:rPr>
              <a:t>2. </a:t>
            </a:r>
            <a:r>
              <a:rPr lang="zh-CN" altLang="en-US" sz="2400" dirty="0">
                <a:latin typeface="Arial" panose="020B0604020202020204" pitchFamily="34" charset="0"/>
              </a:rPr>
              <a:t>解释主要非生物因素（光照、温度、水分）对生物的作用和影响。</a:t>
            </a:r>
          </a:p>
          <a:p>
            <a:pPr indent="266700"/>
            <a:r>
              <a:rPr lang="en-US" altLang="zh-CN" sz="2400" dirty="0">
                <a:latin typeface="Arial" panose="020B0604020202020204" pitchFamily="34" charset="0"/>
              </a:rPr>
              <a:t>3. </a:t>
            </a:r>
            <a:r>
              <a:rPr lang="zh-CN" altLang="en-US" sz="2400" dirty="0">
                <a:latin typeface="Arial" panose="020B0604020202020204" pitchFamily="34" charset="0"/>
              </a:rPr>
              <a:t>举例说明生物因素（种内关系和种间关系）对生物的影响，说明生态因素的综合作用。</a:t>
            </a:r>
          </a:p>
          <a:p>
            <a:pPr indent="266700"/>
            <a:r>
              <a:rPr lang="en-US" altLang="zh-CN" sz="2400" dirty="0">
                <a:latin typeface="Arial" panose="020B0604020202020204" pitchFamily="34" charset="0"/>
              </a:rPr>
              <a:t>4. </a:t>
            </a:r>
            <a:r>
              <a:rPr lang="zh-CN" altLang="en-US" sz="2400" dirty="0">
                <a:latin typeface="Arial" panose="020B0604020202020204" pitchFamily="34" charset="0"/>
              </a:rPr>
              <a:t>阐述共生、寄生、捕食、竞争等有关重要词语的含义。</a:t>
            </a:r>
          </a:p>
          <a:p>
            <a:pPr indent="266700"/>
            <a:r>
              <a:rPr lang="zh-CN" altLang="en-US" sz="2400" b="1" dirty="0">
                <a:latin typeface="Arial" panose="020B0604020202020204" pitchFamily="34" charset="0"/>
              </a:rPr>
              <a:t>能力目标</a:t>
            </a:r>
            <a:endParaRPr lang="zh-CN" altLang="en-US" sz="2400" dirty="0">
              <a:latin typeface="Arial" panose="020B0604020202020204" pitchFamily="34" charset="0"/>
            </a:endParaRPr>
          </a:p>
          <a:p>
            <a:pPr indent="266700"/>
            <a:r>
              <a:rPr lang="en-US" altLang="zh-CN" sz="2400" dirty="0">
                <a:latin typeface="Arial" panose="020B0604020202020204" pitchFamily="34" charset="0"/>
              </a:rPr>
              <a:t>1. </a:t>
            </a:r>
            <a:r>
              <a:rPr lang="zh-CN" altLang="en-US" sz="2400" dirty="0">
                <a:latin typeface="Arial" panose="020B0604020202020204" pitchFamily="34" charset="0"/>
              </a:rPr>
              <a:t>通过对生态因素影响生物生存发展的事实的分析，锻炼对比、分析、综合和概括的思维能力，以及分析问题、解决问题的能力。</a:t>
            </a:r>
          </a:p>
          <a:p>
            <a:pPr indent="266700"/>
            <a:r>
              <a:rPr lang="en-US" altLang="zh-CN" sz="2400" dirty="0">
                <a:latin typeface="Arial" panose="020B0604020202020204" pitchFamily="34" charset="0"/>
              </a:rPr>
              <a:t>2. </a:t>
            </a:r>
            <a:r>
              <a:rPr lang="zh-CN" altLang="en-US" sz="2400" dirty="0">
                <a:latin typeface="Arial" panose="020B0604020202020204" pitchFamily="34" charset="0"/>
              </a:rPr>
              <a:t>分析生物与环境间关系的相关图表，用曲线图等形式表示生物之间的关系。</a:t>
            </a:r>
          </a:p>
          <a:p>
            <a:pPr indent="266700"/>
            <a:r>
              <a:rPr lang="en-US" altLang="zh-CN" sz="2400" dirty="0">
                <a:latin typeface="Arial" panose="020B0604020202020204" pitchFamily="34" charset="0"/>
              </a:rPr>
              <a:t>3. </a:t>
            </a:r>
            <a:r>
              <a:rPr lang="zh-CN" altLang="en-US" sz="2400" dirty="0">
                <a:latin typeface="Arial" panose="020B0604020202020204" pitchFamily="34" charset="0"/>
              </a:rPr>
              <a:t>正确区分和使用种内互助、种内斗争、共生、寄生、捕食、竞争等有关重要词语。</a:t>
            </a:r>
          </a:p>
        </p:txBody>
      </p:sp>
      <p:sp>
        <p:nvSpPr>
          <p:cNvPr id="16387" name="Rectangle 6"/>
          <p:cNvSpPr/>
          <p:nvPr/>
        </p:nvSpPr>
        <p:spPr>
          <a:xfrm>
            <a:off x="609600" y="244475"/>
            <a:ext cx="2287588" cy="641350"/>
          </a:xfrm>
          <a:prstGeom prst="rect">
            <a:avLst/>
          </a:prstGeom>
          <a:noFill/>
          <a:ln w="9525">
            <a:noFill/>
          </a:ln>
        </p:spPr>
        <p:txBody>
          <a:bodyPr wrap="none" anchor="ctr">
            <a:spAutoFit/>
          </a:bodyPr>
          <a:lstStyle/>
          <a:p>
            <a:r>
              <a:rPr lang="zh-CN" altLang="en-US" sz="3600" b="1" dirty="0">
                <a:latin typeface="Arial" panose="020B0604020202020204" pitchFamily="34" charset="0"/>
              </a:rPr>
              <a:t>教学目标</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寄生虫2"/>
          <p:cNvPicPr>
            <a:picLocks noChangeAspect="1"/>
          </p:cNvPicPr>
          <p:nvPr/>
        </p:nvPicPr>
        <p:blipFill>
          <a:blip r:embed="rId2" cstate="print"/>
          <a:stretch>
            <a:fillRect/>
          </a:stretch>
        </p:blipFill>
        <p:spPr>
          <a:xfrm>
            <a:off x="0" y="0"/>
            <a:ext cx="9144000" cy="5876925"/>
          </a:xfrm>
          <a:prstGeom prst="rect">
            <a:avLst/>
          </a:prstGeom>
          <a:noFill/>
          <a:ln w="9525">
            <a:noFill/>
          </a:ln>
        </p:spPr>
      </p:pic>
      <p:sp>
        <p:nvSpPr>
          <p:cNvPr id="44035" name="Text Box 3"/>
          <p:cNvSpPr txBox="1"/>
          <p:nvPr/>
        </p:nvSpPr>
        <p:spPr>
          <a:xfrm>
            <a:off x="2555875" y="5949950"/>
            <a:ext cx="4535488" cy="579438"/>
          </a:xfrm>
          <a:prstGeom prst="rect">
            <a:avLst/>
          </a:prstGeom>
          <a:noFill/>
          <a:ln w="9525">
            <a:noFill/>
          </a:ln>
        </p:spPr>
        <p:txBody>
          <a:bodyPr>
            <a:spAutoFit/>
          </a:bodyPr>
          <a:lstStyle/>
          <a:p>
            <a:pPr>
              <a:spcBef>
                <a:spcPct val="50000"/>
              </a:spcBef>
            </a:pPr>
            <a:r>
              <a:rPr lang="zh-CN" altLang="en-US" sz="3200" b="1" dirty="0">
                <a:latin typeface="Arial" panose="020B0604020202020204" pitchFamily="34" charset="0"/>
              </a:rPr>
              <a:t>显微镜下的体表寄生虫</a:t>
            </a:r>
          </a:p>
        </p:txBody>
      </p:sp>
    </p:spTree>
  </p:cSld>
  <p:clrMapOvr>
    <a:masterClrMapping/>
  </p:clrMapOvr>
  <p:transition spd="med">
    <p:circl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根瘤菌"/>
          <p:cNvPicPr>
            <a:picLocks noChangeAspect="1"/>
          </p:cNvPicPr>
          <p:nvPr/>
        </p:nvPicPr>
        <p:blipFill>
          <a:blip r:embed="rId2" cstate="print"/>
          <a:stretch>
            <a:fillRect/>
          </a:stretch>
        </p:blipFill>
        <p:spPr>
          <a:xfrm>
            <a:off x="0" y="0"/>
            <a:ext cx="9144000" cy="5949950"/>
          </a:xfrm>
          <a:prstGeom prst="rect">
            <a:avLst/>
          </a:prstGeom>
          <a:noFill/>
          <a:ln w="9525">
            <a:noFill/>
          </a:ln>
        </p:spPr>
      </p:pic>
      <p:pic>
        <p:nvPicPr>
          <p:cNvPr id="45059" name="Picture 3" descr="根瘤菌"/>
          <p:cNvPicPr>
            <a:picLocks noChangeAspect="1"/>
          </p:cNvPicPr>
          <p:nvPr/>
        </p:nvPicPr>
        <p:blipFill>
          <a:blip r:embed="rId2" cstate="print"/>
          <a:stretch>
            <a:fillRect/>
          </a:stretch>
        </p:blipFill>
        <p:spPr>
          <a:xfrm>
            <a:off x="6372225" y="188913"/>
            <a:ext cx="2424113" cy="2808287"/>
          </a:xfrm>
          <a:prstGeom prst="rect">
            <a:avLst/>
          </a:prstGeom>
          <a:noFill/>
          <a:ln w="9525">
            <a:noFill/>
          </a:ln>
        </p:spPr>
      </p:pic>
      <p:sp>
        <p:nvSpPr>
          <p:cNvPr id="45060" name="Text Box 4"/>
          <p:cNvSpPr txBox="1"/>
          <p:nvPr/>
        </p:nvSpPr>
        <p:spPr>
          <a:xfrm>
            <a:off x="323850" y="404813"/>
            <a:ext cx="3600450" cy="914400"/>
          </a:xfrm>
          <a:prstGeom prst="rect">
            <a:avLst/>
          </a:prstGeom>
          <a:noFill/>
          <a:ln w="9525">
            <a:noFill/>
          </a:ln>
        </p:spPr>
        <p:txBody>
          <a:bodyPr>
            <a:spAutoFit/>
          </a:bodyPr>
          <a:lstStyle/>
          <a:p>
            <a:pPr>
              <a:spcBef>
                <a:spcPct val="50000"/>
              </a:spcBef>
            </a:pPr>
            <a:r>
              <a:rPr lang="zh-CN" altLang="en-US" sz="5400" b="1" dirty="0">
                <a:latin typeface="Arial" panose="020B0604020202020204" pitchFamily="34" charset="0"/>
              </a:rPr>
              <a:t>共生关系</a:t>
            </a:r>
          </a:p>
        </p:txBody>
      </p:sp>
      <p:sp>
        <p:nvSpPr>
          <p:cNvPr id="45061" name="Text Box 5"/>
          <p:cNvSpPr txBox="1"/>
          <p:nvPr/>
        </p:nvSpPr>
        <p:spPr>
          <a:xfrm>
            <a:off x="2627313" y="6021388"/>
            <a:ext cx="4537075" cy="579437"/>
          </a:xfrm>
          <a:prstGeom prst="rect">
            <a:avLst/>
          </a:prstGeom>
          <a:noFill/>
          <a:ln w="9525">
            <a:noFill/>
          </a:ln>
        </p:spPr>
        <p:txBody>
          <a:bodyPr>
            <a:spAutoFit/>
          </a:bodyPr>
          <a:lstStyle/>
          <a:p>
            <a:pPr>
              <a:spcBef>
                <a:spcPct val="50000"/>
              </a:spcBef>
            </a:pPr>
            <a:r>
              <a:rPr lang="zh-CN" altLang="en-US" sz="3200" b="1" dirty="0">
                <a:latin typeface="Arial" panose="020B0604020202020204" pitchFamily="34" charset="0"/>
              </a:rPr>
              <a:t>根瘤菌与豆科植物共生</a:t>
            </a:r>
          </a:p>
        </p:txBody>
      </p:sp>
    </p:spTree>
  </p:cSld>
  <p:clrMapOvr>
    <a:masterClrMapping/>
  </p:clrMapOvr>
  <p:transition spd="med">
    <p:wheel spokes="2"/>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海葵和小丑鱼的互利共生"/>
          <p:cNvPicPr>
            <a:picLocks noChangeAspect="1"/>
          </p:cNvPicPr>
          <p:nvPr/>
        </p:nvPicPr>
        <p:blipFill>
          <a:blip r:embed="rId2" cstate="print"/>
          <a:stretch>
            <a:fillRect/>
          </a:stretch>
        </p:blipFill>
        <p:spPr>
          <a:xfrm>
            <a:off x="0" y="0"/>
            <a:ext cx="9144000" cy="5734050"/>
          </a:xfrm>
          <a:prstGeom prst="rect">
            <a:avLst/>
          </a:prstGeom>
          <a:noFill/>
          <a:ln w="9525">
            <a:noFill/>
          </a:ln>
        </p:spPr>
      </p:pic>
      <p:sp>
        <p:nvSpPr>
          <p:cNvPr id="57347" name="Rectangle 3"/>
          <p:cNvSpPr>
            <a:spLocks noChangeArrowheads="1"/>
          </p:cNvSpPr>
          <p:nvPr/>
        </p:nvSpPr>
        <p:spPr bwMode="auto">
          <a:xfrm>
            <a:off x="2771775" y="5949950"/>
            <a:ext cx="4095750" cy="519113"/>
          </a:xfrm>
          <a:prstGeom prst="rect">
            <a:avLst/>
          </a:prstGeom>
          <a:noFill/>
          <a:ln w="12700" cap="sq">
            <a:noFill/>
            <a:miter lim="800000"/>
            <a:headEnd type="none" w="sm" len="sm"/>
            <a:tailEnd type="none" w="sm" len="sm"/>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0" i="0" u="none" strike="noStrike" kern="1200" cap="none" spc="0" normalizeH="0" baseline="0" noProof="0">
                <a:ln>
                  <a:noFill/>
                </a:ln>
                <a:solidFill>
                  <a:schemeClr val="tx1"/>
                </a:solidFill>
                <a:effectLst>
                  <a:outerShdw blurRad="38100" dist="38100" dir="2700000" algn="tl">
                    <a:srgbClr val="FFFFFF"/>
                  </a:outerShdw>
                </a:effectLst>
                <a:uLnTx/>
                <a:uFillTx/>
                <a:latin typeface="Times New Roman" panose="02020603050405020304" pitchFamily="18" charset="0"/>
                <a:ea typeface="黑体" panose="02010609060101010101" pitchFamily="2" charset="-122"/>
                <a:cs typeface="+mn-cs"/>
              </a:rPr>
              <a:t>海葵和小丑鱼的互利共生</a:t>
            </a:r>
          </a:p>
        </p:txBody>
      </p:sp>
    </p:spTree>
  </p:cSld>
  <p:clrMapOvr>
    <a:masterClrMapping/>
  </p:clrMapOvr>
  <p:transition advClick="0">
    <p:zoom/>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犀牛和犀牛鸟"/>
          <p:cNvPicPr>
            <a:picLocks noChangeAspect="1"/>
          </p:cNvPicPr>
          <p:nvPr/>
        </p:nvPicPr>
        <p:blipFill>
          <a:blip r:embed="rId2" cstate="print"/>
          <a:stretch>
            <a:fillRect/>
          </a:stretch>
        </p:blipFill>
        <p:spPr>
          <a:xfrm>
            <a:off x="0" y="0"/>
            <a:ext cx="9144000" cy="5734050"/>
          </a:xfrm>
          <a:prstGeom prst="rect">
            <a:avLst/>
          </a:prstGeom>
          <a:noFill/>
          <a:ln w="9525">
            <a:noFill/>
          </a:ln>
        </p:spPr>
      </p:pic>
      <p:sp>
        <p:nvSpPr>
          <p:cNvPr id="58371" name="Text Box 3"/>
          <p:cNvSpPr txBox="1">
            <a:spLocks noChangeArrowheads="1"/>
          </p:cNvSpPr>
          <p:nvPr/>
        </p:nvSpPr>
        <p:spPr bwMode="auto">
          <a:xfrm>
            <a:off x="2700338" y="5949950"/>
            <a:ext cx="4095750" cy="519113"/>
          </a:xfrm>
          <a:prstGeom prst="rect">
            <a:avLst/>
          </a:prstGeom>
          <a:noFill/>
          <a:ln w="12700" cap="sq">
            <a:noFill/>
            <a:miter lim="800000"/>
            <a:headEnd type="none" w="sm" len="sm"/>
            <a:tailEnd type="none" w="sm" len="sm"/>
          </a:ln>
          <a:effectLst/>
        </p:spPr>
        <p:txBody>
          <a:bodyPr wrap="none">
            <a:spAutoFit/>
          </a:bodyPr>
          <a:lstStyle/>
          <a:p>
            <a:pPr marR="0" defTabSz="914400">
              <a:buClrTx/>
              <a:buSzTx/>
              <a:buFontTx/>
              <a:buNone/>
              <a:defRPr/>
            </a:pPr>
            <a:r>
              <a:rPr kumimoji="1" lang="zh-CN" altLang="en-US" sz="2800" kern="1200" cap="none" spc="0" normalizeH="0" baseline="0" noProof="0">
                <a:effectLst>
                  <a:outerShdw blurRad="38100" dist="38100" dir="2700000" algn="tl">
                    <a:srgbClr val="FFFFFF"/>
                  </a:outerShdw>
                </a:effectLst>
                <a:latin typeface="Times New Roman" panose="02020603050405020304" pitchFamily="18" charset="0"/>
                <a:ea typeface="黑体" panose="02010609060101010101" pitchFamily="2" charset="-122"/>
                <a:cs typeface="+mn-cs"/>
              </a:rPr>
              <a:t>犀牛和犀牛鸟的互利共生</a:t>
            </a:r>
          </a:p>
        </p:txBody>
      </p:sp>
    </p:spTree>
  </p:cSld>
  <p:clrMapOvr>
    <a:masterClrMapping/>
  </p:clrMapOvr>
  <p:transition advClick="0">
    <p:zoom/>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 Box 2"/>
          <p:cNvSpPr txBox="1"/>
          <p:nvPr/>
        </p:nvSpPr>
        <p:spPr>
          <a:xfrm>
            <a:off x="827088" y="836613"/>
            <a:ext cx="184150" cy="701675"/>
          </a:xfrm>
          <a:prstGeom prst="rect">
            <a:avLst/>
          </a:prstGeom>
          <a:noFill/>
          <a:ln w="9525">
            <a:noFill/>
          </a:ln>
        </p:spPr>
        <p:txBody>
          <a:bodyPr wrap="none">
            <a:spAutoFit/>
          </a:bodyPr>
          <a:lstStyle/>
          <a:p>
            <a:endParaRPr lang="zh-CN" altLang="en-US" sz="4000" dirty="0">
              <a:solidFill>
                <a:srgbClr val="6600CC"/>
              </a:solidFill>
              <a:latin typeface="黑体" panose="02010609060101010101" pitchFamily="2" charset="-122"/>
              <a:ea typeface="黑体" panose="02010609060101010101" pitchFamily="2" charset="-122"/>
            </a:endParaRPr>
          </a:p>
        </p:txBody>
      </p:sp>
      <p:sp>
        <p:nvSpPr>
          <p:cNvPr id="46083" name="Text Box 3"/>
          <p:cNvSpPr txBox="1"/>
          <p:nvPr/>
        </p:nvSpPr>
        <p:spPr>
          <a:xfrm>
            <a:off x="457200" y="228600"/>
            <a:ext cx="4468813" cy="579438"/>
          </a:xfrm>
          <a:prstGeom prst="rect">
            <a:avLst/>
          </a:prstGeom>
          <a:noFill/>
          <a:ln w="9525">
            <a:noFill/>
          </a:ln>
        </p:spPr>
        <p:txBody>
          <a:bodyPr wrap="none">
            <a:spAutoFit/>
          </a:bodyPr>
          <a:lstStyle/>
          <a:p>
            <a:r>
              <a:rPr lang="zh-CN" altLang="en-US" sz="3200" b="1" dirty="0">
                <a:solidFill>
                  <a:srgbClr val="3333CC"/>
                </a:solidFill>
                <a:latin typeface="楷体_GB2312" panose="02010609030101010101" pitchFamily="49" charset="-122"/>
                <a:ea typeface="楷体_GB2312" panose="02010609030101010101" pitchFamily="49" charset="-122"/>
              </a:rPr>
              <a:t>一、环境对生物的影响 </a:t>
            </a:r>
          </a:p>
        </p:txBody>
      </p:sp>
      <p:grpSp>
        <p:nvGrpSpPr>
          <p:cNvPr id="2" name="Group 4"/>
          <p:cNvGrpSpPr/>
          <p:nvPr/>
        </p:nvGrpSpPr>
        <p:grpSpPr>
          <a:xfrm>
            <a:off x="609600" y="762000"/>
            <a:ext cx="4679950" cy="2522538"/>
            <a:chOff x="431" y="1390"/>
            <a:chExt cx="2948" cy="1589"/>
          </a:xfrm>
        </p:grpSpPr>
        <p:sp>
          <p:nvSpPr>
            <p:cNvPr id="48140" name="Text Box 5"/>
            <p:cNvSpPr txBox="1"/>
            <p:nvPr/>
          </p:nvSpPr>
          <p:spPr>
            <a:xfrm>
              <a:off x="431" y="2069"/>
              <a:ext cx="1144" cy="365"/>
            </a:xfrm>
            <a:prstGeom prst="rect">
              <a:avLst/>
            </a:prstGeom>
            <a:noFill/>
            <a:ln w="9525">
              <a:noFill/>
            </a:ln>
          </p:spPr>
          <p:txBody>
            <a:bodyPr wrap="none">
              <a:spAutoFit/>
            </a:bodyPr>
            <a:lstStyle/>
            <a:p>
              <a:r>
                <a:rPr lang="zh-CN" altLang="en-US" sz="3200" b="1" dirty="0">
                  <a:latin typeface="Times New Roman" panose="02020603050405020304" pitchFamily="18" charset="0"/>
                  <a:ea typeface="楷体_GB2312" panose="02010609030101010101" pitchFamily="49" charset="-122"/>
                </a:rPr>
                <a:t>环境因素</a:t>
              </a:r>
            </a:p>
          </p:txBody>
        </p:sp>
        <p:sp>
          <p:nvSpPr>
            <p:cNvPr id="48141" name="Text Box 6"/>
            <p:cNvSpPr txBox="1"/>
            <p:nvPr/>
          </p:nvSpPr>
          <p:spPr>
            <a:xfrm>
              <a:off x="1575" y="1669"/>
              <a:ext cx="887" cy="672"/>
            </a:xfrm>
            <a:prstGeom prst="rect">
              <a:avLst/>
            </a:prstGeom>
            <a:noFill/>
            <a:ln w="9525">
              <a:noFill/>
            </a:ln>
          </p:spPr>
          <p:txBody>
            <a:bodyPr wrap="none">
              <a:spAutoFit/>
            </a:bodyPr>
            <a:lstStyle/>
            <a:p>
              <a:pPr algn="ctr"/>
              <a:r>
                <a:rPr lang="zh-CN" altLang="en-US" sz="3200" b="1" dirty="0">
                  <a:latin typeface="Times New Roman" panose="02020603050405020304" pitchFamily="18" charset="0"/>
                  <a:ea typeface="楷体_GB2312" panose="02010609030101010101" pitchFamily="49" charset="-122"/>
                </a:rPr>
                <a:t>非生物</a:t>
              </a:r>
            </a:p>
            <a:p>
              <a:pPr algn="ctr"/>
              <a:r>
                <a:rPr lang="zh-CN" altLang="en-US" sz="3200" b="1" dirty="0">
                  <a:latin typeface="Times New Roman" panose="02020603050405020304" pitchFamily="18" charset="0"/>
                  <a:ea typeface="楷体_GB2312" panose="02010609030101010101" pitchFamily="49" charset="-122"/>
                </a:rPr>
                <a:t>因素</a:t>
              </a:r>
            </a:p>
          </p:txBody>
        </p:sp>
        <p:sp>
          <p:nvSpPr>
            <p:cNvPr id="48142" name="Text Box 7"/>
            <p:cNvSpPr txBox="1"/>
            <p:nvPr/>
          </p:nvSpPr>
          <p:spPr>
            <a:xfrm>
              <a:off x="1529" y="2614"/>
              <a:ext cx="1144" cy="365"/>
            </a:xfrm>
            <a:prstGeom prst="rect">
              <a:avLst/>
            </a:prstGeom>
            <a:noFill/>
            <a:ln w="9525">
              <a:noFill/>
            </a:ln>
          </p:spPr>
          <p:txBody>
            <a:bodyPr wrap="none">
              <a:spAutoFit/>
            </a:bodyPr>
            <a:lstStyle/>
            <a:p>
              <a:r>
                <a:rPr lang="zh-CN" altLang="en-US" sz="3200" b="1" dirty="0">
                  <a:latin typeface="Times New Roman" panose="02020603050405020304" pitchFamily="18" charset="0"/>
                  <a:ea typeface="楷体_GB2312" panose="02010609030101010101" pitchFamily="49" charset="-122"/>
                </a:rPr>
                <a:t>生物因素</a:t>
              </a:r>
            </a:p>
          </p:txBody>
        </p:sp>
        <p:sp>
          <p:nvSpPr>
            <p:cNvPr id="48143" name="AutoShape 8"/>
            <p:cNvSpPr/>
            <p:nvPr/>
          </p:nvSpPr>
          <p:spPr>
            <a:xfrm>
              <a:off x="1529" y="1889"/>
              <a:ext cx="81" cy="861"/>
            </a:xfrm>
            <a:prstGeom prst="leftBrace">
              <a:avLst>
                <a:gd name="adj1" fmla="val 88580"/>
                <a:gd name="adj2" fmla="val 50000"/>
              </a:avLst>
            </a:prstGeom>
            <a:noFill/>
            <a:ln w="19050" cap="flat" cmpd="sng">
              <a:solidFill>
                <a:schemeClr val="accent2"/>
              </a:solidFill>
              <a:prstDash val="solid"/>
              <a:headEnd type="none" w="med" len="med"/>
              <a:tailEnd type="none" w="med" len="med"/>
            </a:ln>
          </p:spPr>
          <p:txBody>
            <a:bodyPr wrap="none" anchor="ctr"/>
            <a:lstStyle/>
            <a:p>
              <a:endParaRPr lang="zh-CN" altLang="en-US" dirty="0">
                <a:latin typeface="Arial" panose="020B0604020202020204" pitchFamily="34" charset="0"/>
              </a:endParaRPr>
            </a:p>
          </p:txBody>
        </p:sp>
        <p:sp>
          <p:nvSpPr>
            <p:cNvPr id="48144" name="AutoShape 9"/>
            <p:cNvSpPr/>
            <p:nvPr/>
          </p:nvSpPr>
          <p:spPr>
            <a:xfrm>
              <a:off x="2653" y="1572"/>
              <a:ext cx="91" cy="998"/>
            </a:xfrm>
            <a:prstGeom prst="leftBrace">
              <a:avLst>
                <a:gd name="adj1" fmla="val 91391"/>
                <a:gd name="adj2" fmla="val 50000"/>
              </a:avLst>
            </a:prstGeom>
            <a:noFill/>
            <a:ln w="19050" cap="flat" cmpd="sng">
              <a:solidFill>
                <a:schemeClr val="accent2"/>
              </a:solidFill>
              <a:prstDash val="solid"/>
              <a:headEnd type="none" w="med" len="med"/>
              <a:tailEnd type="none" w="med" len="med"/>
            </a:ln>
          </p:spPr>
          <p:txBody>
            <a:bodyPr wrap="none" anchor="ctr"/>
            <a:lstStyle/>
            <a:p>
              <a:endParaRPr lang="zh-CN" altLang="en-US" dirty="0">
                <a:latin typeface="Arial" panose="020B0604020202020204" pitchFamily="34" charset="0"/>
              </a:endParaRPr>
            </a:p>
          </p:txBody>
        </p:sp>
        <p:sp>
          <p:nvSpPr>
            <p:cNvPr id="48145" name="Text Box 10"/>
            <p:cNvSpPr txBox="1"/>
            <p:nvPr/>
          </p:nvSpPr>
          <p:spPr>
            <a:xfrm>
              <a:off x="2744" y="1390"/>
              <a:ext cx="373" cy="365"/>
            </a:xfrm>
            <a:prstGeom prst="rect">
              <a:avLst/>
            </a:prstGeom>
            <a:noFill/>
            <a:ln w="9525">
              <a:noFill/>
            </a:ln>
          </p:spPr>
          <p:txBody>
            <a:bodyPr wrap="none">
              <a:spAutoFit/>
            </a:bodyPr>
            <a:lstStyle/>
            <a:p>
              <a:r>
                <a:rPr lang="zh-CN" altLang="en-US" sz="3200" b="1" dirty="0">
                  <a:latin typeface="Times New Roman" panose="02020603050405020304" pitchFamily="18" charset="0"/>
                  <a:ea typeface="楷体_GB2312" panose="02010609030101010101" pitchFamily="49" charset="-122"/>
                </a:rPr>
                <a:t>光</a:t>
              </a:r>
            </a:p>
          </p:txBody>
        </p:sp>
        <p:sp>
          <p:nvSpPr>
            <p:cNvPr id="48146" name="Text Box 11"/>
            <p:cNvSpPr txBox="1"/>
            <p:nvPr/>
          </p:nvSpPr>
          <p:spPr>
            <a:xfrm>
              <a:off x="2749" y="1753"/>
              <a:ext cx="630" cy="365"/>
            </a:xfrm>
            <a:prstGeom prst="rect">
              <a:avLst/>
            </a:prstGeom>
            <a:noFill/>
            <a:ln w="9525">
              <a:noFill/>
            </a:ln>
          </p:spPr>
          <p:txBody>
            <a:bodyPr wrap="none">
              <a:spAutoFit/>
            </a:bodyPr>
            <a:lstStyle/>
            <a:p>
              <a:r>
                <a:rPr lang="zh-CN" altLang="en-US" sz="3200" b="1" dirty="0">
                  <a:latin typeface="Times New Roman" panose="02020603050405020304" pitchFamily="18" charset="0"/>
                  <a:ea typeface="楷体_GB2312" panose="02010609030101010101" pitchFamily="49" charset="-122"/>
                </a:rPr>
                <a:t>温度</a:t>
              </a:r>
            </a:p>
          </p:txBody>
        </p:sp>
        <p:sp>
          <p:nvSpPr>
            <p:cNvPr id="48147" name="Text Box 12"/>
            <p:cNvSpPr txBox="1"/>
            <p:nvPr/>
          </p:nvSpPr>
          <p:spPr>
            <a:xfrm>
              <a:off x="2744" y="2067"/>
              <a:ext cx="373" cy="365"/>
            </a:xfrm>
            <a:prstGeom prst="rect">
              <a:avLst/>
            </a:prstGeom>
            <a:noFill/>
            <a:ln w="9525">
              <a:noFill/>
            </a:ln>
          </p:spPr>
          <p:txBody>
            <a:bodyPr wrap="none">
              <a:spAutoFit/>
            </a:bodyPr>
            <a:lstStyle/>
            <a:p>
              <a:r>
                <a:rPr lang="zh-CN" altLang="en-US" sz="3200" b="1" dirty="0">
                  <a:latin typeface="Times New Roman" panose="02020603050405020304" pitchFamily="18" charset="0"/>
                  <a:ea typeface="楷体_GB2312" panose="02010609030101010101" pitchFamily="49" charset="-122"/>
                </a:rPr>
                <a:t>水</a:t>
              </a:r>
            </a:p>
          </p:txBody>
        </p:sp>
        <p:sp>
          <p:nvSpPr>
            <p:cNvPr id="48148" name="Text Box 13"/>
            <p:cNvSpPr txBox="1"/>
            <p:nvPr/>
          </p:nvSpPr>
          <p:spPr>
            <a:xfrm>
              <a:off x="2749" y="2385"/>
              <a:ext cx="630" cy="365"/>
            </a:xfrm>
            <a:prstGeom prst="rect">
              <a:avLst/>
            </a:prstGeom>
            <a:noFill/>
            <a:ln w="9525">
              <a:noFill/>
            </a:ln>
          </p:spPr>
          <p:txBody>
            <a:bodyPr wrap="none">
              <a:spAutoFit/>
            </a:bodyPr>
            <a:lstStyle/>
            <a:p>
              <a:r>
                <a:rPr lang="zh-CN" altLang="en-US" sz="3200" b="1" dirty="0">
                  <a:latin typeface="Times New Roman" panose="02020603050405020304" pitchFamily="18" charset="0"/>
                  <a:ea typeface="楷体_GB2312" panose="02010609030101010101" pitchFamily="49" charset="-122"/>
                </a:rPr>
                <a:t>空气</a:t>
              </a:r>
            </a:p>
          </p:txBody>
        </p:sp>
      </p:grpSp>
      <p:sp>
        <p:nvSpPr>
          <p:cNvPr id="46094" name="Text Box 14"/>
          <p:cNvSpPr txBox="1"/>
          <p:nvPr/>
        </p:nvSpPr>
        <p:spPr>
          <a:xfrm>
            <a:off x="533400" y="3505200"/>
            <a:ext cx="3040063" cy="579438"/>
          </a:xfrm>
          <a:prstGeom prst="rect">
            <a:avLst/>
          </a:prstGeom>
          <a:noFill/>
          <a:ln w="9525">
            <a:noFill/>
          </a:ln>
        </p:spPr>
        <p:txBody>
          <a:bodyPr wrap="none">
            <a:spAutoFit/>
          </a:bodyPr>
          <a:lstStyle/>
          <a:p>
            <a:r>
              <a:rPr lang="zh-CN" altLang="en-US" sz="3200" b="1" dirty="0">
                <a:solidFill>
                  <a:srgbClr val="3333CC"/>
                </a:solidFill>
                <a:latin typeface="楷体_GB2312" panose="02010609030101010101" pitchFamily="49" charset="-122"/>
                <a:ea typeface="楷体_GB2312" panose="02010609030101010101" pitchFamily="49" charset="-122"/>
              </a:rPr>
              <a:t>二、探究的过程</a:t>
            </a:r>
          </a:p>
        </p:txBody>
      </p:sp>
      <p:sp>
        <p:nvSpPr>
          <p:cNvPr id="48134" name="Text Box 16"/>
          <p:cNvSpPr txBox="1"/>
          <p:nvPr/>
        </p:nvSpPr>
        <p:spPr>
          <a:xfrm>
            <a:off x="457200" y="4114800"/>
            <a:ext cx="2430463" cy="579438"/>
          </a:xfrm>
          <a:prstGeom prst="rect">
            <a:avLst/>
          </a:prstGeom>
          <a:noFill/>
          <a:ln w="9525">
            <a:noFill/>
          </a:ln>
        </p:spPr>
        <p:txBody>
          <a:bodyPr wrap="none">
            <a:spAutoFit/>
          </a:bodyPr>
          <a:lstStyle/>
          <a:p>
            <a:r>
              <a:rPr lang="en-US" altLang="zh-CN" sz="3200" b="1" dirty="0">
                <a:latin typeface="楷体_GB2312" panose="02010609030101010101" pitchFamily="49" charset="-122"/>
                <a:ea typeface="楷体_GB2312" panose="02010609030101010101" pitchFamily="49" charset="-122"/>
              </a:rPr>
              <a:t>1.</a:t>
            </a:r>
            <a:r>
              <a:rPr lang="zh-CN" altLang="en-US" sz="3200" b="1" dirty="0">
                <a:latin typeface="楷体_GB2312" panose="02010609030101010101" pitchFamily="49" charset="-122"/>
                <a:ea typeface="楷体_GB2312" panose="02010609030101010101" pitchFamily="49" charset="-122"/>
              </a:rPr>
              <a:t>提出问题 </a:t>
            </a:r>
          </a:p>
        </p:txBody>
      </p:sp>
      <p:sp>
        <p:nvSpPr>
          <p:cNvPr id="48135" name="Text Box 17"/>
          <p:cNvSpPr txBox="1"/>
          <p:nvPr/>
        </p:nvSpPr>
        <p:spPr>
          <a:xfrm>
            <a:off x="2971800" y="4419600"/>
            <a:ext cx="2430463" cy="579438"/>
          </a:xfrm>
          <a:prstGeom prst="rect">
            <a:avLst/>
          </a:prstGeom>
          <a:noFill/>
          <a:ln w="9525">
            <a:noFill/>
          </a:ln>
        </p:spPr>
        <p:txBody>
          <a:bodyPr wrap="none">
            <a:spAutoFit/>
          </a:bodyPr>
          <a:lstStyle/>
          <a:p>
            <a:r>
              <a:rPr lang="en-US" altLang="zh-CN" sz="3200" b="1" dirty="0">
                <a:latin typeface="楷体_GB2312" panose="02010609030101010101" pitchFamily="49" charset="-122"/>
                <a:ea typeface="楷体_GB2312" panose="02010609030101010101" pitchFamily="49" charset="-122"/>
              </a:rPr>
              <a:t>2.</a:t>
            </a:r>
            <a:r>
              <a:rPr lang="zh-CN" altLang="en-US" sz="3200" b="1" dirty="0">
                <a:latin typeface="楷体_GB2312" panose="02010609030101010101" pitchFamily="49" charset="-122"/>
                <a:ea typeface="楷体_GB2312" panose="02010609030101010101" pitchFamily="49" charset="-122"/>
              </a:rPr>
              <a:t>作出假设 </a:t>
            </a:r>
          </a:p>
        </p:txBody>
      </p:sp>
      <p:sp>
        <p:nvSpPr>
          <p:cNvPr id="48136" name="Text Box 18"/>
          <p:cNvSpPr txBox="1"/>
          <p:nvPr/>
        </p:nvSpPr>
        <p:spPr>
          <a:xfrm>
            <a:off x="5638800" y="4648200"/>
            <a:ext cx="2430463" cy="579438"/>
          </a:xfrm>
          <a:prstGeom prst="rect">
            <a:avLst/>
          </a:prstGeom>
          <a:noFill/>
          <a:ln w="9525">
            <a:noFill/>
          </a:ln>
        </p:spPr>
        <p:txBody>
          <a:bodyPr wrap="none">
            <a:spAutoFit/>
          </a:bodyPr>
          <a:lstStyle/>
          <a:p>
            <a:r>
              <a:rPr lang="en-US" altLang="zh-CN" sz="3200" b="1" dirty="0">
                <a:latin typeface="楷体_GB2312" panose="02010609030101010101" pitchFamily="49" charset="-122"/>
                <a:ea typeface="楷体_GB2312" panose="02010609030101010101" pitchFamily="49" charset="-122"/>
              </a:rPr>
              <a:t>3.</a:t>
            </a:r>
            <a:r>
              <a:rPr lang="zh-CN" altLang="en-US" sz="3200" b="1" dirty="0">
                <a:latin typeface="楷体_GB2312" panose="02010609030101010101" pitchFamily="49" charset="-122"/>
                <a:ea typeface="楷体_GB2312" panose="02010609030101010101" pitchFamily="49" charset="-122"/>
              </a:rPr>
              <a:t>制定计划 </a:t>
            </a:r>
          </a:p>
        </p:txBody>
      </p:sp>
      <p:sp>
        <p:nvSpPr>
          <p:cNvPr id="48137" name="Text Box 19"/>
          <p:cNvSpPr txBox="1"/>
          <p:nvPr/>
        </p:nvSpPr>
        <p:spPr>
          <a:xfrm>
            <a:off x="685800" y="5334000"/>
            <a:ext cx="2430463" cy="579438"/>
          </a:xfrm>
          <a:prstGeom prst="rect">
            <a:avLst/>
          </a:prstGeom>
          <a:noFill/>
          <a:ln w="9525">
            <a:noFill/>
          </a:ln>
        </p:spPr>
        <p:txBody>
          <a:bodyPr wrap="none">
            <a:spAutoFit/>
          </a:bodyPr>
          <a:lstStyle/>
          <a:p>
            <a:r>
              <a:rPr lang="en-US" altLang="zh-CN" sz="3200" b="1" dirty="0">
                <a:latin typeface="楷体_GB2312" panose="02010609030101010101" pitchFamily="49" charset="-122"/>
                <a:ea typeface="楷体_GB2312" panose="02010609030101010101" pitchFamily="49" charset="-122"/>
              </a:rPr>
              <a:t>4.</a:t>
            </a:r>
            <a:r>
              <a:rPr lang="zh-CN" altLang="en-US" sz="3200" b="1" dirty="0">
                <a:latin typeface="楷体_GB2312" panose="02010609030101010101" pitchFamily="49" charset="-122"/>
                <a:ea typeface="楷体_GB2312" panose="02010609030101010101" pitchFamily="49" charset="-122"/>
              </a:rPr>
              <a:t>实施计划 </a:t>
            </a:r>
          </a:p>
        </p:txBody>
      </p:sp>
      <p:sp>
        <p:nvSpPr>
          <p:cNvPr id="48138" name="Text Box 20"/>
          <p:cNvSpPr txBox="1"/>
          <p:nvPr/>
        </p:nvSpPr>
        <p:spPr>
          <a:xfrm>
            <a:off x="3429000" y="5562600"/>
            <a:ext cx="2430463" cy="579438"/>
          </a:xfrm>
          <a:prstGeom prst="rect">
            <a:avLst/>
          </a:prstGeom>
          <a:noFill/>
          <a:ln w="9525">
            <a:noFill/>
          </a:ln>
        </p:spPr>
        <p:txBody>
          <a:bodyPr wrap="none">
            <a:spAutoFit/>
          </a:bodyPr>
          <a:lstStyle/>
          <a:p>
            <a:r>
              <a:rPr lang="en-US" altLang="zh-CN" sz="3200" b="1" dirty="0">
                <a:latin typeface="楷体_GB2312" panose="02010609030101010101" pitchFamily="49" charset="-122"/>
                <a:ea typeface="楷体_GB2312" panose="02010609030101010101" pitchFamily="49" charset="-122"/>
              </a:rPr>
              <a:t>5.</a:t>
            </a:r>
            <a:r>
              <a:rPr lang="zh-CN" altLang="en-US" sz="3200" b="1" dirty="0">
                <a:latin typeface="楷体_GB2312" panose="02010609030101010101" pitchFamily="49" charset="-122"/>
                <a:ea typeface="楷体_GB2312" panose="02010609030101010101" pitchFamily="49" charset="-122"/>
              </a:rPr>
              <a:t>得出结论 </a:t>
            </a:r>
          </a:p>
        </p:txBody>
      </p:sp>
      <p:sp>
        <p:nvSpPr>
          <p:cNvPr id="48139" name="Text Box 21"/>
          <p:cNvSpPr txBox="1"/>
          <p:nvPr/>
        </p:nvSpPr>
        <p:spPr>
          <a:xfrm>
            <a:off x="6324600" y="5943600"/>
            <a:ext cx="2430463" cy="579438"/>
          </a:xfrm>
          <a:prstGeom prst="rect">
            <a:avLst/>
          </a:prstGeom>
          <a:noFill/>
          <a:ln w="9525">
            <a:noFill/>
          </a:ln>
        </p:spPr>
        <p:txBody>
          <a:bodyPr wrap="none">
            <a:spAutoFit/>
          </a:bodyPr>
          <a:lstStyle/>
          <a:p>
            <a:r>
              <a:rPr lang="en-US" altLang="zh-CN" sz="3200" b="1" dirty="0">
                <a:latin typeface="楷体_GB2312" panose="02010609030101010101" pitchFamily="49" charset="-122"/>
                <a:ea typeface="楷体_GB2312" panose="02010609030101010101" pitchFamily="49" charset="-122"/>
              </a:rPr>
              <a:t>6.</a:t>
            </a:r>
            <a:r>
              <a:rPr lang="zh-CN" altLang="en-US" sz="3200" b="1" dirty="0">
                <a:latin typeface="楷体_GB2312" panose="02010609030101010101" pitchFamily="49" charset="-122"/>
                <a:ea typeface="楷体_GB2312" panose="02010609030101010101" pitchFamily="49" charset="-122"/>
              </a:rPr>
              <a:t>交流反思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6083"/>
                                        </p:tgtEl>
                                        <p:attrNameLst>
                                          <p:attrName>style.visibility</p:attrName>
                                        </p:attrNameLst>
                                      </p:cBhvr>
                                      <p:to>
                                        <p:strVal val="visible"/>
                                      </p:to>
                                    </p:set>
                                    <p:animEffect transition="in" filter="wipe(left)">
                                      <p:cBhvr>
                                        <p:cTn id="7" dur="500"/>
                                        <p:tgtEl>
                                          <p:spTgt spid="4608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3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6094"/>
                                        </p:tgtEl>
                                        <p:attrNameLst>
                                          <p:attrName>style.visibility</p:attrName>
                                        </p:attrNameLst>
                                      </p:cBhvr>
                                      <p:to>
                                        <p:strVal val="visible"/>
                                      </p:to>
                                    </p:set>
                                    <p:animEffect transition="in" filter="wipe(left)">
                                      <p:cBhvr>
                                        <p:cTn id="17" dur="500"/>
                                        <p:tgtEl>
                                          <p:spTgt spid="460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p:bldP spid="4609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p:nvPr/>
        </p:nvSpPr>
        <p:spPr>
          <a:xfrm>
            <a:off x="1676400" y="2133600"/>
            <a:ext cx="685800" cy="2209800"/>
          </a:xfrm>
          <a:prstGeom prst="rect">
            <a:avLst/>
          </a:prstGeom>
          <a:noFill/>
          <a:ln w="9525">
            <a:noFill/>
          </a:ln>
        </p:spPr>
        <p:txBody>
          <a:bodyPr anchor="ctr"/>
          <a:lstStyle/>
          <a:p>
            <a:r>
              <a:rPr lang="zh-CN" altLang="en-US" sz="4800" b="1" dirty="0">
                <a:solidFill>
                  <a:srgbClr val="FF3300"/>
                </a:solidFill>
                <a:latin typeface="Times New Roman" panose="02020603050405020304" pitchFamily="18" charset="0"/>
                <a:ea typeface="黑体" panose="02010609060101010101" pitchFamily="2" charset="-122"/>
              </a:rPr>
              <a:t>生物因素</a:t>
            </a:r>
            <a:endParaRPr lang="zh-CN" altLang="en-US" sz="4800" dirty="0">
              <a:solidFill>
                <a:srgbClr val="FF3300"/>
              </a:solidFill>
              <a:latin typeface="Times New Roman" panose="02020603050405020304" pitchFamily="18" charset="0"/>
              <a:ea typeface="黑体" panose="02010609060101010101" pitchFamily="2" charset="-122"/>
            </a:endParaRPr>
          </a:p>
        </p:txBody>
      </p:sp>
      <p:sp>
        <p:nvSpPr>
          <p:cNvPr id="49155" name="AutoShape 3"/>
          <p:cNvSpPr/>
          <p:nvPr/>
        </p:nvSpPr>
        <p:spPr>
          <a:xfrm>
            <a:off x="2362200" y="2133600"/>
            <a:ext cx="304800" cy="2286000"/>
          </a:xfrm>
          <a:prstGeom prst="leftBrace">
            <a:avLst>
              <a:gd name="adj1" fmla="val 62500"/>
              <a:gd name="adj2" fmla="val 50000"/>
            </a:avLst>
          </a:prstGeom>
          <a:noFill/>
          <a:ln w="31750" cap="flat" cmpd="sng">
            <a:solidFill>
              <a:schemeClr val="tx1"/>
            </a:solidFill>
            <a:prstDash val="solid"/>
            <a:headEnd type="none" w="med" len="med"/>
            <a:tailEnd type="none" w="med" len="med"/>
          </a:ln>
        </p:spPr>
        <p:txBody>
          <a:bodyPr wrap="none" anchor="ctr"/>
          <a:lstStyle/>
          <a:p>
            <a:endParaRPr lang="zh-CN" altLang="en-US" dirty="0">
              <a:latin typeface="Arial" panose="020B0604020202020204" pitchFamily="34" charset="0"/>
            </a:endParaRPr>
          </a:p>
        </p:txBody>
      </p:sp>
      <p:sp>
        <p:nvSpPr>
          <p:cNvPr id="49156" name="Rectangle 4"/>
          <p:cNvSpPr/>
          <p:nvPr/>
        </p:nvSpPr>
        <p:spPr>
          <a:xfrm>
            <a:off x="2667000" y="1905000"/>
            <a:ext cx="2819400" cy="533400"/>
          </a:xfrm>
          <a:prstGeom prst="rect">
            <a:avLst/>
          </a:prstGeom>
          <a:noFill/>
          <a:ln w="9525">
            <a:noFill/>
          </a:ln>
        </p:spPr>
        <p:txBody>
          <a:bodyPr anchor="ctr"/>
          <a:lstStyle/>
          <a:p>
            <a:r>
              <a:rPr lang="zh-CN" altLang="en-US" sz="4800" b="1" dirty="0">
                <a:solidFill>
                  <a:srgbClr val="0000FF"/>
                </a:solidFill>
                <a:latin typeface="Times New Roman" panose="02020603050405020304" pitchFamily="18" charset="0"/>
                <a:ea typeface="黑体" panose="02010609060101010101" pitchFamily="2" charset="-122"/>
              </a:rPr>
              <a:t>种内关系</a:t>
            </a:r>
            <a:endParaRPr lang="zh-CN" altLang="en-US" sz="4800" dirty="0">
              <a:solidFill>
                <a:srgbClr val="0000FF"/>
              </a:solidFill>
              <a:latin typeface="Times New Roman" panose="02020603050405020304" pitchFamily="18" charset="0"/>
              <a:ea typeface="黑体" panose="02010609060101010101" pitchFamily="2" charset="-122"/>
            </a:endParaRPr>
          </a:p>
        </p:txBody>
      </p:sp>
      <p:sp>
        <p:nvSpPr>
          <p:cNvPr id="49157" name="Rectangle 5"/>
          <p:cNvSpPr/>
          <p:nvPr/>
        </p:nvSpPr>
        <p:spPr>
          <a:xfrm>
            <a:off x="2667000" y="3810000"/>
            <a:ext cx="2819400" cy="990600"/>
          </a:xfrm>
          <a:prstGeom prst="rect">
            <a:avLst/>
          </a:prstGeom>
          <a:noFill/>
          <a:ln w="9525">
            <a:noFill/>
          </a:ln>
        </p:spPr>
        <p:txBody>
          <a:bodyPr anchor="ctr"/>
          <a:lstStyle/>
          <a:p>
            <a:r>
              <a:rPr lang="zh-CN" altLang="en-US" sz="4800" b="1" dirty="0">
                <a:solidFill>
                  <a:srgbClr val="0000FF"/>
                </a:solidFill>
                <a:latin typeface="Times New Roman" panose="02020603050405020304" pitchFamily="18" charset="0"/>
                <a:ea typeface="黑体" panose="02010609060101010101" pitchFamily="2" charset="-122"/>
              </a:rPr>
              <a:t>种间关系</a:t>
            </a:r>
            <a:endParaRPr lang="zh-CN" altLang="en-US" sz="4800" dirty="0">
              <a:solidFill>
                <a:srgbClr val="0000FF"/>
              </a:solidFill>
              <a:latin typeface="Times New Roman" panose="02020603050405020304" pitchFamily="18" charset="0"/>
              <a:ea typeface="黑体" panose="02010609060101010101" pitchFamily="2" charset="-122"/>
            </a:endParaRPr>
          </a:p>
        </p:txBody>
      </p:sp>
      <p:sp>
        <p:nvSpPr>
          <p:cNvPr id="49158" name="AutoShape 6"/>
          <p:cNvSpPr/>
          <p:nvPr/>
        </p:nvSpPr>
        <p:spPr>
          <a:xfrm>
            <a:off x="5181600" y="1447800"/>
            <a:ext cx="228600" cy="1371600"/>
          </a:xfrm>
          <a:prstGeom prst="leftBrace">
            <a:avLst>
              <a:gd name="adj1" fmla="val 50000"/>
              <a:gd name="adj2" fmla="val 50000"/>
            </a:avLst>
          </a:prstGeom>
          <a:noFill/>
          <a:ln w="31750" cap="flat" cmpd="sng">
            <a:solidFill>
              <a:schemeClr val="tx1"/>
            </a:solidFill>
            <a:prstDash val="solid"/>
            <a:headEnd type="none" w="med" len="med"/>
            <a:tailEnd type="none" w="med" len="med"/>
          </a:ln>
        </p:spPr>
        <p:txBody>
          <a:bodyPr wrap="none" anchor="ctr"/>
          <a:lstStyle/>
          <a:p>
            <a:endParaRPr lang="zh-CN" altLang="en-US" dirty="0">
              <a:latin typeface="Arial" panose="020B0604020202020204" pitchFamily="34" charset="0"/>
            </a:endParaRPr>
          </a:p>
        </p:txBody>
      </p:sp>
      <p:sp>
        <p:nvSpPr>
          <p:cNvPr id="15367" name="Rectangle 7"/>
          <p:cNvSpPr/>
          <p:nvPr/>
        </p:nvSpPr>
        <p:spPr>
          <a:xfrm>
            <a:off x="5410200" y="1219200"/>
            <a:ext cx="1905000" cy="533400"/>
          </a:xfrm>
          <a:prstGeom prst="rect">
            <a:avLst/>
          </a:prstGeom>
          <a:noFill/>
          <a:ln w="9525">
            <a:noFill/>
          </a:ln>
        </p:spPr>
        <p:txBody>
          <a:bodyPr anchor="ctr"/>
          <a:lstStyle/>
          <a:p>
            <a:r>
              <a:rPr lang="zh-CN" altLang="en-US" sz="3200" b="1" dirty="0">
                <a:solidFill>
                  <a:srgbClr val="008000"/>
                </a:solidFill>
                <a:latin typeface="华文细黑" pitchFamily="2" charset="-122"/>
                <a:ea typeface="华文细黑" pitchFamily="2" charset="-122"/>
              </a:rPr>
              <a:t>种内互助</a:t>
            </a:r>
            <a:endParaRPr lang="zh-CN" altLang="en-US" sz="2400" b="1" dirty="0">
              <a:solidFill>
                <a:srgbClr val="008000"/>
              </a:solidFill>
              <a:latin typeface="华文细黑" pitchFamily="2" charset="-122"/>
              <a:ea typeface="华文细黑" pitchFamily="2" charset="-122"/>
            </a:endParaRPr>
          </a:p>
        </p:txBody>
      </p:sp>
      <p:sp>
        <p:nvSpPr>
          <p:cNvPr id="15368" name="Rectangle 8"/>
          <p:cNvSpPr/>
          <p:nvPr/>
        </p:nvSpPr>
        <p:spPr>
          <a:xfrm>
            <a:off x="5410200" y="2362200"/>
            <a:ext cx="1905000" cy="533400"/>
          </a:xfrm>
          <a:prstGeom prst="rect">
            <a:avLst/>
          </a:prstGeom>
          <a:noFill/>
          <a:ln w="9525">
            <a:noFill/>
          </a:ln>
        </p:spPr>
        <p:txBody>
          <a:bodyPr anchor="ctr"/>
          <a:lstStyle/>
          <a:p>
            <a:r>
              <a:rPr lang="zh-CN" altLang="en-US" sz="3200" b="1" dirty="0">
                <a:solidFill>
                  <a:srgbClr val="008000"/>
                </a:solidFill>
                <a:latin typeface="华文细黑" pitchFamily="2" charset="-122"/>
                <a:ea typeface="华文细黑" pitchFamily="2" charset="-122"/>
              </a:rPr>
              <a:t>种内斗争</a:t>
            </a:r>
          </a:p>
        </p:txBody>
      </p:sp>
      <p:sp>
        <p:nvSpPr>
          <p:cNvPr id="49161" name="AutoShape 9"/>
          <p:cNvSpPr/>
          <p:nvPr/>
        </p:nvSpPr>
        <p:spPr>
          <a:xfrm>
            <a:off x="5105400" y="3276600"/>
            <a:ext cx="228600" cy="1905000"/>
          </a:xfrm>
          <a:prstGeom prst="leftBrace">
            <a:avLst>
              <a:gd name="adj1" fmla="val 69444"/>
              <a:gd name="adj2" fmla="val 50000"/>
            </a:avLst>
          </a:prstGeom>
          <a:noFill/>
          <a:ln w="31750" cap="flat" cmpd="sng">
            <a:solidFill>
              <a:schemeClr val="tx1"/>
            </a:solidFill>
            <a:prstDash val="solid"/>
            <a:headEnd type="none" w="med" len="med"/>
            <a:tailEnd type="none" w="med" len="med"/>
          </a:ln>
        </p:spPr>
        <p:txBody>
          <a:bodyPr wrap="none" anchor="ctr"/>
          <a:lstStyle/>
          <a:p>
            <a:endParaRPr lang="zh-CN" altLang="en-US" dirty="0">
              <a:latin typeface="Arial" panose="020B0604020202020204" pitchFamily="34" charset="0"/>
            </a:endParaRPr>
          </a:p>
        </p:txBody>
      </p:sp>
      <p:sp>
        <p:nvSpPr>
          <p:cNvPr id="15370" name="Rectangle 10"/>
          <p:cNvSpPr/>
          <p:nvPr/>
        </p:nvSpPr>
        <p:spPr>
          <a:xfrm>
            <a:off x="5410200" y="4343400"/>
            <a:ext cx="2362200" cy="533400"/>
          </a:xfrm>
          <a:prstGeom prst="rect">
            <a:avLst/>
          </a:prstGeom>
          <a:noFill/>
          <a:ln w="9525">
            <a:noFill/>
          </a:ln>
        </p:spPr>
        <p:txBody>
          <a:bodyPr anchor="ctr"/>
          <a:lstStyle/>
          <a:p>
            <a:r>
              <a:rPr lang="zh-CN" altLang="en-US" sz="2800" b="1" dirty="0">
                <a:solidFill>
                  <a:srgbClr val="008000"/>
                </a:solidFill>
                <a:latin typeface="华文细黑" pitchFamily="2" charset="-122"/>
                <a:ea typeface="华文细黑" pitchFamily="2" charset="-122"/>
              </a:rPr>
              <a:t>互利共生</a:t>
            </a:r>
          </a:p>
        </p:txBody>
      </p:sp>
      <p:sp>
        <p:nvSpPr>
          <p:cNvPr id="15371" name="Rectangle 11"/>
          <p:cNvSpPr/>
          <p:nvPr/>
        </p:nvSpPr>
        <p:spPr>
          <a:xfrm>
            <a:off x="5410200" y="4800600"/>
            <a:ext cx="2362200" cy="533400"/>
          </a:xfrm>
          <a:prstGeom prst="rect">
            <a:avLst/>
          </a:prstGeom>
          <a:noFill/>
          <a:ln w="9525">
            <a:noFill/>
          </a:ln>
        </p:spPr>
        <p:txBody>
          <a:bodyPr anchor="ctr"/>
          <a:lstStyle/>
          <a:p>
            <a:r>
              <a:rPr lang="zh-CN" altLang="en-US" sz="2800" b="1" dirty="0">
                <a:solidFill>
                  <a:srgbClr val="008000"/>
                </a:solidFill>
                <a:latin typeface="Arial" panose="020B0604020202020204" pitchFamily="34" charset="0"/>
              </a:rPr>
              <a:t>寄</a:t>
            </a:r>
            <a:r>
              <a:rPr lang="zh-CN" altLang="en-US" sz="2800" b="1" dirty="0">
                <a:solidFill>
                  <a:srgbClr val="008000"/>
                </a:solidFill>
                <a:latin typeface="华文细黑" pitchFamily="2" charset="-122"/>
                <a:ea typeface="华文细黑" pitchFamily="2" charset="-122"/>
              </a:rPr>
              <a:t>生</a:t>
            </a:r>
          </a:p>
        </p:txBody>
      </p:sp>
      <p:sp>
        <p:nvSpPr>
          <p:cNvPr id="15372" name="Rectangle 12"/>
          <p:cNvSpPr/>
          <p:nvPr/>
        </p:nvSpPr>
        <p:spPr>
          <a:xfrm>
            <a:off x="5410200" y="3733800"/>
            <a:ext cx="2057400" cy="457200"/>
          </a:xfrm>
          <a:prstGeom prst="rect">
            <a:avLst/>
          </a:prstGeom>
          <a:noFill/>
          <a:ln w="9525">
            <a:noFill/>
          </a:ln>
        </p:spPr>
        <p:txBody>
          <a:bodyPr anchor="ctr"/>
          <a:lstStyle/>
          <a:p>
            <a:r>
              <a:rPr lang="zh-CN" altLang="en-US" sz="2800" b="1" dirty="0">
                <a:solidFill>
                  <a:srgbClr val="008000"/>
                </a:solidFill>
                <a:latin typeface="华文细黑" pitchFamily="2" charset="-122"/>
                <a:ea typeface="华文细黑" pitchFamily="2" charset="-122"/>
              </a:rPr>
              <a:t>竞</a:t>
            </a:r>
            <a:r>
              <a:rPr lang="zh-CN" altLang="en-US" sz="2800" b="1" dirty="0">
                <a:solidFill>
                  <a:srgbClr val="008000"/>
                </a:solidFill>
                <a:latin typeface="Arial" panose="020B0604020202020204" pitchFamily="34" charset="0"/>
              </a:rPr>
              <a:t>争</a:t>
            </a:r>
          </a:p>
        </p:txBody>
      </p:sp>
      <p:sp>
        <p:nvSpPr>
          <p:cNvPr id="15373" name="Rectangle 13"/>
          <p:cNvSpPr/>
          <p:nvPr/>
        </p:nvSpPr>
        <p:spPr>
          <a:xfrm>
            <a:off x="5410200" y="3352800"/>
            <a:ext cx="2209800" cy="533400"/>
          </a:xfrm>
          <a:prstGeom prst="rect">
            <a:avLst/>
          </a:prstGeom>
          <a:noFill/>
          <a:ln w="9525">
            <a:noFill/>
          </a:ln>
        </p:spPr>
        <p:txBody>
          <a:bodyPr anchor="ctr"/>
          <a:lstStyle/>
          <a:p>
            <a:r>
              <a:rPr lang="zh-CN" altLang="en-US" sz="2800" b="1" dirty="0">
                <a:solidFill>
                  <a:srgbClr val="008000"/>
                </a:solidFill>
                <a:latin typeface="华文细黑" pitchFamily="2" charset="-122"/>
                <a:ea typeface="华文细黑" pitchFamily="2" charset="-122"/>
              </a:rPr>
              <a:t>捕</a:t>
            </a:r>
            <a:r>
              <a:rPr lang="zh-CN" altLang="en-US" sz="2800" b="1" dirty="0">
                <a:solidFill>
                  <a:srgbClr val="008000"/>
                </a:solidFill>
                <a:latin typeface="Arial" panose="020B0604020202020204" pitchFamily="34" charset="0"/>
              </a:rPr>
              <a:t>食</a:t>
            </a:r>
          </a:p>
          <a:p>
            <a:endParaRPr lang="zh-CN" altLang="en-US" sz="2400" b="1" dirty="0">
              <a:solidFill>
                <a:srgbClr val="008000"/>
              </a:solidFill>
              <a:latin typeface="华文细黑" pitchFamily="2" charset="-122"/>
              <a:ea typeface="华文细黑" pitchFamily="2" charset="-122"/>
            </a:endParaRPr>
          </a:p>
        </p:txBody>
      </p:sp>
      <p:sp>
        <p:nvSpPr>
          <p:cNvPr id="49166" name="Text Box 14"/>
          <p:cNvSpPr txBox="1"/>
          <p:nvPr/>
        </p:nvSpPr>
        <p:spPr>
          <a:xfrm>
            <a:off x="457200" y="762000"/>
            <a:ext cx="7924800" cy="519113"/>
          </a:xfrm>
          <a:prstGeom prst="rect">
            <a:avLst/>
          </a:prstGeom>
          <a:noFill/>
          <a:ln w="9525">
            <a:noFill/>
          </a:ln>
        </p:spPr>
        <p:txBody>
          <a:bodyPr>
            <a:spAutoFit/>
          </a:bodyPr>
          <a:lstStyle/>
          <a:p>
            <a:r>
              <a:rPr lang="zh-CN" altLang="en-US" sz="2800" b="1" dirty="0">
                <a:latin typeface="Arial" panose="020B0604020202020204" pitchFamily="34" charset="0"/>
              </a:rPr>
              <a:t>生物因素：指影响某些生物生活的其他生物。</a:t>
            </a:r>
          </a:p>
        </p:txBody>
      </p:sp>
      <p:sp>
        <p:nvSpPr>
          <p:cNvPr id="49167" name="WordArt 15"/>
          <p:cNvSpPr/>
          <p:nvPr/>
        </p:nvSpPr>
        <p:spPr>
          <a:xfrm>
            <a:off x="152400" y="152400"/>
            <a:ext cx="3581400" cy="609600"/>
          </a:xfrm>
          <a:prstGeom prst="rect">
            <a:avLst/>
          </a:prstGeom>
        </p:spPr>
        <p:txBody>
          <a:bodyPr wrap="none" fromWordArt="1">
            <a:prstTxWarp prst="textPlain">
              <a:avLst>
                <a:gd name="adj" fmla="val 50000"/>
              </a:avLst>
            </a:prstTxWarp>
            <a:normAutofit/>
          </a:bodyPr>
          <a:lstStyle/>
          <a:p>
            <a:pPr algn="ctr" eaLnBrk="0" hangingPunct="0"/>
            <a:r>
              <a:rPr lang="zh-CN" altLang="en-US" sz="36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隶书" charset="0"/>
                <a:ea typeface="隶书" charset="0"/>
              </a:rPr>
              <a:t>生物因素</a:t>
            </a:r>
          </a:p>
        </p:txBody>
      </p:sp>
    </p:spTree>
  </p:cSld>
  <p:clrMapOvr>
    <a:masterClrMapping/>
  </p:clrMapOvr>
  <p:transition>
    <p:strips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367">
                                            <p:txEl>
                                              <p:pRg st="0" end="0"/>
                                            </p:txEl>
                                          </p:spTgt>
                                        </p:tgtEl>
                                        <p:attrNameLst>
                                          <p:attrName>style.visibility</p:attrName>
                                        </p:attrNameLst>
                                      </p:cBhvr>
                                      <p:to>
                                        <p:strVal val="visible"/>
                                      </p:to>
                                    </p:set>
                                    <p:animEffect transition="in" filter="dissolve">
                                      <p:cBhvr>
                                        <p:cTn id="7" dur="500"/>
                                        <p:tgtEl>
                                          <p:spTgt spid="1536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5368">
                                            <p:txEl>
                                              <p:pRg st="0" end="0"/>
                                            </p:txEl>
                                          </p:spTgt>
                                        </p:tgtEl>
                                        <p:attrNameLst>
                                          <p:attrName>style.visibility</p:attrName>
                                        </p:attrNameLst>
                                      </p:cBhvr>
                                      <p:to>
                                        <p:strVal val="visible"/>
                                      </p:to>
                                    </p:set>
                                    <p:animEffect transition="in" filter="dissolve">
                                      <p:cBhvr>
                                        <p:cTn id="12" dur="500"/>
                                        <p:tgtEl>
                                          <p:spTgt spid="1536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5373">
                                            <p:txEl>
                                              <p:pRg st="0" end="0"/>
                                            </p:txEl>
                                          </p:spTgt>
                                        </p:tgtEl>
                                        <p:attrNameLst>
                                          <p:attrName>style.visibility</p:attrName>
                                        </p:attrNameLst>
                                      </p:cBhvr>
                                      <p:to>
                                        <p:strVal val="visible"/>
                                      </p:to>
                                    </p:set>
                                    <p:animEffect transition="in" filter="dissolve">
                                      <p:cBhvr>
                                        <p:cTn id="17" dur="500"/>
                                        <p:tgtEl>
                                          <p:spTgt spid="1537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5372">
                                            <p:txEl>
                                              <p:pRg st="0" end="0"/>
                                            </p:txEl>
                                          </p:spTgt>
                                        </p:tgtEl>
                                        <p:attrNameLst>
                                          <p:attrName>style.visibility</p:attrName>
                                        </p:attrNameLst>
                                      </p:cBhvr>
                                      <p:to>
                                        <p:strVal val="visible"/>
                                      </p:to>
                                    </p:set>
                                    <p:animEffect transition="in" filter="dissolve">
                                      <p:cBhvr>
                                        <p:cTn id="22" dur="500"/>
                                        <p:tgtEl>
                                          <p:spTgt spid="15372">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5370">
                                            <p:txEl>
                                              <p:pRg st="0" end="0"/>
                                            </p:txEl>
                                          </p:spTgt>
                                        </p:tgtEl>
                                        <p:attrNameLst>
                                          <p:attrName>style.visibility</p:attrName>
                                        </p:attrNameLst>
                                      </p:cBhvr>
                                      <p:to>
                                        <p:strVal val="visible"/>
                                      </p:to>
                                    </p:set>
                                    <p:animEffect transition="in" filter="dissolve">
                                      <p:cBhvr>
                                        <p:cTn id="27" dur="500"/>
                                        <p:tgtEl>
                                          <p:spTgt spid="15370">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5371">
                                            <p:txEl>
                                              <p:pRg st="0" end="0"/>
                                            </p:txEl>
                                          </p:spTgt>
                                        </p:tgtEl>
                                        <p:attrNameLst>
                                          <p:attrName>style.visibility</p:attrName>
                                        </p:attrNameLst>
                                      </p:cBhvr>
                                      <p:to>
                                        <p:strVal val="visible"/>
                                      </p:to>
                                    </p:set>
                                    <p:animEffect transition="in" filter="dissolve">
                                      <p:cBhvr>
                                        <p:cTn id="32" dur="500"/>
                                        <p:tgtEl>
                                          <p:spTgt spid="1537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7" grpId="0" build="p"/>
      <p:bldP spid="15368" grpId="0" build="p"/>
      <p:bldP spid="15370" grpId="0" build="p"/>
      <p:bldP spid="15371" grpId="0" build="p"/>
      <p:bldP spid="15372" grpId="0" build="p"/>
      <p:bldP spid="1537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p:cNvSpPr>
          <p:nvPr>
            <p:ph type="title"/>
          </p:nvPr>
        </p:nvSpPr>
        <p:spPr/>
        <p:txBody>
          <a:bodyPr vert="horz" wrap="square" lIns="91440" tIns="45720" rIns="91440" bIns="45720" anchor="ctr"/>
          <a:lstStyle/>
          <a:p>
            <a:pPr eaLnBrk="1" hangingPunct="1"/>
            <a:r>
              <a:rPr lang="zh-CN" altLang="en-US" dirty="0"/>
              <a:t>三、生物对环境的适应和影响</a:t>
            </a:r>
          </a:p>
        </p:txBody>
      </p:sp>
      <p:sp>
        <p:nvSpPr>
          <p:cNvPr id="40963" name="Rectangle 3"/>
          <p:cNvSpPr>
            <a:spLocks noGrp="1"/>
          </p:cNvSpPr>
          <p:nvPr>
            <p:ph idx="1"/>
          </p:nvPr>
        </p:nvSpPr>
        <p:spPr/>
        <p:txBody>
          <a:bodyPr vert="horz" wrap="square" lIns="91440" tIns="45720" rIns="91440" bIns="45720" anchor="t"/>
          <a:lstStyle/>
          <a:p>
            <a:pPr eaLnBrk="1" hangingPunct="1">
              <a:buNone/>
            </a:pPr>
            <a:endParaRPr lang="zh-CN" altLang="en-US" sz="2800" dirty="0"/>
          </a:p>
          <a:p>
            <a:pPr eaLnBrk="1" hangingPunct="1"/>
            <a:r>
              <a:rPr lang="zh-CN" altLang="en-US" sz="2800" dirty="0"/>
              <a:t>    在自然界，生物受到很多生物的影响，因此生物必须适应环境才能生存下去，生物在适应环境的同时，也影响和改变环境。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0962"/>
                                        </p:tgtEl>
                                        <p:attrNameLst>
                                          <p:attrName>style.visibility</p:attrName>
                                        </p:attrNameLst>
                                      </p:cBhvr>
                                      <p:to>
                                        <p:strVal val="visible"/>
                                      </p:to>
                                    </p:set>
                                    <p:animEffect transition="in" filter="blinds(horizontal)">
                                      <p:cBhvr>
                                        <p:cTn id="7" dur="500"/>
                                        <p:tgtEl>
                                          <p:spTgt spid="4096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0963">
                                            <p:txEl>
                                              <p:pRg st="1" end="1"/>
                                            </p:txEl>
                                          </p:spTgt>
                                        </p:tgtEl>
                                        <p:attrNameLst>
                                          <p:attrName>style.visibility</p:attrName>
                                        </p:attrNameLst>
                                      </p:cBhvr>
                                      <p:to>
                                        <p:strVal val="visible"/>
                                      </p:to>
                                    </p:set>
                                    <p:animEffect transition="in" filter="blinds(horizontal)">
                                      <p:cBhvr>
                                        <p:cTn id="12" dur="500"/>
                                        <p:tgtEl>
                                          <p:spTgt spid="4096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4096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4" descr="u=1289251621,830611467&amp;fm=52&amp;gp=0"/>
          <p:cNvPicPr>
            <a:picLocks noChangeAspect="1"/>
          </p:cNvPicPr>
          <p:nvPr/>
        </p:nvPicPr>
        <p:blipFill>
          <a:blip r:embed="rId2" cstate="print"/>
          <a:stretch>
            <a:fillRect/>
          </a:stretch>
        </p:blipFill>
        <p:spPr>
          <a:xfrm>
            <a:off x="152400" y="1752600"/>
            <a:ext cx="4876800" cy="4191000"/>
          </a:xfrm>
          <a:prstGeom prst="rect">
            <a:avLst/>
          </a:prstGeom>
          <a:noFill/>
          <a:ln w="9525">
            <a:noFill/>
          </a:ln>
        </p:spPr>
      </p:pic>
      <p:sp>
        <p:nvSpPr>
          <p:cNvPr id="51203" name="Text Box 5"/>
          <p:cNvSpPr txBox="1"/>
          <p:nvPr/>
        </p:nvSpPr>
        <p:spPr>
          <a:xfrm>
            <a:off x="5334000" y="1828800"/>
            <a:ext cx="3352800" cy="2654300"/>
          </a:xfrm>
          <a:prstGeom prst="rect">
            <a:avLst/>
          </a:prstGeom>
          <a:noFill/>
          <a:ln w="9525">
            <a:noFill/>
          </a:ln>
        </p:spPr>
        <p:txBody>
          <a:bodyPr>
            <a:spAutoFit/>
          </a:bodyPr>
          <a:lstStyle/>
          <a:p>
            <a:pPr>
              <a:spcBef>
                <a:spcPct val="50000"/>
              </a:spcBef>
            </a:pPr>
            <a:r>
              <a:rPr lang="zh-CN" altLang="en-US" sz="2800" dirty="0">
                <a:latin typeface="Arial" panose="020B0604020202020204" pitchFamily="34" charset="0"/>
              </a:rPr>
              <a:t>在炎热缺水的荒漠中生活的骆驼，尿液非常少，当体温升高到</a:t>
            </a:r>
            <a:r>
              <a:rPr lang="en-US" altLang="zh-CN" sz="2800" dirty="0">
                <a:latin typeface="Arial" panose="020B0604020202020204" pitchFamily="34" charset="0"/>
              </a:rPr>
              <a:t>46℃</a:t>
            </a:r>
            <a:r>
              <a:rPr lang="zh-CN" altLang="en-US" sz="2800" dirty="0">
                <a:latin typeface="Arial" panose="020B0604020202020204" pitchFamily="34" charset="0"/>
              </a:rPr>
              <a:t>时才出汗。（减少水分的散失）</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4" descr="7283215_204617105000_2"/>
          <p:cNvPicPr>
            <a:picLocks noChangeAspect="1"/>
          </p:cNvPicPr>
          <p:nvPr/>
        </p:nvPicPr>
        <p:blipFill>
          <a:blip r:embed="rId2" cstate="print"/>
          <a:stretch>
            <a:fillRect/>
          </a:stretch>
        </p:blipFill>
        <p:spPr>
          <a:xfrm>
            <a:off x="4191000" y="0"/>
            <a:ext cx="4495800" cy="3810000"/>
          </a:xfrm>
          <a:prstGeom prst="rect">
            <a:avLst/>
          </a:prstGeom>
          <a:noFill/>
          <a:ln w="9525">
            <a:noFill/>
          </a:ln>
        </p:spPr>
      </p:pic>
      <p:pic>
        <p:nvPicPr>
          <p:cNvPr id="52227" name="Picture 5" descr="59"/>
          <p:cNvPicPr>
            <a:picLocks noChangeAspect="1"/>
          </p:cNvPicPr>
          <p:nvPr/>
        </p:nvPicPr>
        <p:blipFill>
          <a:blip r:embed="rId3" cstate="print"/>
          <a:stretch>
            <a:fillRect/>
          </a:stretch>
        </p:blipFill>
        <p:spPr>
          <a:xfrm>
            <a:off x="304800" y="228600"/>
            <a:ext cx="3733800" cy="3581400"/>
          </a:xfrm>
          <a:prstGeom prst="rect">
            <a:avLst/>
          </a:prstGeom>
          <a:noFill/>
          <a:ln w="9525">
            <a:noFill/>
          </a:ln>
        </p:spPr>
      </p:pic>
      <p:pic>
        <p:nvPicPr>
          <p:cNvPr id="69639" name="Picture 7" descr="海豹胸部厚度"/>
          <p:cNvPicPr>
            <a:picLocks noGrp="1" noChangeAspect="1"/>
          </p:cNvPicPr>
          <p:nvPr>
            <p:ph type="body"/>
          </p:nvPr>
        </p:nvPicPr>
        <p:blipFill>
          <a:blip r:embed="rId4" cstate="print"/>
          <a:srcRect/>
          <a:stretch>
            <a:fillRect/>
          </a:stretch>
        </p:blipFill>
        <p:spPr>
          <a:xfrm>
            <a:off x="0" y="3962400"/>
            <a:ext cx="3352800" cy="2895600"/>
          </a:xfrm>
        </p:spPr>
      </p:pic>
      <p:sp>
        <p:nvSpPr>
          <p:cNvPr id="52229" name="Text Box 8"/>
          <p:cNvSpPr txBox="1"/>
          <p:nvPr/>
        </p:nvSpPr>
        <p:spPr>
          <a:xfrm>
            <a:off x="4724400" y="4038600"/>
            <a:ext cx="2971800" cy="1800225"/>
          </a:xfrm>
          <a:prstGeom prst="rect">
            <a:avLst/>
          </a:prstGeom>
          <a:noFill/>
          <a:ln w="9525">
            <a:noFill/>
          </a:ln>
        </p:spPr>
        <p:txBody>
          <a:bodyPr>
            <a:spAutoFit/>
          </a:bodyPr>
          <a:lstStyle/>
          <a:p>
            <a:pPr>
              <a:spcBef>
                <a:spcPct val="50000"/>
              </a:spcBef>
            </a:pPr>
            <a:r>
              <a:rPr lang="zh-CN" altLang="en-US" sz="2800" dirty="0">
                <a:latin typeface="Arial" panose="020B0604020202020204" pitchFamily="34" charset="0"/>
              </a:rPr>
              <a:t>生活在寒冷海域中的海豹，皮下脂肪很厚（起到保温的作用）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9639"/>
                                        </p:tgtEl>
                                        <p:attrNameLst>
                                          <p:attrName>style.visibility</p:attrName>
                                        </p:attrNameLst>
                                      </p:cBhvr>
                                      <p:to>
                                        <p:strVal val="visible"/>
                                      </p:to>
                                    </p:set>
                                    <p:anim calcmode="lin" valueType="num">
                                      <p:cBhvr additive="base">
                                        <p:cTn id="7" dur="3000" fill="hold"/>
                                        <p:tgtEl>
                                          <p:spTgt spid="69639"/>
                                        </p:tgtEl>
                                        <p:attrNameLst>
                                          <p:attrName>ppt_x</p:attrName>
                                        </p:attrNameLst>
                                      </p:cBhvr>
                                      <p:tavLst>
                                        <p:tav tm="0">
                                          <p:val>
                                            <p:strVal val="0-#ppt_w/2"/>
                                          </p:val>
                                        </p:tav>
                                        <p:tav tm="100000">
                                          <p:val>
                                            <p:strVal val="#ppt_x"/>
                                          </p:val>
                                        </p:tav>
                                      </p:tavLst>
                                    </p:anim>
                                    <p:anim calcmode="lin" valueType="num">
                                      <p:cBhvr additive="base">
                                        <p:cTn id="8" dur="3000" fill="hold"/>
                                        <p:tgtEl>
                                          <p:spTgt spid="69639"/>
                                        </p:tgtEl>
                                        <p:attrNameLst>
                                          <p:attrName>ppt_y</p:attrName>
                                        </p:attrNameLst>
                                      </p:cBhvr>
                                      <p:tavLst>
                                        <p:tav tm="0">
                                          <p:val>
                                            <p:strVal val="#ppt_y"/>
                                          </p:val>
                                        </p:tav>
                                        <p:tav tm="100000">
                                          <p:val>
                                            <p:strVal val="#ppt_y"/>
                                          </p:val>
                                        </p:tav>
                                      </p:tavLst>
                                    </p:anim>
                                  </p:childTnLst>
                                </p:cTn>
                              </p:par>
                            </p:childTnLst>
                          </p:cTn>
                        </p:par>
                        <p:par>
                          <p:cTn id="9" fill="hold">
                            <p:stCondLst>
                              <p:cond delay="3000"/>
                            </p:stCondLst>
                            <p:childTnLst>
                              <p:par>
                                <p:cTn id="10" presetID="6" presetClass="emph" presetSubtype="0" fill="hold" nodeType="afterEffect">
                                  <p:stCondLst>
                                    <p:cond delay="0"/>
                                  </p:stCondLst>
                                  <p:childTnLst>
                                    <p:animScale>
                                      <p:cBhvr>
                                        <p:cTn id="11" dur="2000" fill="hold"/>
                                        <p:tgtEl>
                                          <p:spTgt spid="69639"/>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4" descr="u=3923366114,1891398969&amp;fm=52&amp;gp=0"/>
          <p:cNvPicPr>
            <a:picLocks noChangeAspect="1"/>
          </p:cNvPicPr>
          <p:nvPr/>
        </p:nvPicPr>
        <p:blipFill>
          <a:blip r:embed="rId2" cstate="print"/>
          <a:stretch>
            <a:fillRect/>
          </a:stretch>
        </p:blipFill>
        <p:spPr>
          <a:xfrm>
            <a:off x="1143000" y="838200"/>
            <a:ext cx="3048000" cy="2895600"/>
          </a:xfrm>
          <a:prstGeom prst="rect">
            <a:avLst/>
          </a:prstGeom>
          <a:noFill/>
          <a:ln w="9525">
            <a:noFill/>
          </a:ln>
        </p:spPr>
      </p:pic>
      <p:pic>
        <p:nvPicPr>
          <p:cNvPr id="53251" name="Picture 5" descr="110119222593c74c3786804b92"/>
          <p:cNvPicPr>
            <a:picLocks noChangeAspect="1"/>
          </p:cNvPicPr>
          <p:nvPr/>
        </p:nvPicPr>
        <p:blipFill>
          <a:blip r:embed="rId3" cstate="print"/>
          <a:stretch>
            <a:fillRect/>
          </a:stretch>
        </p:blipFill>
        <p:spPr>
          <a:xfrm>
            <a:off x="4724400" y="914400"/>
            <a:ext cx="3505200" cy="2743200"/>
          </a:xfrm>
          <a:prstGeom prst="rect">
            <a:avLst/>
          </a:prstGeom>
          <a:noFill/>
          <a:ln w="9525">
            <a:noFill/>
          </a:ln>
        </p:spPr>
      </p:pic>
      <p:pic>
        <p:nvPicPr>
          <p:cNvPr id="53252" name="Picture 6" descr="u=3431538326,3520912754&amp;fm=52&amp;gp=0"/>
          <p:cNvPicPr>
            <a:picLocks noChangeAspect="1"/>
          </p:cNvPicPr>
          <p:nvPr/>
        </p:nvPicPr>
        <p:blipFill>
          <a:blip r:embed="rId4" cstate="print"/>
          <a:stretch>
            <a:fillRect/>
          </a:stretch>
        </p:blipFill>
        <p:spPr>
          <a:xfrm>
            <a:off x="1143000" y="3810000"/>
            <a:ext cx="3124200" cy="2590800"/>
          </a:xfrm>
          <a:prstGeom prst="rect">
            <a:avLst/>
          </a:prstGeom>
          <a:noFill/>
          <a:ln w="9525">
            <a:noFill/>
          </a:ln>
        </p:spPr>
      </p:pic>
      <p:sp>
        <p:nvSpPr>
          <p:cNvPr id="53253" name="Text Box 7"/>
          <p:cNvSpPr txBox="1"/>
          <p:nvPr/>
        </p:nvSpPr>
        <p:spPr>
          <a:xfrm>
            <a:off x="5029200" y="4343400"/>
            <a:ext cx="2590800" cy="1735138"/>
          </a:xfrm>
          <a:prstGeom prst="rect">
            <a:avLst/>
          </a:prstGeom>
          <a:noFill/>
          <a:ln w="9525">
            <a:noFill/>
          </a:ln>
        </p:spPr>
        <p:txBody>
          <a:bodyPr>
            <a:spAutoFit/>
          </a:bodyPr>
          <a:lstStyle/>
          <a:p>
            <a:pPr>
              <a:spcBef>
                <a:spcPct val="50000"/>
              </a:spcBef>
            </a:pPr>
            <a:r>
              <a:rPr lang="zh-CN" altLang="en-US" sz="2400" dirty="0">
                <a:latin typeface="Arial" panose="020B0604020202020204" pitchFamily="34" charset="0"/>
              </a:rPr>
              <a:t>荒漠中的骆驼刺根系非常发达。</a:t>
            </a:r>
          </a:p>
          <a:p>
            <a:pPr>
              <a:spcBef>
                <a:spcPct val="50000"/>
              </a:spcBef>
            </a:pPr>
            <a:r>
              <a:rPr lang="zh-CN" altLang="en-US" sz="2400" dirty="0">
                <a:latin typeface="Arial" panose="020B0604020202020204" pitchFamily="34" charset="0"/>
              </a:rPr>
              <a:t>（可以吸收地下的水分）</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4"/>
          <p:cNvSpPr/>
          <p:nvPr/>
        </p:nvSpPr>
        <p:spPr>
          <a:xfrm>
            <a:off x="708025" y="1247775"/>
            <a:ext cx="7826375" cy="4362450"/>
          </a:xfrm>
          <a:prstGeom prst="rect">
            <a:avLst/>
          </a:prstGeom>
          <a:noFill/>
          <a:ln w="9525">
            <a:noFill/>
          </a:ln>
        </p:spPr>
        <p:txBody>
          <a:bodyPr anchor="ctr">
            <a:spAutoFit/>
          </a:bodyPr>
          <a:lstStyle/>
          <a:p>
            <a:pPr indent="266700"/>
            <a:r>
              <a:rPr lang="zh-CN" altLang="en-US" sz="2800" b="1" dirty="0">
                <a:latin typeface="Arial" panose="020B0604020202020204" pitchFamily="34" charset="0"/>
              </a:rPr>
              <a:t>情感目标</a:t>
            </a:r>
            <a:endParaRPr lang="zh-CN" altLang="en-US" sz="2800" dirty="0">
              <a:latin typeface="Arial" panose="020B0604020202020204" pitchFamily="34" charset="0"/>
            </a:endParaRPr>
          </a:p>
          <a:p>
            <a:pPr indent="266700"/>
            <a:r>
              <a:rPr lang="en-US" altLang="zh-CN" sz="2800" dirty="0">
                <a:latin typeface="Arial" panose="020B0604020202020204" pitchFamily="34" charset="0"/>
              </a:rPr>
              <a:t>1. </a:t>
            </a:r>
            <a:r>
              <a:rPr lang="zh-CN" altLang="en-US" sz="2800" dirty="0">
                <a:latin typeface="Arial" panose="020B0604020202020204" pitchFamily="34" charset="0"/>
              </a:rPr>
              <a:t>通过了解生物与环境的相互关系，树立整体的、生态的生命科学观点。</a:t>
            </a:r>
          </a:p>
          <a:p>
            <a:pPr indent="266700"/>
            <a:r>
              <a:rPr lang="en-US" altLang="zh-CN" sz="2800" dirty="0">
                <a:latin typeface="Arial" panose="020B0604020202020204" pitchFamily="34" charset="0"/>
              </a:rPr>
              <a:t>2. </a:t>
            </a:r>
            <a:r>
              <a:rPr lang="zh-CN" altLang="en-US" sz="2800" dirty="0">
                <a:latin typeface="Arial" panose="020B0604020202020204" pitchFamily="34" charset="0"/>
              </a:rPr>
              <a:t>通过理解各种生态因素对生物的影响，学会抓主要矛盾，辩证地分析问题。</a:t>
            </a:r>
          </a:p>
          <a:p>
            <a:pPr indent="266700"/>
            <a:r>
              <a:rPr lang="zh-CN" altLang="en-US" sz="2800" b="1" dirty="0">
                <a:latin typeface="Arial" panose="020B0604020202020204" pitchFamily="34" charset="0"/>
              </a:rPr>
              <a:t>教学重点</a:t>
            </a:r>
            <a:endParaRPr lang="zh-CN" altLang="en-US" sz="2800" dirty="0">
              <a:latin typeface="Arial" panose="020B0604020202020204" pitchFamily="34" charset="0"/>
            </a:endParaRPr>
          </a:p>
          <a:p>
            <a:pPr indent="266700"/>
            <a:r>
              <a:rPr lang="en-US" altLang="zh-CN" sz="2800" dirty="0">
                <a:latin typeface="Arial" panose="020B0604020202020204" pitchFamily="34" charset="0"/>
              </a:rPr>
              <a:t>1. </a:t>
            </a:r>
            <a:r>
              <a:rPr lang="zh-CN" altLang="en-US" sz="2800" dirty="0">
                <a:latin typeface="Arial" panose="020B0604020202020204" pitchFamily="34" charset="0"/>
              </a:rPr>
              <a:t>生态因素对生物的影响。 </a:t>
            </a:r>
          </a:p>
          <a:p>
            <a:pPr indent="266700"/>
            <a:r>
              <a:rPr lang="en-US" altLang="zh-CN" sz="2800" dirty="0">
                <a:latin typeface="Arial" panose="020B0604020202020204" pitchFamily="34" charset="0"/>
              </a:rPr>
              <a:t>2. </a:t>
            </a:r>
            <a:r>
              <a:rPr lang="zh-CN" altLang="en-US" sz="2800" dirty="0">
                <a:latin typeface="Arial" panose="020B0604020202020204" pitchFamily="34" charset="0"/>
              </a:rPr>
              <a:t>从生态因素的综合作用中发现主要生态因素。 </a:t>
            </a:r>
          </a:p>
          <a:p>
            <a:pPr indent="266700"/>
            <a:r>
              <a:rPr lang="zh-CN" altLang="en-US" sz="2800" b="1" dirty="0">
                <a:latin typeface="Arial" panose="020B0604020202020204" pitchFamily="34" charset="0"/>
              </a:rPr>
              <a:t>教学难点</a:t>
            </a:r>
            <a:endParaRPr lang="zh-CN" altLang="en-US" sz="2800" dirty="0">
              <a:latin typeface="Arial" panose="020B0604020202020204" pitchFamily="34" charset="0"/>
            </a:endParaRPr>
          </a:p>
          <a:p>
            <a:pPr indent="266700"/>
            <a:r>
              <a:rPr lang="zh-CN" altLang="en-US" sz="2800" dirty="0">
                <a:latin typeface="Arial" panose="020B0604020202020204" pitchFamily="34" charset="0"/>
              </a:rPr>
              <a:t>非生物因素的影响原因。 </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4" descr="u=2544797089,1594243240&amp;fm=15&amp;gp=0"/>
          <p:cNvPicPr>
            <a:picLocks noChangeAspect="1"/>
          </p:cNvPicPr>
          <p:nvPr/>
        </p:nvPicPr>
        <p:blipFill>
          <a:blip r:embed="rId2" cstate="print"/>
          <a:stretch>
            <a:fillRect/>
          </a:stretch>
        </p:blipFill>
        <p:spPr>
          <a:xfrm>
            <a:off x="1981200" y="914400"/>
            <a:ext cx="5029200" cy="3352800"/>
          </a:xfrm>
          <a:prstGeom prst="rect">
            <a:avLst/>
          </a:prstGeom>
          <a:noFill/>
          <a:ln w="9525">
            <a:noFill/>
          </a:ln>
        </p:spPr>
      </p:pic>
      <p:sp>
        <p:nvSpPr>
          <p:cNvPr id="54275" name="Text Box 5"/>
          <p:cNvSpPr txBox="1"/>
          <p:nvPr/>
        </p:nvSpPr>
        <p:spPr>
          <a:xfrm>
            <a:off x="1905000" y="4800600"/>
            <a:ext cx="4876800" cy="822325"/>
          </a:xfrm>
          <a:prstGeom prst="rect">
            <a:avLst/>
          </a:prstGeom>
          <a:noFill/>
          <a:ln w="9525">
            <a:noFill/>
          </a:ln>
        </p:spPr>
        <p:txBody>
          <a:bodyPr>
            <a:spAutoFit/>
          </a:bodyPr>
          <a:lstStyle/>
          <a:p>
            <a:pPr>
              <a:spcBef>
                <a:spcPct val="50000"/>
              </a:spcBef>
            </a:pPr>
            <a:r>
              <a:rPr lang="zh-CN" altLang="en-US" sz="2400" dirty="0">
                <a:latin typeface="Arial" panose="020B0604020202020204" pitchFamily="34" charset="0"/>
              </a:rPr>
              <a:t>蚯蚓在土壤活动，可以疏松泥土（使土壤有空气）</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5"/>
          <p:cNvSpPr/>
          <p:nvPr/>
        </p:nvSpPr>
        <p:spPr>
          <a:xfrm>
            <a:off x="0" y="588963"/>
            <a:ext cx="8763000" cy="1066800"/>
          </a:xfrm>
          <a:prstGeom prst="rect">
            <a:avLst/>
          </a:prstGeom>
          <a:noFill/>
          <a:ln w="9525">
            <a:noFill/>
          </a:ln>
        </p:spPr>
        <p:txBody>
          <a:bodyPr>
            <a:spAutoFit/>
          </a:bodyPr>
          <a:lstStyle/>
          <a:p>
            <a:r>
              <a:rPr lang="en-US" altLang="zh-CN" sz="3200" dirty="0">
                <a:latin typeface="Arial" panose="020B0604020202020204" pitchFamily="34" charset="0"/>
              </a:rPr>
              <a:t>1. </a:t>
            </a:r>
            <a:r>
              <a:rPr lang="zh-CN" altLang="en-US" sz="3200" dirty="0">
                <a:latin typeface="Arial" panose="020B0604020202020204" pitchFamily="34" charset="0"/>
              </a:rPr>
              <a:t>骆驼和骆驼刺是怎样适应缺水环境的？海豹是怎样适应寒冷环境的？</a:t>
            </a:r>
          </a:p>
        </p:txBody>
      </p:sp>
      <p:sp>
        <p:nvSpPr>
          <p:cNvPr id="79878" name="Rectangle 6"/>
          <p:cNvSpPr/>
          <p:nvPr/>
        </p:nvSpPr>
        <p:spPr>
          <a:xfrm>
            <a:off x="304800" y="1676400"/>
            <a:ext cx="8382000" cy="4478338"/>
          </a:xfrm>
          <a:prstGeom prst="rect">
            <a:avLst/>
          </a:prstGeom>
          <a:noFill/>
          <a:ln w="9525">
            <a:noFill/>
          </a:ln>
        </p:spPr>
        <p:txBody>
          <a:bodyPr>
            <a:spAutoFit/>
          </a:bodyPr>
          <a:lstStyle/>
          <a:p>
            <a:r>
              <a:rPr lang="zh-CN" altLang="en-US" sz="3200" dirty="0">
                <a:latin typeface="Arial" panose="020B0604020202020204" pitchFamily="34" charset="0"/>
              </a:rPr>
              <a:t>        骆驼排尿少，出汗少，这样可以减少体内水分的消耗，适应缺水环境。另外，骆驼一次能喝大量的水，并且能将水储存在胃里，这也是对缺水环境的适应。 </a:t>
            </a:r>
          </a:p>
          <a:p>
            <a:r>
              <a:rPr lang="zh-CN" altLang="en-US" sz="3200" dirty="0">
                <a:latin typeface="Arial" panose="020B0604020202020204" pitchFamily="34" charset="0"/>
              </a:rPr>
              <a:t>        骆驼刺的根系非常发达，这样可以更多地吸收水分；它的地上部分植株矮小，这样可以减少水分的散失。 </a:t>
            </a:r>
          </a:p>
          <a:p>
            <a:r>
              <a:rPr lang="zh-CN" altLang="en-US" sz="3200" dirty="0">
                <a:latin typeface="Arial" panose="020B0604020202020204" pitchFamily="34" charset="0"/>
              </a:rPr>
              <a:t>        海豹的皮下脂肪很厚，具有保温作用，这是对寒冷环境的适应。</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9878"/>
                                        </p:tgtEl>
                                        <p:attrNameLst>
                                          <p:attrName>style.visibility</p:attrName>
                                        </p:attrNameLst>
                                      </p:cBhvr>
                                      <p:to>
                                        <p:strVal val="visible"/>
                                      </p:to>
                                    </p:set>
                                    <p:animEffect transition="in" filter="blinds(horizontal)">
                                      <p:cBhvr>
                                        <p:cTn id="7" dur="500"/>
                                        <p:tgtEl>
                                          <p:spTgt spid="798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00" name="Rectangle 4"/>
          <p:cNvSpPr/>
          <p:nvPr/>
        </p:nvSpPr>
        <p:spPr>
          <a:xfrm>
            <a:off x="304800" y="1081088"/>
            <a:ext cx="8489950" cy="2041525"/>
          </a:xfrm>
          <a:prstGeom prst="rect">
            <a:avLst/>
          </a:prstGeom>
          <a:noFill/>
          <a:ln w="9525">
            <a:noFill/>
          </a:ln>
        </p:spPr>
        <p:txBody>
          <a:bodyPr anchor="ctr">
            <a:spAutoFit/>
          </a:bodyPr>
          <a:lstStyle/>
          <a:p>
            <a:pPr indent="279400" defTabSz="0">
              <a:tabLst>
                <a:tab pos="228600" algn="l"/>
              </a:tabLst>
            </a:pPr>
            <a:r>
              <a:rPr lang="zh-CN" altLang="en-US" sz="3200" dirty="0">
                <a:latin typeface="Arial" panose="020B0604020202020204" pitchFamily="34" charset="0"/>
              </a:rPr>
              <a:t>     蚯蚓在土壤中钻来钻去，可以使土壤疏松，增加土壤的透气性。此外，蚯蚓吞食土壤，排出的蚓粪可以增加土壤的肥力，改善土壤的团粒结构，有利于植物的生长。</a:t>
            </a:r>
          </a:p>
        </p:txBody>
      </p:sp>
      <p:sp>
        <p:nvSpPr>
          <p:cNvPr id="56323" name="Rectangle 5"/>
          <p:cNvSpPr/>
          <p:nvPr/>
        </p:nvSpPr>
        <p:spPr>
          <a:xfrm>
            <a:off x="304800" y="158750"/>
            <a:ext cx="8007350" cy="641350"/>
          </a:xfrm>
          <a:prstGeom prst="rect">
            <a:avLst/>
          </a:prstGeom>
          <a:noFill/>
          <a:ln w="9525">
            <a:noFill/>
          </a:ln>
        </p:spPr>
        <p:txBody>
          <a:bodyPr wrap="none">
            <a:spAutoFit/>
          </a:bodyPr>
          <a:lstStyle/>
          <a:p>
            <a:r>
              <a:rPr lang="en-US" altLang="zh-CN" sz="3600" dirty="0">
                <a:latin typeface="Arial" panose="020B0604020202020204" pitchFamily="34" charset="0"/>
              </a:rPr>
              <a:t>2. </a:t>
            </a:r>
            <a:r>
              <a:rPr lang="zh-CN" altLang="en-US" sz="3600" dirty="0">
                <a:latin typeface="Arial" panose="020B0604020202020204" pitchFamily="34" charset="0"/>
              </a:rPr>
              <a:t>蚯蚓是怎样影响和改变土壤环境的？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0900"/>
                                        </p:tgtEl>
                                        <p:attrNameLst>
                                          <p:attrName>style.visibility</p:attrName>
                                        </p:attrNameLst>
                                      </p:cBhvr>
                                      <p:to>
                                        <p:strVal val="visible"/>
                                      </p:to>
                                    </p:set>
                                    <p:animEffect transition="in" filter="blinds(horizontal)">
                                      <p:cBhvr>
                                        <p:cTn id="7" dur="500"/>
                                        <p:tgtEl>
                                          <p:spTgt spid="809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3"/>
          <p:cNvSpPr>
            <a:spLocks noGrp="1"/>
          </p:cNvSpPr>
          <p:nvPr>
            <p:ph idx="1"/>
          </p:nvPr>
        </p:nvSpPr>
        <p:spPr/>
        <p:txBody>
          <a:bodyPr vert="horz" wrap="square" lIns="91440" tIns="45720" rIns="91440" bIns="45720" anchor="t"/>
          <a:lstStyle/>
          <a:p>
            <a:pPr eaLnBrk="1" hangingPunct="1"/>
            <a:r>
              <a:rPr lang="zh-CN" altLang="en-US" dirty="0"/>
              <a:t>生物与环境相互作用的漫长的过程中，环境在不断改变；生物也在不断的进化，适应环境。生物与环境的相互作用共同作用造就了今天欣欣向荣的</a:t>
            </a:r>
            <a:r>
              <a:rPr lang="zh-CN" altLang="en-US" b="1" dirty="0">
                <a:solidFill>
                  <a:srgbClr val="FF0000"/>
                </a:solidFill>
              </a:rPr>
              <a:t>生物圈</a:t>
            </a:r>
            <a:r>
              <a:rPr lang="zh-CN" altLang="en-US" dirty="0"/>
              <a:t>。</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ext Box 2"/>
          <p:cNvSpPr txBox="1"/>
          <p:nvPr/>
        </p:nvSpPr>
        <p:spPr>
          <a:xfrm>
            <a:off x="0" y="838200"/>
            <a:ext cx="8763000" cy="5643563"/>
          </a:xfrm>
          <a:prstGeom prst="rect">
            <a:avLst/>
          </a:prstGeom>
          <a:noFill/>
          <a:ln w="9525">
            <a:noFill/>
          </a:ln>
        </p:spPr>
        <p:txBody>
          <a:bodyPr>
            <a:spAutoFit/>
          </a:bodyPr>
          <a:lstStyle/>
          <a:p>
            <a:r>
              <a:rPr lang="en-US" altLang="zh-CN" sz="2800" b="1" dirty="0">
                <a:latin typeface="Arial" panose="020B0604020202020204" pitchFamily="34" charset="0"/>
              </a:rPr>
              <a:t>1</a:t>
            </a:r>
            <a:r>
              <a:rPr lang="zh-CN" altLang="en-US" sz="2800" b="1" dirty="0">
                <a:latin typeface="Arial" panose="020B0604020202020204" pitchFamily="34" charset="0"/>
              </a:rPr>
              <a:t>、鱼必须生活在水里，离开水一段时间就会死亡，对此最恰当的解释是（  ）</a:t>
            </a:r>
          </a:p>
          <a:p>
            <a:r>
              <a:rPr lang="en-US" altLang="zh-CN" sz="2800" b="1" dirty="0">
                <a:latin typeface="Arial" panose="020B0604020202020204" pitchFamily="34" charset="0"/>
              </a:rPr>
              <a:t>A</a:t>
            </a:r>
            <a:r>
              <a:rPr lang="zh-CN" altLang="en-US" sz="2800" b="1" dirty="0">
                <a:latin typeface="Arial" panose="020B0604020202020204" pitchFamily="34" charset="0"/>
              </a:rPr>
              <a:t>、生物影响环境      </a:t>
            </a:r>
            <a:r>
              <a:rPr lang="en-US" altLang="zh-CN" sz="2800" b="1" dirty="0">
                <a:latin typeface="Arial" panose="020B0604020202020204" pitchFamily="34" charset="0"/>
              </a:rPr>
              <a:t>B</a:t>
            </a:r>
            <a:r>
              <a:rPr lang="zh-CN" altLang="en-US" sz="2800" b="1" dirty="0">
                <a:latin typeface="Arial" panose="020B0604020202020204" pitchFamily="34" charset="0"/>
              </a:rPr>
              <a:t>、生物适应环境</a:t>
            </a:r>
          </a:p>
          <a:p>
            <a:r>
              <a:rPr lang="en-US" altLang="zh-CN" sz="2800" b="1" dirty="0">
                <a:latin typeface="Arial" panose="020B0604020202020204" pitchFamily="34" charset="0"/>
              </a:rPr>
              <a:t>C</a:t>
            </a:r>
            <a:r>
              <a:rPr lang="zh-CN" altLang="en-US" sz="2800" b="1" dirty="0">
                <a:latin typeface="Arial" panose="020B0604020202020204" pitchFamily="34" charset="0"/>
              </a:rPr>
              <a:t>、生物改变环境      </a:t>
            </a:r>
            <a:r>
              <a:rPr lang="en-US" altLang="zh-CN" sz="2800" b="1" dirty="0">
                <a:latin typeface="Arial" panose="020B0604020202020204" pitchFamily="34" charset="0"/>
              </a:rPr>
              <a:t>D</a:t>
            </a:r>
            <a:r>
              <a:rPr lang="zh-CN" altLang="en-US" sz="2800" b="1" dirty="0">
                <a:latin typeface="Arial" panose="020B0604020202020204" pitchFamily="34" charset="0"/>
              </a:rPr>
              <a:t>、生物依赖环境</a:t>
            </a:r>
          </a:p>
          <a:p>
            <a:endParaRPr lang="zh-CN" altLang="en-US" sz="2800" b="1" dirty="0">
              <a:latin typeface="Arial" panose="020B0604020202020204" pitchFamily="34" charset="0"/>
            </a:endParaRPr>
          </a:p>
          <a:p>
            <a:r>
              <a:rPr lang="en-US" altLang="zh-CN" sz="2800" b="1" dirty="0">
                <a:latin typeface="Arial" panose="020B0604020202020204" pitchFamily="34" charset="0"/>
              </a:rPr>
              <a:t>2</a:t>
            </a:r>
            <a:r>
              <a:rPr lang="zh-CN" altLang="en-US" sz="2800" b="1" dirty="0">
                <a:latin typeface="Arial" panose="020B0604020202020204" pitchFamily="34" charset="0"/>
              </a:rPr>
              <a:t>、 把大小两种的草履虫分开培养，它们都能正常地生长，可是把两者放在一起培养的时候，经过</a:t>
            </a:r>
            <a:r>
              <a:rPr lang="en-US" altLang="zh-CN" sz="2800" b="1" dirty="0">
                <a:latin typeface="Arial" panose="020B0604020202020204" pitchFamily="34" charset="0"/>
              </a:rPr>
              <a:t>16</a:t>
            </a:r>
            <a:r>
              <a:rPr lang="zh-CN" altLang="en-US" sz="2800" b="1" dirty="0">
                <a:latin typeface="Arial" panose="020B0604020202020204" pitchFamily="34" charset="0"/>
              </a:rPr>
              <a:t>天，其中的一种全部死亡，而另一种却仍然生长正常，这种现象属于</a:t>
            </a:r>
            <a:r>
              <a:rPr lang="en-US" altLang="zh-CN" sz="2800" b="1" dirty="0">
                <a:latin typeface="Arial" panose="020B0604020202020204" pitchFamily="34" charset="0"/>
              </a:rPr>
              <a:t>(   )</a:t>
            </a:r>
          </a:p>
          <a:p>
            <a:r>
              <a:rPr lang="en-US" altLang="zh-CN" sz="2800" b="1" dirty="0">
                <a:latin typeface="Arial" panose="020B0604020202020204" pitchFamily="34" charset="0"/>
              </a:rPr>
              <a:t>A</a:t>
            </a:r>
            <a:r>
              <a:rPr lang="zh-CN" altLang="en-US" sz="2800" b="1" dirty="0">
                <a:latin typeface="Arial" panose="020B0604020202020204" pitchFamily="34" charset="0"/>
              </a:rPr>
              <a:t>、合作　　　</a:t>
            </a:r>
            <a:r>
              <a:rPr lang="en-US" altLang="zh-CN" sz="2800" b="1" dirty="0">
                <a:latin typeface="Arial" panose="020B0604020202020204" pitchFamily="34" charset="0"/>
              </a:rPr>
              <a:t>B</a:t>
            </a:r>
            <a:r>
              <a:rPr lang="zh-CN" altLang="en-US" sz="2800" b="1" dirty="0">
                <a:latin typeface="Arial" panose="020B0604020202020204" pitchFamily="34" charset="0"/>
              </a:rPr>
              <a:t>、捕食　　　</a:t>
            </a:r>
            <a:r>
              <a:rPr lang="en-US" altLang="zh-CN" sz="2800" b="1" dirty="0">
                <a:latin typeface="Arial" panose="020B0604020202020204" pitchFamily="34" charset="0"/>
              </a:rPr>
              <a:t>C</a:t>
            </a:r>
            <a:r>
              <a:rPr lang="zh-CN" altLang="en-US" sz="2800" b="1" dirty="0">
                <a:latin typeface="Arial" panose="020B0604020202020204" pitchFamily="34" charset="0"/>
              </a:rPr>
              <a:t>、竞争　　</a:t>
            </a:r>
            <a:r>
              <a:rPr lang="en-US" altLang="zh-CN" sz="2800" b="1" dirty="0">
                <a:latin typeface="Arial" panose="020B0604020202020204" pitchFamily="34" charset="0"/>
              </a:rPr>
              <a:t>D</a:t>
            </a:r>
            <a:r>
              <a:rPr lang="zh-CN" altLang="en-US" sz="2800" b="1" dirty="0">
                <a:latin typeface="Arial" panose="020B0604020202020204" pitchFamily="34" charset="0"/>
              </a:rPr>
              <a:t>、寄生</a:t>
            </a:r>
          </a:p>
          <a:p>
            <a:endParaRPr lang="zh-CN" altLang="en-US" sz="2800" b="1" dirty="0">
              <a:latin typeface="Arial" panose="020B0604020202020204" pitchFamily="34" charset="0"/>
            </a:endParaRPr>
          </a:p>
          <a:p>
            <a:r>
              <a:rPr lang="en-US" altLang="zh-CN" sz="2800" b="1" dirty="0">
                <a:latin typeface="Arial" panose="020B0604020202020204" pitchFamily="34" charset="0"/>
              </a:rPr>
              <a:t>3</a:t>
            </a:r>
            <a:r>
              <a:rPr lang="zh-CN" altLang="en-US" sz="2800" b="1" dirty="0">
                <a:latin typeface="Arial" panose="020B0604020202020204" pitchFamily="34" charset="0"/>
              </a:rPr>
              <a:t>、“螳螂捕蝉，黄雀在后”描述的是（  ）  </a:t>
            </a:r>
          </a:p>
          <a:p>
            <a:r>
              <a:rPr lang="en-US" altLang="zh-CN" sz="2800" b="1" dirty="0">
                <a:latin typeface="Arial" panose="020B0604020202020204" pitchFamily="34" charset="0"/>
              </a:rPr>
              <a:t>A</a:t>
            </a:r>
            <a:r>
              <a:rPr lang="zh-CN" altLang="en-US" sz="2800" b="1" dirty="0">
                <a:latin typeface="Arial" panose="020B0604020202020204" pitchFamily="34" charset="0"/>
              </a:rPr>
              <a:t>、合作          </a:t>
            </a:r>
            <a:r>
              <a:rPr lang="en-US" altLang="zh-CN" sz="2800" b="1" dirty="0">
                <a:latin typeface="Arial" panose="020B0604020202020204" pitchFamily="34" charset="0"/>
              </a:rPr>
              <a:t>B</a:t>
            </a:r>
            <a:r>
              <a:rPr lang="zh-CN" altLang="en-US" sz="2800" b="1" dirty="0">
                <a:latin typeface="Arial" panose="020B0604020202020204" pitchFamily="34" charset="0"/>
              </a:rPr>
              <a:t>、食物网        </a:t>
            </a:r>
            <a:r>
              <a:rPr lang="en-US" altLang="zh-CN" sz="2800" b="1" dirty="0">
                <a:latin typeface="Arial" panose="020B0604020202020204" pitchFamily="34" charset="0"/>
              </a:rPr>
              <a:t>C</a:t>
            </a:r>
            <a:r>
              <a:rPr lang="zh-CN" altLang="en-US" sz="2800" b="1" dirty="0">
                <a:latin typeface="Arial" panose="020B0604020202020204" pitchFamily="34" charset="0"/>
              </a:rPr>
              <a:t>、捕食          </a:t>
            </a:r>
            <a:r>
              <a:rPr lang="en-US" altLang="zh-CN" sz="2800" b="1" dirty="0">
                <a:latin typeface="Arial" panose="020B0604020202020204" pitchFamily="34" charset="0"/>
              </a:rPr>
              <a:t>D</a:t>
            </a:r>
            <a:r>
              <a:rPr lang="zh-CN" altLang="en-US" sz="2800" b="1" dirty="0">
                <a:latin typeface="Arial" panose="020B0604020202020204" pitchFamily="34" charset="0"/>
              </a:rPr>
              <a:t>、竞争</a:t>
            </a:r>
          </a:p>
        </p:txBody>
      </p:sp>
      <p:sp>
        <p:nvSpPr>
          <p:cNvPr id="58371" name="WordArt 3"/>
          <p:cNvSpPr/>
          <p:nvPr/>
        </p:nvSpPr>
        <p:spPr>
          <a:xfrm>
            <a:off x="3124200" y="228600"/>
            <a:ext cx="2286000" cy="609600"/>
          </a:xfrm>
          <a:prstGeom prst="rect">
            <a:avLst/>
          </a:prstGeom>
        </p:spPr>
        <p:txBody>
          <a:bodyPr wrap="none" fromWordArt="1">
            <a:prstTxWarp prst="textPlain">
              <a:avLst>
                <a:gd name="adj" fmla="val 50000"/>
              </a:avLst>
            </a:prstTxWarp>
            <a:normAutofit/>
          </a:bodyPr>
          <a:lstStyle/>
          <a:p>
            <a:pPr algn="ctr" eaLnBrk="0" hangingPunct="0"/>
            <a:r>
              <a:rPr lang="zh-CN" altLang="en-US" sz="3600" b="1">
                <a:ln w="19050" cap="flat" cmpd="sng">
                  <a:solidFill>
                    <a:srgbClr val="99CCFF"/>
                  </a:solidFill>
                  <a:prstDash val="solid"/>
                  <a:headEnd type="none" w="med" len="med"/>
                  <a:tailEnd type="none" w="med" len="med"/>
                </a:ln>
                <a:solidFill>
                  <a:srgbClr val="0066CC"/>
                </a:solidFill>
                <a:effectLst>
                  <a:outerShdw dist="35921" dir="2699999" algn="ctr" rotWithShape="0">
                    <a:srgbClr val="990000"/>
                  </a:outerShdw>
                </a:effectLst>
                <a:latin typeface="宋体" panose="02010600030101010101" pitchFamily="2" charset="-122"/>
                <a:ea typeface="宋体" panose="02010600030101010101" pitchFamily="2" charset="-122"/>
              </a:rPr>
              <a:t>习题训练</a:t>
            </a:r>
          </a:p>
        </p:txBody>
      </p:sp>
      <p:sp>
        <p:nvSpPr>
          <p:cNvPr id="22532" name="AutoShape 4"/>
          <p:cNvSpPr/>
          <p:nvPr/>
        </p:nvSpPr>
        <p:spPr>
          <a:xfrm>
            <a:off x="4876800" y="6019800"/>
            <a:ext cx="381000" cy="457200"/>
          </a:xfrm>
          <a:prstGeom prst="smileyFace">
            <a:avLst>
              <a:gd name="adj" fmla="val 4653"/>
            </a:avLst>
          </a:prstGeom>
          <a:solidFill>
            <a:schemeClr val="accent1"/>
          </a:solidFill>
          <a:ln w="9525" cap="flat" cmpd="sng">
            <a:solidFill>
              <a:schemeClr val="tx1"/>
            </a:solidFill>
            <a:prstDash val="solid"/>
            <a:headEnd type="none" w="med" len="med"/>
            <a:tailEnd type="none" w="med" len="med"/>
          </a:ln>
        </p:spPr>
        <p:txBody>
          <a:bodyPr wrap="none" anchor="ctr"/>
          <a:lstStyle/>
          <a:p>
            <a:endParaRPr lang="zh-CN" altLang="en-US" dirty="0">
              <a:latin typeface="Arial" panose="020B0604020202020204" pitchFamily="34" charset="0"/>
            </a:endParaRPr>
          </a:p>
        </p:txBody>
      </p:sp>
      <p:sp>
        <p:nvSpPr>
          <p:cNvPr id="22533" name="AutoShape 5"/>
          <p:cNvSpPr/>
          <p:nvPr/>
        </p:nvSpPr>
        <p:spPr>
          <a:xfrm>
            <a:off x="4876800" y="4724400"/>
            <a:ext cx="381000" cy="457200"/>
          </a:xfrm>
          <a:prstGeom prst="smileyFace">
            <a:avLst>
              <a:gd name="adj" fmla="val 4653"/>
            </a:avLst>
          </a:prstGeom>
          <a:solidFill>
            <a:schemeClr val="accent1"/>
          </a:solidFill>
          <a:ln w="9525" cap="flat" cmpd="sng">
            <a:solidFill>
              <a:schemeClr val="tx1"/>
            </a:solidFill>
            <a:prstDash val="solid"/>
            <a:headEnd type="none" w="med" len="med"/>
            <a:tailEnd type="none" w="med" len="med"/>
          </a:ln>
        </p:spPr>
        <p:txBody>
          <a:bodyPr wrap="none" anchor="ctr"/>
          <a:lstStyle/>
          <a:p>
            <a:endParaRPr lang="zh-CN" altLang="en-US" dirty="0">
              <a:latin typeface="Arial" panose="020B0604020202020204" pitchFamily="34" charset="0"/>
            </a:endParaRPr>
          </a:p>
        </p:txBody>
      </p:sp>
      <p:sp>
        <p:nvSpPr>
          <p:cNvPr id="22534" name="AutoShape 6"/>
          <p:cNvSpPr/>
          <p:nvPr/>
        </p:nvSpPr>
        <p:spPr>
          <a:xfrm>
            <a:off x="3429000" y="2209800"/>
            <a:ext cx="381000" cy="457200"/>
          </a:xfrm>
          <a:prstGeom prst="smileyFace">
            <a:avLst>
              <a:gd name="adj" fmla="val 4653"/>
            </a:avLst>
          </a:prstGeom>
          <a:solidFill>
            <a:schemeClr val="accent1"/>
          </a:solidFill>
          <a:ln w="9525" cap="flat" cmpd="sng">
            <a:solidFill>
              <a:schemeClr val="tx1"/>
            </a:solidFill>
            <a:prstDash val="solid"/>
            <a:headEnd type="none" w="med" len="med"/>
            <a:tailEnd type="none" w="med" len="med"/>
          </a:ln>
        </p:spPr>
        <p:txBody>
          <a:bodyPr wrap="none" anchor="ctr"/>
          <a:lstStyle/>
          <a:p>
            <a:endParaRPr lang="zh-CN" altLang="en-US"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534"/>
                                        </p:tgtEl>
                                        <p:attrNameLst>
                                          <p:attrName>style.visibility</p:attrName>
                                        </p:attrNameLst>
                                      </p:cBhvr>
                                      <p:to>
                                        <p:strVal val="visible"/>
                                      </p:to>
                                    </p:set>
                                    <p:animEffect transition="in" filter="blinds(horizontal)">
                                      <p:cBhvr>
                                        <p:cTn id="7" dur="500"/>
                                        <p:tgtEl>
                                          <p:spTgt spid="2253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2533"/>
                                        </p:tgtEl>
                                        <p:attrNameLst>
                                          <p:attrName>style.visibility</p:attrName>
                                        </p:attrNameLst>
                                      </p:cBhvr>
                                      <p:to>
                                        <p:strVal val="visible"/>
                                      </p:to>
                                    </p:set>
                                    <p:animEffect transition="in" filter="blinds(horizontal)">
                                      <p:cBhvr>
                                        <p:cTn id="12" dur="500"/>
                                        <p:tgtEl>
                                          <p:spTgt spid="2253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2532"/>
                                        </p:tgtEl>
                                        <p:attrNameLst>
                                          <p:attrName>style.visibility</p:attrName>
                                        </p:attrNameLst>
                                      </p:cBhvr>
                                      <p:to>
                                        <p:strVal val="visible"/>
                                      </p:to>
                                    </p:set>
                                    <p:animEffect transition="in" filter="blinds(horizontal)">
                                      <p:cBhvr>
                                        <p:cTn id="17" dur="500"/>
                                        <p:tgtEl>
                                          <p:spTgt spid="225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animBg="1"/>
      <p:bldP spid="22533" grpId="0" animBg="1"/>
      <p:bldP spid="22534"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ext Box 2"/>
          <p:cNvSpPr txBox="1"/>
          <p:nvPr/>
        </p:nvSpPr>
        <p:spPr>
          <a:xfrm>
            <a:off x="228600" y="304800"/>
            <a:ext cx="8686800" cy="5643563"/>
          </a:xfrm>
          <a:prstGeom prst="rect">
            <a:avLst/>
          </a:prstGeom>
          <a:noFill/>
          <a:ln w="9525">
            <a:noFill/>
          </a:ln>
        </p:spPr>
        <p:txBody>
          <a:bodyPr>
            <a:spAutoFit/>
          </a:bodyPr>
          <a:lstStyle/>
          <a:p>
            <a:r>
              <a:rPr lang="en-US" altLang="zh-CN" sz="2800" b="1" dirty="0">
                <a:latin typeface="Arial" panose="020B0604020202020204" pitchFamily="34" charset="0"/>
              </a:rPr>
              <a:t>4</a:t>
            </a:r>
            <a:r>
              <a:rPr lang="zh-CN" altLang="en-US" sz="2800" b="1" dirty="0">
                <a:latin typeface="Arial" panose="020B0604020202020204" pitchFamily="34" charset="0"/>
              </a:rPr>
              <a:t>、下列生态因素中不属于非生物因素的是（    ）</a:t>
            </a:r>
          </a:p>
          <a:p>
            <a:r>
              <a:rPr lang="en-US" altLang="zh-CN" sz="2800" b="1" dirty="0">
                <a:latin typeface="Arial" panose="020B0604020202020204" pitchFamily="34" charset="0"/>
              </a:rPr>
              <a:t>A</a:t>
            </a:r>
            <a:r>
              <a:rPr lang="zh-CN" altLang="en-US" sz="2800" b="1" dirty="0">
                <a:latin typeface="Arial" panose="020B0604020202020204" pitchFamily="34" charset="0"/>
              </a:rPr>
              <a:t>、阳光、温度      </a:t>
            </a:r>
            <a:r>
              <a:rPr lang="en-US" altLang="zh-CN" sz="2800" b="1" dirty="0">
                <a:latin typeface="Arial" panose="020B0604020202020204" pitchFamily="34" charset="0"/>
              </a:rPr>
              <a:t>B</a:t>
            </a:r>
            <a:r>
              <a:rPr lang="zh-CN" altLang="en-US" sz="2800" b="1" dirty="0">
                <a:latin typeface="Arial" panose="020B0604020202020204" pitchFamily="34" charset="0"/>
              </a:rPr>
              <a:t>、空气、温度      </a:t>
            </a:r>
          </a:p>
          <a:p>
            <a:r>
              <a:rPr lang="en-US" altLang="zh-CN" sz="2800" b="1" dirty="0">
                <a:latin typeface="Arial" panose="020B0604020202020204" pitchFamily="34" charset="0"/>
              </a:rPr>
              <a:t>C</a:t>
            </a:r>
            <a:r>
              <a:rPr lang="zh-CN" altLang="en-US" sz="2800" b="1" dirty="0">
                <a:latin typeface="Arial" panose="020B0604020202020204" pitchFamily="34" charset="0"/>
              </a:rPr>
              <a:t>、水分、土壤      </a:t>
            </a:r>
            <a:r>
              <a:rPr lang="en-US" altLang="zh-CN" sz="2800" b="1" dirty="0">
                <a:latin typeface="Arial" panose="020B0604020202020204" pitchFamily="34" charset="0"/>
              </a:rPr>
              <a:t>D</a:t>
            </a:r>
            <a:r>
              <a:rPr lang="zh-CN" altLang="en-US" sz="2800" b="1" dirty="0">
                <a:latin typeface="Arial" panose="020B0604020202020204" pitchFamily="34" charset="0"/>
              </a:rPr>
              <a:t>、花粉、病毒</a:t>
            </a:r>
          </a:p>
          <a:p>
            <a:endParaRPr lang="zh-CN" altLang="en-US" sz="2800" b="1" dirty="0">
              <a:latin typeface="Arial" panose="020B0604020202020204" pitchFamily="34" charset="0"/>
            </a:endParaRPr>
          </a:p>
          <a:p>
            <a:r>
              <a:rPr lang="en-US" altLang="zh-CN" sz="2800" b="1" dirty="0">
                <a:latin typeface="Arial" panose="020B0604020202020204" pitchFamily="34" charset="0"/>
              </a:rPr>
              <a:t>5</a:t>
            </a:r>
            <a:r>
              <a:rPr lang="zh-CN" altLang="en-US" sz="2800" b="1" dirty="0">
                <a:latin typeface="Arial" panose="020B0604020202020204" pitchFamily="34" charset="0"/>
              </a:rPr>
              <a:t>、在进行实验研究时，为了增强实验的说服力，一般还应同时设计（     ）</a:t>
            </a:r>
          </a:p>
          <a:p>
            <a:r>
              <a:rPr lang="en-US" altLang="zh-CN" sz="2800" b="1" dirty="0">
                <a:latin typeface="Arial" panose="020B0604020202020204" pitchFamily="34" charset="0"/>
              </a:rPr>
              <a:t>A </a:t>
            </a:r>
            <a:r>
              <a:rPr lang="zh-CN" altLang="en-US" sz="2800" b="1" dirty="0">
                <a:latin typeface="Arial" panose="020B0604020202020204" pitchFamily="34" charset="0"/>
              </a:rPr>
              <a:t>、分组实验     </a:t>
            </a:r>
            <a:r>
              <a:rPr lang="en-US" altLang="zh-CN" sz="2800" b="1" dirty="0">
                <a:latin typeface="Arial" panose="020B0604020202020204" pitchFamily="34" charset="0"/>
              </a:rPr>
              <a:t>B</a:t>
            </a:r>
            <a:r>
              <a:rPr lang="zh-CN" altLang="en-US" sz="2800" b="1" dirty="0">
                <a:latin typeface="Arial" panose="020B0604020202020204" pitchFamily="34" charset="0"/>
              </a:rPr>
              <a:t>、 重复实验      </a:t>
            </a:r>
          </a:p>
          <a:p>
            <a:r>
              <a:rPr lang="en-US" altLang="zh-CN" sz="2800" b="1" dirty="0">
                <a:latin typeface="Arial" panose="020B0604020202020204" pitchFamily="34" charset="0"/>
              </a:rPr>
              <a:t>C</a:t>
            </a:r>
            <a:r>
              <a:rPr lang="zh-CN" altLang="en-US" sz="2800" b="1" dirty="0">
                <a:latin typeface="Arial" panose="020B0604020202020204" pitchFamily="34" charset="0"/>
              </a:rPr>
              <a:t>、 独立实验      </a:t>
            </a:r>
            <a:r>
              <a:rPr lang="en-US" altLang="zh-CN" sz="2800" b="1" dirty="0">
                <a:latin typeface="Arial" panose="020B0604020202020204" pitchFamily="34" charset="0"/>
              </a:rPr>
              <a:t>D</a:t>
            </a:r>
            <a:r>
              <a:rPr lang="zh-CN" altLang="en-US" sz="2800" b="1" dirty="0">
                <a:latin typeface="Arial" panose="020B0604020202020204" pitchFamily="34" charset="0"/>
              </a:rPr>
              <a:t>、对照实验</a:t>
            </a:r>
          </a:p>
          <a:p>
            <a:endParaRPr lang="zh-CN" altLang="en-US" sz="2800" b="1" dirty="0">
              <a:latin typeface="Arial" panose="020B0604020202020204" pitchFamily="34" charset="0"/>
            </a:endParaRPr>
          </a:p>
          <a:p>
            <a:r>
              <a:rPr lang="en-US" altLang="zh-CN" sz="2800" b="1" dirty="0">
                <a:latin typeface="Arial" panose="020B0604020202020204" pitchFamily="34" charset="0"/>
              </a:rPr>
              <a:t>6</a:t>
            </a:r>
            <a:r>
              <a:rPr lang="zh-CN" altLang="en-US" sz="2800" b="1" dirty="0">
                <a:latin typeface="Arial" panose="020B0604020202020204" pitchFamily="34" charset="0"/>
              </a:rPr>
              <a:t>．在培养蘑菇的培养基上发现长出了霉菌，蘑菇和霉菌的关系是    </a:t>
            </a:r>
            <a:r>
              <a:rPr lang="en-US" altLang="zh-CN" sz="2800" b="1" dirty="0">
                <a:latin typeface="Arial" panose="020B0604020202020204" pitchFamily="34" charset="0"/>
              </a:rPr>
              <a:t>(  )</a:t>
            </a:r>
          </a:p>
          <a:p>
            <a:r>
              <a:rPr lang="en-US" altLang="zh-CN" sz="2800" b="1" dirty="0">
                <a:latin typeface="Arial" panose="020B0604020202020204" pitchFamily="34" charset="0"/>
              </a:rPr>
              <a:t>A</a:t>
            </a:r>
            <a:r>
              <a:rPr lang="zh-CN" altLang="en-US" sz="2800" b="1" dirty="0">
                <a:latin typeface="Arial" panose="020B0604020202020204" pitchFamily="34" charset="0"/>
              </a:rPr>
              <a:t>．互利共生     </a:t>
            </a:r>
            <a:r>
              <a:rPr lang="en-US" altLang="zh-CN" sz="2800" b="1" dirty="0">
                <a:latin typeface="Arial" panose="020B0604020202020204" pitchFamily="34" charset="0"/>
              </a:rPr>
              <a:t>B</a:t>
            </a:r>
            <a:r>
              <a:rPr lang="zh-CN" altLang="en-US" sz="2800" b="1" dirty="0">
                <a:latin typeface="Arial" panose="020B0604020202020204" pitchFamily="34" charset="0"/>
              </a:rPr>
              <a:t>．种内斗争    </a:t>
            </a:r>
          </a:p>
          <a:p>
            <a:r>
              <a:rPr lang="en-US" altLang="zh-CN" sz="2800" b="1" dirty="0">
                <a:latin typeface="Arial" panose="020B0604020202020204" pitchFamily="34" charset="0"/>
              </a:rPr>
              <a:t>C</a:t>
            </a:r>
            <a:r>
              <a:rPr lang="zh-CN" altLang="en-US" sz="2800" b="1" dirty="0">
                <a:latin typeface="Arial" panose="020B0604020202020204" pitchFamily="34" charset="0"/>
              </a:rPr>
              <a:t>．竞争关系     </a:t>
            </a:r>
            <a:r>
              <a:rPr lang="en-US" altLang="zh-CN" sz="2800" b="1" dirty="0">
                <a:latin typeface="Arial" panose="020B0604020202020204" pitchFamily="34" charset="0"/>
              </a:rPr>
              <a:t>D</a:t>
            </a:r>
            <a:r>
              <a:rPr lang="zh-CN" altLang="en-US" sz="2800" b="1" dirty="0">
                <a:latin typeface="Arial" panose="020B0604020202020204" pitchFamily="34" charset="0"/>
              </a:rPr>
              <a:t>．寄生关系</a:t>
            </a:r>
          </a:p>
        </p:txBody>
      </p:sp>
      <p:sp>
        <p:nvSpPr>
          <p:cNvPr id="23555" name="AutoShape 3"/>
          <p:cNvSpPr/>
          <p:nvPr/>
        </p:nvSpPr>
        <p:spPr>
          <a:xfrm>
            <a:off x="3276600" y="1219200"/>
            <a:ext cx="381000" cy="457200"/>
          </a:xfrm>
          <a:prstGeom prst="smileyFace">
            <a:avLst>
              <a:gd name="adj" fmla="val 4653"/>
            </a:avLst>
          </a:prstGeom>
          <a:solidFill>
            <a:schemeClr val="accent1"/>
          </a:solidFill>
          <a:ln w="9525" cap="flat" cmpd="sng">
            <a:solidFill>
              <a:schemeClr val="tx1"/>
            </a:solidFill>
            <a:prstDash val="solid"/>
            <a:headEnd type="none" w="med" len="med"/>
            <a:tailEnd type="none" w="med" len="med"/>
          </a:ln>
        </p:spPr>
        <p:txBody>
          <a:bodyPr wrap="none" anchor="ctr"/>
          <a:lstStyle/>
          <a:p>
            <a:endParaRPr lang="zh-CN" altLang="en-US" dirty="0">
              <a:latin typeface="Arial" panose="020B0604020202020204" pitchFamily="34" charset="0"/>
            </a:endParaRPr>
          </a:p>
        </p:txBody>
      </p:sp>
      <p:sp>
        <p:nvSpPr>
          <p:cNvPr id="23556" name="AutoShape 4"/>
          <p:cNvSpPr/>
          <p:nvPr/>
        </p:nvSpPr>
        <p:spPr>
          <a:xfrm>
            <a:off x="228600" y="5486400"/>
            <a:ext cx="381000" cy="457200"/>
          </a:xfrm>
          <a:prstGeom prst="smileyFace">
            <a:avLst>
              <a:gd name="adj" fmla="val 4653"/>
            </a:avLst>
          </a:prstGeom>
          <a:solidFill>
            <a:schemeClr val="accent1"/>
          </a:solidFill>
          <a:ln w="9525" cap="flat" cmpd="sng">
            <a:solidFill>
              <a:schemeClr val="tx1"/>
            </a:solidFill>
            <a:prstDash val="solid"/>
            <a:headEnd type="none" w="med" len="med"/>
            <a:tailEnd type="none" w="med" len="med"/>
          </a:ln>
        </p:spPr>
        <p:txBody>
          <a:bodyPr wrap="none" anchor="ctr"/>
          <a:lstStyle/>
          <a:p>
            <a:endParaRPr lang="zh-CN" altLang="en-US" dirty="0">
              <a:latin typeface="Arial" panose="020B0604020202020204" pitchFamily="34" charset="0"/>
            </a:endParaRPr>
          </a:p>
        </p:txBody>
      </p:sp>
      <p:sp>
        <p:nvSpPr>
          <p:cNvPr id="23557" name="AutoShape 5"/>
          <p:cNvSpPr/>
          <p:nvPr/>
        </p:nvSpPr>
        <p:spPr>
          <a:xfrm>
            <a:off x="2971800" y="3352800"/>
            <a:ext cx="381000" cy="457200"/>
          </a:xfrm>
          <a:prstGeom prst="smileyFace">
            <a:avLst>
              <a:gd name="adj" fmla="val 4653"/>
            </a:avLst>
          </a:prstGeom>
          <a:solidFill>
            <a:schemeClr val="accent1"/>
          </a:solidFill>
          <a:ln w="9525" cap="flat" cmpd="sng">
            <a:solidFill>
              <a:schemeClr val="tx1"/>
            </a:solidFill>
            <a:prstDash val="solid"/>
            <a:headEnd type="none" w="med" len="med"/>
            <a:tailEnd type="none" w="med" len="med"/>
          </a:ln>
        </p:spPr>
        <p:txBody>
          <a:bodyPr wrap="none" anchor="ctr"/>
          <a:lstStyle/>
          <a:p>
            <a:endParaRPr lang="zh-CN" altLang="en-US"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555"/>
                                        </p:tgtEl>
                                        <p:attrNameLst>
                                          <p:attrName>style.visibility</p:attrName>
                                        </p:attrNameLst>
                                      </p:cBhvr>
                                      <p:to>
                                        <p:strVal val="visible"/>
                                      </p:to>
                                    </p:set>
                                    <p:animEffect transition="in" filter="blinds(horizontal)">
                                      <p:cBhvr>
                                        <p:cTn id="7" dur="500"/>
                                        <p:tgtEl>
                                          <p:spTgt spid="2355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3557"/>
                                        </p:tgtEl>
                                        <p:attrNameLst>
                                          <p:attrName>style.visibility</p:attrName>
                                        </p:attrNameLst>
                                      </p:cBhvr>
                                      <p:to>
                                        <p:strVal val="visible"/>
                                      </p:to>
                                    </p:set>
                                    <p:animEffect transition="in" filter="blinds(horizontal)">
                                      <p:cBhvr>
                                        <p:cTn id="12" dur="500"/>
                                        <p:tgtEl>
                                          <p:spTgt spid="2355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3556"/>
                                        </p:tgtEl>
                                        <p:attrNameLst>
                                          <p:attrName>style.visibility</p:attrName>
                                        </p:attrNameLst>
                                      </p:cBhvr>
                                      <p:to>
                                        <p:strVal val="visible"/>
                                      </p:to>
                                    </p:set>
                                    <p:animEffect transition="in" filter="blinds(horizontal)">
                                      <p:cBhvr>
                                        <p:cTn id="17" dur="500"/>
                                        <p:tgtEl>
                                          <p:spTgt spid="235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animBg="1"/>
      <p:bldP spid="23556" grpId="0" animBg="1"/>
      <p:bldP spid="23557"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ext Box 2"/>
          <p:cNvSpPr txBox="1"/>
          <p:nvPr/>
        </p:nvSpPr>
        <p:spPr>
          <a:xfrm>
            <a:off x="0" y="304800"/>
            <a:ext cx="9144000" cy="6070600"/>
          </a:xfrm>
          <a:prstGeom prst="rect">
            <a:avLst/>
          </a:prstGeom>
          <a:noFill/>
          <a:ln w="9525">
            <a:noFill/>
          </a:ln>
        </p:spPr>
        <p:txBody>
          <a:bodyPr>
            <a:spAutoFit/>
          </a:bodyPr>
          <a:lstStyle/>
          <a:p>
            <a:r>
              <a:rPr lang="en-US" altLang="zh-CN" sz="2800" b="1" dirty="0">
                <a:latin typeface="Arial" panose="020B0604020202020204" pitchFamily="34" charset="0"/>
              </a:rPr>
              <a:t>7</a:t>
            </a:r>
            <a:r>
              <a:rPr lang="zh-CN" altLang="en-US" sz="2800" b="1" dirty="0">
                <a:latin typeface="Arial" panose="020B0604020202020204" pitchFamily="34" charset="0"/>
              </a:rPr>
              <a:t>．下列哪项是探究“光对鼠妇生活的影响”实验中的一组对照实验条件    </a:t>
            </a:r>
            <a:r>
              <a:rPr lang="en-US" altLang="zh-CN" sz="2800" b="1" dirty="0">
                <a:latin typeface="Arial" panose="020B0604020202020204" pitchFamily="34" charset="0"/>
              </a:rPr>
              <a:t>(    )</a:t>
            </a:r>
          </a:p>
          <a:p>
            <a:r>
              <a:rPr lang="en-US" altLang="zh-CN" sz="2800" b="1" dirty="0">
                <a:latin typeface="Arial" panose="020B0604020202020204" pitchFamily="34" charset="0"/>
              </a:rPr>
              <a:t>A</a:t>
            </a:r>
            <a:r>
              <a:rPr lang="zh-CN" altLang="en-US" sz="2800" b="1" dirty="0">
                <a:latin typeface="Arial" panose="020B0604020202020204" pitchFamily="34" charset="0"/>
              </a:rPr>
              <a:t>．阴暗、明亮    </a:t>
            </a:r>
            <a:r>
              <a:rPr lang="en-US" altLang="zh-CN" sz="2800" b="1" dirty="0">
                <a:latin typeface="Arial" panose="020B0604020202020204" pitchFamily="34" charset="0"/>
              </a:rPr>
              <a:t>8</a:t>
            </a:r>
            <a:r>
              <a:rPr lang="zh-CN" altLang="en-US" sz="2800" b="1" dirty="0">
                <a:latin typeface="Arial" panose="020B0604020202020204" pitchFamily="34" charset="0"/>
              </a:rPr>
              <a:t>．潮湿、干燥    </a:t>
            </a:r>
          </a:p>
          <a:p>
            <a:r>
              <a:rPr lang="en-US" altLang="zh-CN" sz="2800" b="1" dirty="0">
                <a:latin typeface="Arial" panose="020B0604020202020204" pitchFamily="34" charset="0"/>
              </a:rPr>
              <a:t>C</a:t>
            </a:r>
            <a:r>
              <a:rPr lang="zh-CN" altLang="en-US" sz="2800" b="1" dirty="0">
                <a:latin typeface="Arial" panose="020B0604020202020204" pitchFamily="34" charset="0"/>
              </a:rPr>
              <a:t>．明亮、潮湿    </a:t>
            </a:r>
            <a:r>
              <a:rPr lang="en-US" altLang="zh-CN" sz="2800" b="1" dirty="0">
                <a:latin typeface="Arial" panose="020B0604020202020204" pitchFamily="34" charset="0"/>
              </a:rPr>
              <a:t>D</a:t>
            </a:r>
            <a:r>
              <a:rPr lang="zh-CN" altLang="en-US" sz="2800" b="1" dirty="0">
                <a:latin typeface="Arial" panose="020B0604020202020204" pitchFamily="34" charset="0"/>
              </a:rPr>
              <a:t>．阴暗、干燥</a:t>
            </a:r>
          </a:p>
          <a:p>
            <a:endParaRPr lang="zh-CN" altLang="en-US" sz="2800" b="1" dirty="0">
              <a:latin typeface="Arial" panose="020B0604020202020204" pitchFamily="34" charset="0"/>
            </a:endParaRPr>
          </a:p>
          <a:p>
            <a:r>
              <a:rPr lang="en-US" altLang="zh-CN" sz="2800" b="1" dirty="0">
                <a:latin typeface="Arial" panose="020B0604020202020204" pitchFamily="34" charset="0"/>
              </a:rPr>
              <a:t>8</a:t>
            </a:r>
            <a:r>
              <a:rPr lang="zh-CN" altLang="en-US" sz="2800" b="1" dirty="0">
                <a:latin typeface="Arial" panose="020B0604020202020204" pitchFamily="34" charset="0"/>
              </a:rPr>
              <a:t>．为确保对照实验结果的科学性，除变量外，对影响实验的其他因素应    </a:t>
            </a:r>
            <a:r>
              <a:rPr lang="en-US" altLang="zh-CN" sz="2800" b="1" dirty="0">
                <a:latin typeface="Arial" panose="020B0604020202020204" pitchFamily="34" charset="0"/>
              </a:rPr>
              <a:t>(     )</a:t>
            </a:r>
          </a:p>
          <a:p>
            <a:r>
              <a:rPr lang="en-US" altLang="zh-CN" sz="2800" b="1" dirty="0">
                <a:latin typeface="Arial" panose="020B0604020202020204" pitchFamily="34" charset="0"/>
              </a:rPr>
              <a:t>A</a:t>
            </a:r>
            <a:r>
              <a:rPr lang="zh-CN" altLang="en-US" sz="2800" b="1" dirty="0">
                <a:latin typeface="Arial" panose="020B0604020202020204" pitchFamily="34" charset="0"/>
              </a:rPr>
              <a:t>．相同        </a:t>
            </a:r>
            <a:r>
              <a:rPr lang="en-US" altLang="zh-CN" sz="2800" b="1" dirty="0">
                <a:latin typeface="Arial" panose="020B0604020202020204" pitchFamily="34" charset="0"/>
              </a:rPr>
              <a:t>B</a:t>
            </a:r>
            <a:r>
              <a:rPr lang="zh-CN" altLang="en-US" sz="2800" b="1" dirty="0">
                <a:latin typeface="Arial" panose="020B0604020202020204" pitchFamily="34" charset="0"/>
              </a:rPr>
              <a:t>．不同         </a:t>
            </a:r>
            <a:r>
              <a:rPr lang="en-US" altLang="zh-CN" sz="2800" b="1" dirty="0">
                <a:latin typeface="Arial" panose="020B0604020202020204" pitchFamily="34" charset="0"/>
              </a:rPr>
              <a:t>C</a:t>
            </a:r>
            <a:r>
              <a:rPr lang="zh-CN" altLang="en-US" sz="2800" b="1" dirty="0">
                <a:latin typeface="Arial" panose="020B0604020202020204" pitchFamily="34" charset="0"/>
              </a:rPr>
              <a:t>．相似         </a:t>
            </a:r>
            <a:r>
              <a:rPr lang="en-US" altLang="zh-CN" sz="2800" b="1" dirty="0">
                <a:latin typeface="Arial" panose="020B0604020202020204" pitchFamily="34" charset="0"/>
              </a:rPr>
              <a:t>D</a:t>
            </a:r>
            <a:r>
              <a:rPr lang="zh-CN" altLang="en-US" sz="2800" b="1" dirty="0">
                <a:latin typeface="Arial" panose="020B0604020202020204" pitchFamily="34" charset="0"/>
              </a:rPr>
              <a:t>．随意</a:t>
            </a:r>
          </a:p>
          <a:p>
            <a:r>
              <a:rPr lang="zh-CN" altLang="en-US" sz="2800" b="1" dirty="0">
                <a:latin typeface="Arial" panose="020B0604020202020204" pitchFamily="34" charset="0"/>
              </a:rPr>
              <a:t> </a:t>
            </a:r>
          </a:p>
          <a:p>
            <a:r>
              <a:rPr lang="en-US" altLang="zh-CN" sz="2800" b="1" dirty="0">
                <a:latin typeface="Arial" panose="020B0604020202020204" pitchFamily="34" charset="0"/>
              </a:rPr>
              <a:t>9</a:t>
            </a:r>
            <a:r>
              <a:rPr lang="zh-CN" altLang="en-US" sz="2800" b="1" dirty="0">
                <a:latin typeface="Arial" panose="020B0604020202020204" pitchFamily="34" charset="0"/>
              </a:rPr>
              <a:t>．设计对照试验时，应遵循的原则是（    ）</a:t>
            </a:r>
          </a:p>
          <a:p>
            <a:r>
              <a:rPr lang="en-US" altLang="zh-CN" sz="2800" b="1" dirty="0">
                <a:latin typeface="Arial" panose="020B0604020202020204" pitchFamily="34" charset="0"/>
              </a:rPr>
              <a:t>A.</a:t>
            </a:r>
            <a:r>
              <a:rPr lang="zh-CN" altLang="en-US" sz="2800" b="1" dirty="0">
                <a:latin typeface="Arial" panose="020B0604020202020204" pitchFamily="34" charset="0"/>
              </a:rPr>
              <a:t>除实验变量外，其他变量都相同      </a:t>
            </a:r>
          </a:p>
          <a:p>
            <a:r>
              <a:rPr lang="en-US" altLang="zh-CN" sz="2800" b="1" dirty="0">
                <a:latin typeface="Arial" panose="020B0604020202020204" pitchFamily="34" charset="0"/>
              </a:rPr>
              <a:t>B.</a:t>
            </a:r>
            <a:r>
              <a:rPr lang="zh-CN" altLang="en-US" sz="2800" b="1" dirty="0">
                <a:latin typeface="Arial" panose="020B0604020202020204" pitchFamily="34" charset="0"/>
              </a:rPr>
              <a:t>除实验变量外，其他变量都不同</a:t>
            </a:r>
          </a:p>
          <a:p>
            <a:r>
              <a:rPr lang="en-US" altLang="zh-CN" sz="2800" b="1" dirty="0">
                <a:latin typeface="Arial" panose="020B0604020202020204" pitchFamily="34" charset="0"/>
              </a:rPr>
              <a:t>C. </a:t>
            </a:r>
            <a:r>
              <a:rPr lang="zh-CN" altLang="en-US" sz="2800" b="1" dirty="0">
                <a:latin typeface="Arial" panose="020B0604020202020204" pitchFamily="34" charset="0"/>
              </a:rPr>
              <a:t>所有变量都不同                   </a:t>
            </a:r>
          </a:p>
          <a:p>
            <a:r>
              <a:rPr lang="en-US" altLang="zh-CN" sz="2800" b="1" dirty="0">
                <a:latin typeface="Arial" panose="020B0604020202020204" pitchFamily="34" charset="0"/>
              </a:rPr>
              <a:t>D. </a:t>
            </a:r>
            <a:r>
              <a:rPr lang="zh-CN" altLang="en-US" sz="2800" b="1" dirty="0">
                <a:latin typeface="Arial" panose="020B0604020202020204" pitchFamily="34" charset="0"/>
              </a:rPr>
              <a:t>所有变量都相同</a:t>
            </a:r>
          </a:p>
        </p:txBody>
      </p:sp>
      <p:sp>
        <p:nvSpPr>
          <p:cNvPr id="24579" name="AutoShape 3"/>
          <p:cNvSpPr/>
          <p:nvPr/>
        </p:nvSpPr>
        <p:spPr>
          <a:xfrm>
            <a:off x="0" y="4648200"/>
            <a:ext cx="381000" cy="457200"/>
          </a:xfrm>
          <a:prstGeom prst="smileyFace">
            <a:avLst>
              <a:gd name="adj" fmla="val 4653"/>
            </a:avLst>
          </a:prstGeom>
          <a:solidFill>
            <a:schemeClr val="accent1"/>
          </a:solidFill>
          <a:ln w="9525" cap="flat" cmpd="sng">
            <a:solidFill>
              <a:schemeClr val="tx1"/>
            </a:solidFill>
            <a:prstDash val="solid"/>
            <a:headEnd type="none" w="med" len="med"/>
            <a:tailEnd type="none" w="med" len="med"/>
          </a:ln>
        </p:spPr>
        <p:txBody>
          <a:bodyPr wrap="none" anchor="ctr"/>
          <a:lstStyle/>
          <a:p>
            <a:endParaRPr lang="zh-CN" altLang="en-US" dirty="0">
              <a:latin typeface="Arial" panose="020B0604020202020204" pitchFamily="34" charset="0"/>
            </a:endParaRPr>
          </a:p>
        </p:txBody>
      </p:sp>
      <p:sp>
        <p:nvSpPr>
          <p:cNvPr id="24580" name="AutoShape 4"/>
          <p:cNvSpPr/>
          <p:nvPr/>
        </p:nvSpPr>
        <p:spPr>
          <a:xfrm>
            <a:off x="0" y="3429000"/>
            <a:ext cx="381000" cy="457200"/>
          </a:xfrm>
          <a:prstGeom prst="smileyFace">
            <a:avLst>
              <a:gd name="adj" fmla="val 4653"/>
            </a:avLst>
          </a:prstGeom>
          <a:solidFill>
            <a:schemeClr val="accent1"/>
          </a:solidFill>
          <a:ln w="9525" cap="flat" cmpd="sng">
            <a:solidFill>
              <a:schemeClr val="tx1"/>
            </a:solidFill>
            <a:prstDash val="solid"/>
            <a:headEnd type="none" w="med" len="med"/>
            <a:tailEnd type="none" w="med" len="med"/>
          </a:ln>
        </p:spPr>
        <p:txBody>
          <a:bodyPr wrap="none" anchor="ctr"/>
          <a:lstStyle/>
          <a:p>
            <a:endParaRPr lang="zh-CN" altLang="en-US" dirty="0">
              <a:latin typeface="Arial" panose="020B0604020202020204" pitchFamily="34" charset="0"/>
            </a:endParaRPr>
          </a:p>
        </p:txBody>
      </p:sp>
      <p:sp>
        <p:nvSpPr>
          <p:cNvPr id="24581" name="AutoShape 5"/>
          <p:cNvSpPr/>
          <p:nvPr/>
        </p:nvSpPr>
        <p:spPr>
          <a:xfrm>
            <a:off x="0" y="1143000"/>
            <a:ext cx="381000" cy="457200"/>
          </a:xfrm>
          <a:prstGeom prst="smileyFace">
            <a:avLst>
              <a:gd name="adj" fmla="val 4653"/>
            </a:avLst>
          </a:prstGeom>
          <a:solidFill>
            <a:schemeClr val="accent1"/>
          </a:solidFill>
          <a:ln w="9525" cap="flat" cmpd="sng">
            <a:solidFill>
              <a:schemeClr val="tx1"/>
            </a:solidFill>
            <a:prstDash val="solid"/>
            <a:headEnd type="none" w="med" len="med"/>
            <a:tailEnd type="none" w="med" len="med"/>
          </a:ln>
        </p:spPr>
        <p:txBody>
          <a:bodyPr wrap="none" anchor="ctr"/>
          <a:lstStyle/>
          <a:p>
            <a:endParaRPr lang="zh-CN" altLang="en-US"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581"/>
                                        </p:tgtEl>
                                        <p:attrNameLst>
                                          <p:attrName>style.visibility</p:attrName>
                                        </p:attrNameLst>
                                      </p:cBhvr>
                                      <p:to>
                                        <p:strVal val="visible"/>
                                      </p:to>
                                    </p:set>
                                    <p:animEffect transition="in" filter="blinds(horizontal)">
                                      <p:cBhvr>
                                        <p:cTn id="7" dur="500"/>
                                        <p:tgtEl>
                                          <p:spTgt spid="2458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4580"/>
                                        </p:tgtEl>
                                        <p:attrNameLst>
                                          <p:attrName>style.visibility</p:attrName>
                                        </p:attrNameLst>
                                      </p:cBhvr>
                                      <p:to>
                                        <p:strVal val="visible"/>
                                      </p:to>
                                    </p:set>
                                    <p:animEffect transition="in" filter="blinds(horizontal)">
                                      <p:cBhvr>
                                        <p:cTn id="12" dur="500"/>
                                        <p:tgtEl>
                                          <p:spTgt spid="2458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4579"/>
                                        </p:tgtEl>
                                        <p:attrNameLst>
                                          <p:attrName>style.visibility</p:attrName>
                                        </p:attrNameLst>
                                      </p:cBhvr>
                                      <p:to>
                                        <p:strVal val="visible"/>
                                      </p:to>
                                    </p:set>
                                    <p:animEffect transition="in" filter="blinds(horizontal)">
                                      <p:cBhvr>
                                        <p:cTn id="17" dur="500"/>
                                        <p:tgtEl>
                                          <p:spTgt spid="24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animBg="1"/>
      <p:bldP spid="24580" grpId="0" animBg="1"/>
      <p:bldP spid="24581"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ext Box 2"/>
          <p:cNvSpPr txBox="1"/>
          <p:nvPr/>
        </p:nvSpPr>
        <p:spPr>
          <a:xfrm>
            <a:off x="152400" y="609600"/>
            <a:ext cx="8991600" cy="5021263"/>
          </a:xfrm>
          <a:prstGeom prst="rect">
            <a:avLst/>
          </a:prstGeom>
          <a:noFill/>
          <a:ln w="9525">
            <a:noFill/>
          </a:ln>
        </p:spPr>
        <p:txBody>
          <a:bodyPr>
            <a:spAutoFit/>
          </a:bodyPr>
          <a:lstStyle/>
          <a:p>
            <a:pPr>
              <a:spcBef>
                <a:spcPct val="50000"/>
              </a:spcBef>
            </a:pPr>
            <a:r>
              <a:rPr lang="en-US" altLang="zh-CN" sz="2400" b="1" dirty="0">
                <a:latin typeface="Arial" panose="020B0604020202020204" pitchFamily="34" charset="0"/>
              </a:rPr>
              <a:t>10</a:t>
            </a:r>
            <a:r>
              <a:rPr lang="zh-CN" altLang="en-US" sz="2400" b="1" dirty="0">
                <a:latin typeface="Arial" panose="020B0604020202020204" pitchFamily="34" charset="0"/>
              </a:rPr>
              <a:t>、某高山植物沿高山分布：从山脚到山顶依次为热带雨林、常绿阔叶林、温带针叶林、高山草甸。决定这种分布的主要生态因素是  </a:t>
            </a:r>
            <a:r>
              <a:rPr lang="en-US" altLang="zh-CN" sz="2400" b="1" dirty="0">
                <a:latin typeface="Arial" panose="020B0604020202020204" pitchFamily="34" charset="0"/>
              </a:rPr>
              <a:t>(     )</a:t>
            </a:r>
          </a:p>
          <a:p>
            <a:pPr>
              <a:spcBef>
                <a:spcPct val="50000"/>
              </a:spcBef>
            </a:pPr>
            <a:r>
              <a:rPr lang="en-US" altLang="zh-CN" sz="2400" b="1" dirty="0">
                <a:latin typeface="Arial" panose="020B0604020202020204" pitchFamily="34" charset="0"/>
              </a:rPr>
              <a:t>A</a:t>
            </a:r>
            <a:r>
              <a:rPr lang="zh-CN" altLang="en-US" sz="2400" b="1" dirty="0">
                <a:latin typeface="Arial" panose="020B0604020202020204" pitchFamily="34" charset="0"/>
              </a:rPr>
              <a:t>．阳光    </a:t>
            </a:r>
            <a:r>
              <a:rPr lang="en-US" altLang="zh-CN" sz="2400" b="1" dirty="0">
                <a:latin typeface="Arial" panose="020B0604020202020204" pitchFamily="34" charset="0"/>
              </a:rPr>
              <a:t>B</a:t>
            </a:r>
            <a:r>
              <a:rPr lang="zh-CN" altLang="en-US" sz="2400" b="1" dirty="0">
                <a:latin typeface="Arial" panose="020B0604020202020204" pitchFamily="34" charset="0"/>
              </a:rPr>
              <a:t>．水分    </a:t>
            </a:r>
            <a:r>
              <a:rPr lang="en-US" altLang="zh-CN" sz="2400" b="1" dirty="0">
                <a:latin typeface="Arial" panose="020B0604020202020204" pitchFamily="34" charset="0"/>
              </a:rPr>
              <a:t>C</a:t>
            </a:r>
            <a:r>
              <a:rPr lang="zh-CN" altLang="en-US" sz="2400" b="1" dirty="0">
                <a:latin typeface="Arial" panose="020B0604020202020204" pitchFamily="34" charset="0"/>
              </a:rPr>
              <a:t>．温度    </a:t>
            </a:r>
            <a:r>
              <a:rPr lang="en-US" altLang="zh-CN" sz="2400" b="1" dirty="0">
                <a:latin typeface="Arial" panose="020B0604020202020204" pitchFamily="34" charset="0"/>
              </a:rPr>
              <a:t>D</a:t>
            </a:r>
            <a:r>
              <a:rPr lang="zh-CN" altLang="en-US" sz="2400" b="1" dirty="0">
                <a:latin typeface="Arial" panose="020B0604020202020204" pitchFamily="34" charset="0"/>
              </a:rPr>
              <a:t>．海拔高度</a:t>
            </a:r>
          </a:p>
          <a:p>
            <a:endParaRPr lang="zh-CN" altLang="en-US" sz="2400" b="1" dirty="0">
              <a:latin typeface="Arial" panose="020B0604020202020204" pitchFamily="34" charset="0"/>
            </a:endParaRPr>
          </a:p>
          <a:p>
            <a:r>
              <a:rPr lang="en-US" altLang="zh-CN" sz="2400" b="1" dirty="0">
                <a:latin typeface="Arial" panose="020B0604020202020204" pitchFamily="34" charset="0"/>
              </a:rPr>
              <a:t>11</a:t>
            </a:r>
            <a:r>
              <a:rPr lang="zh-CN" altLang="en-US" sz="2400" b="1" dirty="0">
                <a:latin typeface="Arial" panose="020B0604020202020204" pitchFamily="34" charset="0"/>
              </a:rPr>
              <a:t>、古人云：“橘生淮南则为橘，橘生淮北则为枳。”就是说，淮南的橘子移种到淮北就不甜美了。想一想，产生这一差异的主要因素是    </a:t>
            </a:r>
            <a:r>
              <a:rPr lang="en-US" altLang="zh-CN" sz="2400" b="1" dirty="0">
                <a:latin typeface="Arial" panose="020B0604020202020204" pitchFamily="34" charset="0"/>
              </a:rPr>
              <a:t>(     )</a:t>
            </a:r>
          </a:p>
          <a:p>
            <a:r>
              <a:rPr lang="en-US" altLang="zh-CN" sz="2400" b="1" dirty="0">
                <a:latin typeface="Arial" panose="020B0604020202020204" pitchFamily="34" charset="0"/>
              </a:rPr>
              <a:t>A</a:t>
            </a:r>
            <a:r>
              <a:rPr lang="zh-CN" altLang="en-US" sz="2400" b="1" dirty="0">
                <a:latin typeface="Arial" panose="020B0604020202020204" pitchFamily="34" charset="0"/>
              </a:rPr>
              <a:t>．土壤    </a:t>
            </a:r>
            <a:r>
              <a:rPr lang="en-US" altLang="zh-CN" sz="2400" b="1" dirty="0">
                <a:latin typeface="Arial" panose="020B0604020202020204" pitchFamily="34" charset="0"/>
              </a:rPr>
              <a:t>B</a:t>
            </a:r>
            <a:r>
              <a:rPr lang="zh-CN" altLang="en-US" sz="2400" b="1" dirty="0">
                <a:latin typeface="Arial" panose="020B0604020202020204" pitchFamily="34" charset="0"/>
              </a:rPr>
              <a:t>．空气    </a:t>
            </a:r>
            <a:r>
              <a:rPr lang="en-US" altLang="zh-CN" sz="2400" b="1" dirty="0">
                <a:latin typeface="Arial" panose="020B0604020202020204" pitchFamily="34" charset="0"/>
              </a:rPr>
              <a:t>C</a:t>
            </a:r>
            <a:r>
              <a:rPr lang="zh-CN" altLang="en-US" sz="2400" b="1" dirty="0">
                <a:latin typeface="Arial" panose="020B0604020202020204" pitchFamily="34" charset="0"/>
              </a:rPr>
              <a:t>．温度    </a:t>
            </a:r>
            <a:r>
              <a:rPr lang="en-US" altLang="zh-CN" sz="2400" b="1" dirty="0">
                <a:latin typeface="Arial" panose="020B0604020202020204" pitchFamily="34" charset="0"/>
              </a:rPr>
              <a:t>D</a:t>
            </a:r>
            <a:r>
              <a:rPr lang="zh-CN" altLang="en-US" sz="2400" b="1" dirty="0">
                <a:latin typeface="Arial" panose="020B0604020202020204" pitchFamily="34" charset="0"/>
              </a:rPr>
              <a:t>．阳光</a:t>
            </a:r>
          </a:p>
          <a:p>
            <a:endParaRPr lang="zh-CN" altLang="en-US" sz="2400" b="1" dirty="0">
              <a:latin typeface="Arial" panose="020B0604020202020204" pitchFamily="34" charset="0"/>
            </a:endParaRPr>
          </a:p>
          <a:p>
            <a:r>
              <a:rPr lang="en-US" altLang="zh-CN" sz="2400" b="1" dirty="0">
                <a:latin typeface="Arial" panose="020B0604020202020204" pitchFamily="34" charset="0"/>
              </a:rPr>
              <a:t>12</a:t>
            </a:r>
            <a:r>
              <a:rPr lang="zh-CN" altLang="en-US" sz="2400" b="1" dirty="0">
                <a:latin typeface="Arial" panose="020B0604020202020204" pitchFamily="34" charset="0"/>
              </a:rPr>
              <a:t>、鲫鱼生活在淡水中，影响鲫鱼生活的非生物因素是    </a:t>
            </a:r>
            <a:r>
              <a:rPr lang="en-US" altLang="zh-CN" sz="2400" b="1" dirty="0">
                <a:latin typeface="Arial" panose="020B0604020202020204" pitchFamily="34" charset="0"/>
              </a:rPr>
              <a:t>(     )</a:t>
            </a:r>
          </a:p>
          <a:p>
            <a:r>
              <a:rPr lang="en-US" altLang="zh-CN" sz="2400" b="1" dirty="0">
                <a:latin typeface="Arial" panose="020B0604020202020204" pitchFamily="34" charset="0"/>
              </a:rPr>
              <a:t>A</a:t>
            </a:r>
            <a:r>
              <a:rPr lang="zh-CN" altLang="en-US" sz="2400" b="1" dirty="0">
                <a:latin typeface="Arial" panose="020B0604020202020204" pitchFamily="34" charset="0"/>
              </a:rPr>
              <a:t>．水、空气、小鱼等          </a:t>
            </a:r>
            <a:r>
              <a:rPr lang="en-US" altLang="zh-CN" sz="2400" b="1" dirty="0">
                <a:latin typeface="Arial" panose="020B0604020202020204" pitchFamily="34" charset="0"/>
              </a:rPr>
              <a:t>B</a:t>
            </a:r>
            <a:r>
              <a:rPr lang="zh-CN" altLang="en-US" sz="2400" b="1" dirty="0">
                <a:latin typeface="Arial" panose="020B0604020202020204" pitchFamily="34" charset="0"/>
              </a:rPr>
              <a:t>．水、温度、藻类植物及饵料</a:t>
            </a:r>
          </a:p>
          <a:p>
            <a:r>
              <a:rPr lang="en-US" altLang="zh-CN" sz="2400" b="1" dirty="0">
                <a:latin typeface="Arial" panose="020B0604020202020204" pitchFamily="34" charset="0"/>
              </a:rPr>
              <a:t>C</a:t>
            </a:r>
            <a:r>
              <a:rPr lang="zh-CN" altLang="en-US" sz="2400" b="1" dirty="0">
                <a:latin typeface="Arial" panose="020B0604020202020204" pitchFamily="34" charset="0"/>
              </a:rPr>
              <a:t>．水、阳光、温度、空气等    </a:t>
            </a:r>
            <a:r>
              <a:rPr lang="en-US" altLang="zh-CN" sz="2400" b="1" dirty="0">
                <a:latin typeface="Arial" panose="020B0604020202020204" pitchFamily="34" charset="0"/>
              </a:rPr>
              <a:t>D</a:t>
            </a:r>
            <a:r>
              <a:rPr lang="zh-CN" altLang="en-US" sz="2400" b="1" dirty="0">
                <a:latin typeface="Arial" panose="020B0604020202020204" pitchFamily="34" charset="0"/>
              </a:rPr>
              <a:t>．温度、阳光、水、其他鱼类</a:t>
            </a:r>
          </a:p>
        </p:txBody>
      </p:sp>
      <p:sp>
        <p:nvSpPr>
          <p:cNvPr id="25603" name="AutoShape 3"/>
          <p:cNvSpPr/>
          <p:nvPr/>
        </p:nvSpPr>
        <p:spPr>
          <a:xfrm>
            <a:off x="3124200" y="1905000"/>
            <a:ext cx="381000" cy="457200"/>
          </a:xfrm>
          <a:prstGeom prst="smileyFace">
            <a:avLst>
              <a:gd name="adj" fmla="val 4653"/>
            </a:avLst>
          </a:prstGeom>
          <a:solidFill>
            <a:schemeClr val="accent1"/>
          </a:solidFill>
          <a:ln w="9525" cap="flat" cmpd="sng">
            <a:solidFill>
              <a:schemeClr val="tx1"/>
            </a:solidFill>
            <a:prstDash val="solid"/>
            <a:headEnd type="none" w="med" len="med"/>
            <a:tailEnd type="none" w="med" len="med"/>
          </a:ln>
        </p:spPr>
        <p:txBody>
          <a:bodyPr wrap="none" anchor="ctr"/>
          <a:lstStyle/>
          <a:p>
            <a:endParaRPr lang="zh-CN" altLang="en-US" dirty="0">
              <a:latin typeface="Arial" panose="020B0604020202020204" pitchFamily="34" charset="0"/>
            </a:endParaRPr>
          </a:p>
        </p:txBody>
      </p:sp>
      <p:sp>
        <p:nvSpPr>
          <p:cNvPr id="25604" name="AutoShape 4"/>
          <p:cNvSpPr/>
          <p:nvPr/>
        </p:nvSpPr>
        <p:spPr>
          <a:xfrm>
            <a:off x="3200400" y="3733800"/>
            <a:ext cx="381000" cy="457200"/>
          </a:xfrm>
          <a:prstGeom prst="smileyFace">
            <a:avLst>
              <a:gd name="adj" fmla="val 4653"/>
            </a:avLst>
          </a:prstGeom>
          <a:solidFill>
            <a:schemeClr val="accent1"/>
          </a:solidFill>
          <a:ln w="9525" cap="flat" cmpd="sng">
            <a:solidFill>
              <a:schemeClr val="tx1"/>
            </a:solidFill>
            <a:prstDash val="solid"/>
            <a:headEnd type="none" w="med" len="med"/>
            <a:tailEnd type="none" w="med" len="med"/>
          </a:ln>
        </p:spPr>
        <p:txBody>
          <a:bodyPr wrap="none" anchor="ctr"/>
          <a:lstStyle/>
          <a:p>
            <a:endParaRPr lang="zh-CN" altLang="en-US" dirty="0">
              <a:latin typeface="Arial" panose="020B0604020202020204" pitchFamily="34" charset="0"/>
            </a:endParaRPr>
          </a:p>
        </p:txBody>
      </p:sp>
      <p:sp>
        <p:nvSpPr>
          <p:cNvPr id="25605" name="AutoShape 5"/>
          <p:cNvSpPr/>
          <p:nvPr/>
        </p:nvSpPr>
        <p:spPr>
          <a:xfrm>
            <a:off x="152400" y="5181600"/>
            <a:ext cx="381000" cy="457200"/>
          </a:xfrm>
          <a:prstGeom prst="smileyFace">
            <a:avLst>
              <a:gd name="adj" fmla="val 4653"/>
            </a:avLst>
          </a:prstGeom>
          <a:solidFill>
            <a:schemeClr val="accent1"/>
          </a:solidFill>
          <a:ln w="9525" cap="flat" cmpd="sng">
            <a:solidFill>
              <a:schemeClr val="tx1"/>
            </a:solidFill>
            <a:prstDash val="solid"/>
            <a:headEnd type="none" w="med" len="med"/>
            <a:tailEnd type="none" w="med" len="med"/>
          </a:ln>
        </p:spPr>
        <p:txBody>
          <a:bodyPr wrap="none" anchor="ctr"/>
          <a:lstStyle/>
          <a:p>
            <a:endParaRPr lang="zh-CN" altLang="en-US"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603"/>
                                        </p:tgtEl>
                                        <p:attrNameLst>
                                          <p:attrName>style.visibility</p:attrName>
                                        </p:attrNameLst>
                                      </p:cBhvr>
                                      <p:to>
                                        <p:strVal val="visible"/>
                                      </p:to>
                                    </p:set>
                                    <p:animEffect transition="in" filter="blinds(horizontal)">
                                      <p:cBhvr>
                                        <p:cTn id="7" dur="500"/>
                                        <p:tgtEl>
                                          <p:spTgt spid="2560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5604"/>
                                        </p:tgtEl>
                                        <p:attrNameLst>
                                          <p:attrName>style.visibility</p:attrName>
                                        </p:attrNameLst>
                                      </p:cBhvr>
                                      <p:to>
                                        <p:strVal val="visible"/>
                                      </p:to>
                                    </p:set>
                                    <p:animEffect transition="in" filter="blinds(horizontal)">
                                      <p:cBhvr>
                                        <p:cTn id="12" dur="500"/>
                                        <p:tgtEl>
                                          <p:spTgt spid="2560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5605"/>
                                        </p:tgtEl>
                                        <p:attrNameLst>
                                          <p:attrName>style.visibility</p:attrName>
                                        </p:attrNameLst>
                                      </p:cBhvr>
                                      <p:to>
                                        <p:strVal val="visible"/>
                                      </p:to>
                                    </p:set>
                                    <p:animEffect transition="in" filter="blinds(horizontal)">
                                      <p:cBhvr>
                                        <p:cTn id="17" dur="500"/>
                                        <p:tgtEl>
                                          <p:spTgt spid="256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animBg="1"/>
      <p:bldP spid="25604" grpId="0" animBg="1"/>
      <p:bldP spid="25605"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ext Box 2"/>
          <p:cNvSpPr txBox="1"/>
          <p:nvPr/>
        </p:nvSpPr>
        <p:spPr>
          <a:xfrm>
            <a:off x="0" y="762000"/>
            <a:ext cx="8915400" cy="3743325"/>
          </a:xfrm>
          <a:prstGeom prst="rect">
            <a:avLst/>
          </a:prstGeom>
          <a:noFill/>
          <a:ln w="9525">
            <a:noFill/>
          </a:ln>
        </p:spPr>
        <p:txBody>
          <a:bodyPr>
            <a:spAutoFit/>
          </a:bodyPr>
          <a:lstStyle/>
          <a:p>
            <a:r>
              <a:rPr lang="en-US" altLang="zh-CN" sz="2400" b="1" dirty="0">
                <a:latin typeface="Arial" panose="020B0604020202020204" pitchFamily="34" charset="0"/>
              </a:rPr>
              <a:t>13</a:t>
            </a:r>
            <a:r>
              <a:rPr lang="zh-CN" altLang="en-US" sz="2400" b="1" dirty="0">
                <a:latin typeface="Arial" panose="020B0604020202020204" pitchFamily="34" charset="0"/>
              </a:rPr>
              <a:t>、水葫芦是从境外引进的一种净化污水的植物，水葫芦大量繁殖使湖泊几乎看不到其他水生植物，这种现象叫做</a:t>
            </a:r>
            <a:r>
              <a:rPr lang="en-US" altLang="zh-CN" sz="2400" b="1" dirty="0">
                <a:latin typeface="Arial" panose="020B0604020202020204" pitchFamily="34" charset="0"/>
              </a:rPr>
              <a:t>(    )  </a:t>
            </a:r>
          </a:p>
          <a:p>
            <a:r>
              <a:rPr lang="en-US" altLang="zh-CN" sz="2400" b="1" dirty="0">
                <a:latin typeface="Arial" panose="020B0604020202020204" pitchFamily="34" charset="0"/>
              </a:rPr>
              <a:t> A</a:t>
            </a:r>
            <a:r>
              <a:rPr lang="zh-CN" altLang="en-US" sz="2400" b="1" dirty="0">
                <a:latin typeface="Arial" panose="020B0604020202020204" pitchFamily="34" charset="0"/>
              </a:rPr>
              <a:t>．捕食   </a:t>
            </a:r>
            <a:r>
              <a:rPr lang="en-US" altLang="zh-CN" sz="2400" b="1" dirty="0">
                <a:latin typeface="Arial" panose="020B0604020202020204" pitchFamily="34" charset="0"/>
              </a:rPr>
              <a:t>B</a:t>
            </a:r>
            <a:r>
              <a:rPr lang="zh-CN" altLang="en-US" sz="2400" b="1" dirty="0">
                <a:latin typeface="Arial" panose="020B0604020202020204" pitchFamily="34" charset="0"/>
              </a:rPr>
              <a:t>．竞争  </a:t>
            </a:r>
            <a:r>
              <a:rPr lang="en-US" altLang="zh-CN" sz="2400" b="1" dirty="0">
                <a:latin typeface="Arial" panose="020B0604020202020204" pitchFamily="34" charset="0"/>
              </a:rPr>
              <a:t>C</a:t>
            </a:r>
            <a:r>
              <a:rPr lang="zh-CN" altLang="en-US" sz="2400" b="1" dirty="0">
                <a:latin typeface="Arial" panose="020B0604020202020204" pitchFamily="34" charset="0"/>
              </a:rPr>
              <a:t>．斗争    </a:t>
            </a:r>
            <a:r>
              <a:rPr lang="en-US" altLang="zh-CN" sz="2400" b="1" dirty="0">
                <a:latin typeface="Arial" panose="020B0604020202020204" pitchFamily="34" charset="0"/>
              </a:rPr>
              <a:t>D</a:t>
            </a:r>
            <a:r>
              <a:rPr lang="zh-CN" altLang="en-US" sz="2400" b="1" dirty="0">
                <a:latin typeface="Arial" panose="020B0604020202020204" pitchFamily="34" charset="0"/>
              </a:rPr>
              <a:t>．合作</a:t>
            </a:r>
          </a:p>
          <a:p>
            <a:endParaRPr lang="zh-CN" altLang="en-US" sz="2400" b="1" dirty="0">
              <a:latin typeface="Arial" panose="020B0604020202020204" pitchFamily="34" charset="0"/>
            </a:endParaRPr>
          </a:p>
          <a:p>
            <a:r>
              <a:rPr lang="en-US" altLang="zh-CN" sz="2400" b="1" dirty="0">
                <a:latin typeface="Arial" panose="020B0604020202020204" pitchFamily="34" charset="0"/>
              </a:rPr>
              <a:t>14</a:t>
            </a:r>
            <a:r>
              <a:rPr lang="zh-CN" altLang="en-US" sz="2400" b="1" dirty="0">
                <a:latin typeface="Arial" panose="020B0604020202020204" pitchFamily="34" charset="0"/>
              </a:rPr>
              <a:t>、“螳螂捕蝉黄雀在后”这句成语中所指的生物之间的关系是（    ）</a:t>
            </a:r>
          </a:p>
          <a:p>
            <a:r>
              <a:rPr lang="en-US" altLang="zh-CN" sz="2400" b="1" dirty="0">
                <a:latin typeface="Arial" panose="020B0604020202020204" pitchFamily="34" charset="0"/>
              </a:rPr>
              <a:t>A.</a:t>
            </a:r>
            <a:r>
              <a:rPr lang="zh-CN" altLang="en-US" sz="2400" b="1" dirty="0">
                <a:latin typeface="Arial" panose="020B0604020202020204" pitchFamily="34" charset="0"/>
              </a:rPr>
              <a:t>捕食              </a:t>
            </a:r>
            <a:r>
              <a:rPr lang="en-US" altLang="zh-CN" sz="2400" b="1" dirty="0">
                <a:latin typeface="Arial" panose="020B0604020202020204" pitchFamily="34" charset="0"/>
              </a:rPr>
              <a:t>B.</a:t>
            </a:r>
            <a:r>
              <a:rPr lang="zh-CN" altLang="en-US" sz="2400" b="1" dirty="0">
                <a:latin typeface="Arial" panose="020B0604020202020204" pitchFamily="34" charset="0"/>
              </a:rPr>
              <a:t>合作             </a:t>
            </a:r>
            <a:r>
              <a:rPr lang="en-US" altLang="zh-CN" sz="2400" b="1" dirty="0">
                <a:latin typeface="Arial" panose="020B0604020202020204" pitchFamily="34" charset="0"/>
              </a:rPr>
              <a:t>C.</a:t>
            </a:r>
            <a:r>
              <a:rPr lang="zh-CN" altLang="en-US" sz="2400" b="1" dirty="0">
                <a:latin typeface="Arial" panose="020B0604020202020204" pitchFamily="34" charset="0"/>
              </a:rPr>
              <a:t>共生              </a:t>
            </a:r>
            <a:r>
              <a:rPr lang="en-US" altLang="zh-CN" sz="2400" b="1" dirty="0">
                <a:latin typeface="Arial" panose="020B0604020202020204" pitchFamily="34" charset="0"/>
              </a:rPr>
              <a:t>D.</a:t>
            </a:r>
            <a:r>
              <a:rPr lang="zh-CN" altLang="en-US" sz="2400" b="1" dirty="0">
                <a:latin typeface="Arial" panose="020B0604020202020204" pitchFamily="34" charset="0"/>
              </a:rPr>
              <a:t>寄生</a:t>
            </a:r>
          </a:p>
          <a:p>
            <a:endParaRPr lang="zh-CN" altLang="en-US" sz="2400" b="1" dirty="0">
              <a:latin typeface="Arial" panose="020B0604020202020204" pitchFamily="34" charset="0"/>
            </a:endParaRPr>
          </a:p>
          <a:p>
            <a:r>
              <a:rPr lang="en-US" altLang="zh-CN" sz="2400" b="1" dirty="0">
                <a:latin typeface="Arial" panose="020B0604020202020204" pitchFamily="34" charset="0"/>
              </a:rPr>
              <a:t>15</a:t>
            </a:r>
            <a:r>
              <a:rPr lang="zh-CN" altLang="en-US" sz="2400" b="1" dirty="0">
                <a:latin typeface="Arial" panose="020B0604020202020204" pitchFamily="34" charset="0"/>
              </a:rPr>
              <a:t>、下列影响小麦生长的环境因素中，属于生物因素的是（    ）</a:t>
            </a:r>
          </a:p>
          <a:p>
            <a:r>
              <a:rPr lang="en-US" altLang="zh-CN" sz="2400" b="1" dirty="0">
                <a:latin typeface="Arial" panose="020B0604020202020204" pitchFamily="34" charset="0"/>
              </a:rPr>
              <a:t>A.</a:t>
            </a:r>
            <a:r>
              <a:rPr lang="zh-CN" altLang="en-US" sz="2400" b="1" dirty="0">
                <a:latin typeface="Arial" panose="020B0604020202020204" pitchFamily="34" charset="0"/>
              </a:rPr>
              <a:t>光照            </a:t>
            </a:r>
            <a:r>
              <a:rPr lang="en-US" altLang="zh-CN" sz="2400" b="1" dirty="0">
                <a:latin typeface="Arial" panose="020B0604020202020204" pitchFamily="34" charset="0"/>
              </a:rPr>
              <a:t>B.</a:t>
            </a:r>
            <a:r>
              <a:rPr lang="zh-CN" altLang="en-US" sz="2400" b="1" dirty="0">
                <a:latin typeface="Arial" panose="020B0604020202020204" pitchFamily="34" charset="0"/>
              </a:rPr>
              <a:t>土壤湿度           </a:t>
            </a:r>
            <a:r>
              <a:rPr lang="en-US" altLang="zh-CN" sz="2400" b="1" dirty="0">
                <a:latin typeface="Arial" panose="020B0604020202020204" pitchFamily="34" charset="0"/>
              </a:rPr>
              <a:t>C.</a:t>
            </a:r>
            <a:r>
              <a:rPr lang="zh-CN" altLang="en-US" sz="2400" b="1" dirty="0">
                <a:latin typeface="Arial" panose="020B0604020202020204" pitchFamily="34" charset="0"/>
              </a:rPr>
              <a:t>温度         </a:t>
            </a:r>
            <a:r>
              <a:rPr lang="en-US" altLang="zh-CN" sz="2400" b="1" dirty="0">
                <a:latin typeface="Arial" panose="020B0604020202020204" pitchFamily="34" charset="0"/>
              </a:rPr>
              <a:t>D.</a:t>
            </a:r>
            <a:r>
              <a:rPr lang="zh-CN" altLang="en-US" sz="2400" b="1" dirty="0">
                <a:latin typeface="Arial" panose="020B0604020202020204" pitchFamily="34" charset="0"/>
              </a:rPr>
              <a:t>杂草</a:t>
            </a:r>
          </a:p>
        </p:txBody>
      </p:sp>
      <p:sp>
        <p:nvSpPr>
          <p:cNvPr id="26627" name="AutoShape 3"/>
          <p:cNvSpPr/>
          <p:nvPr/>
        </p:nvSpPr>
        <p:spPr>
          <a:xfrm>
            <a:off x="1447800" y="1524000"/>
            <a:ext cx="381000" cy="457200"/>
          </a:xfrm>
          <a:prstGeom prst="smileyFace">
            <a:avLst>
              <a:gd name="adj" fmla="val 4653"/>
            </a:avLst>
          </a:prstGeom>
          <a:solidFill>
            <a:schemeClr val="accent1"/>
          </a:solidFill>
          <a:ln w="9525" cap="flat" cmpd="sng">
            <a:solidFill>
              <a:schemeClr val="tx1"/>
            </a:solidFill>
            <a:prstDash val="solid"/>
            <a:headEnd type="none" w="med" len="med"/>
            <a:tailEnd type="none" w="med" len="med"/>
          </a:ln>
        </p:spPr>
        <p:txBody>
          <a:bodyPr wrap="none" anchor="ctr"/>
          <a:lstStyle/>
          <a:p>
            <a:endParaRPr lang="zh-CN" altLang="en-US" dirty="0">
              <a:latin typeface="Arial" panose="020B0604020202020204" pitchFamily="34" charset="0"/>
            </a:endParaRPr>
          </a:p>
        </p:txBody>
      </p:sp>
      <p:sp>
        <p:nvSpPr>
          <p:cNvPr id="26628" name="AutoShape 4"/>
          <p:cNvSpPr/>
          <p:nvPr/>
        </p:nvSpPr>
        <p:spPr>
          <a:xfrm>
            <a:off x="0" y="2971800"/>
            <a:ext cx="381000" cy="457200"/>
          </a:xfrm>
          <a:prstGeom prst="smileyFace">
            <a:avLst>
              <a:gd name="adj" fmla="val 4653"/>
            </a:avLst>
          </a:prstGeom>
          <a:solidFill>
            <a:schemeClr val="accent1"/>
          </a:solidFill>
          <a:ln w="9525" cap="flat" cmpd="sng">
            <a:solidFill>
              <a:schemeClr val="tx1"/>
            </a:solidFill>
            <a:prstDash val="solid"/>
            <a:headEnd type="none" w="med" len="med"/>
            <a:tailEnd type="none" w="med" len="med"/>
          </a:ln>
        </p:spPr>
        <p:txBody>
          <a:bodyPr wrap="none" anchor="ctr"/>
          <a:lstStyle/>
          <a:p>
            <a:endParaRPr lang="zh-CN" altLang="en-US" dirty="0">
              <a:latin typeface="Arial" panose="020B0604020202020204" pitchFamily="34" charset="0"/>
            </a:endParaRPr>
          </a:p>
        </p:txBody>
      </p:sp>
      <p:sp>
        <p:nvSpPr>
          <p:cNvPr id="26629" name="AutoShape 5"/>
          <p:cNvSpPr/>
          <p:nvPr/>
        </p:nvSpPr>
        <p:spPr>
          <a:xfrm>
            <a:off x="6096000" y="4038600"/>
            <a:ext cx="381000" cy="457200"/>
          </a:xfrm>
          <a:prstGeom prst="smileyFace">
            <a:avLst>
              <a:gd name="adj" fmla="val 4653"/>
            </a:avLst>
          </a:prstGeom>
          <a:solidFill>
            <a:schemeClr val="accent1"/>
          </a:solidFill>
          <a:ln w="9525" cap="flat" cmpd="sng">
            <a:solidFill>
              <a:schemeClr val="tx1"/>
            </a:solidFill>
            <a:prstDash val="solid"/>
            <a:headEnd type="none" w="med" len="med"/>
            <a:tailEnd type="none" w="med" len="med"/>
          </a:ln>
        </p:spPr>
        <p:txBody>
          <a:bodyPr wrap="none" anchor="ctr"/>
          <a:lstStyle/>
          <a:p>
            <a:endParaRPr lang="zh-CN" altLang="en-US"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627"/>
                                        </p:tgtEl>
                                        <p:attrNameLst>
                                          <p:attrName>style.visibility</p:attrName>
                                        </p:attrNameLst>
                                      </p:cBhvr>
                                      <p:to>
                                        <p:strVal val="visible"/>
                                      </p:to>
                                    </p:set>
                                    <p:animEffect transition="in" filter="blinds(horizontal)">
                                      <p:cBhvr>
                                        <p:cTn id="7" dur="500"/>
                                        <p:tgtEl>
                                          <p:spTgt spid="2662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6628"/>
                                        </p:tgtEl>
                                        <p:attrNameLst>
                                          <p:attrName>style.visibility</p:attrName>
                                        </p:attrNameLst>
                                      </p:cBhvr>
                                      <p:to>
                                        <p:strVal val="visible"/>
                                      </p:to>
                                    </p:set>
                                    <p:animEffect transition="in" filter="blinds(horizontal)">
                                      <p:cBhvr>
                                        <p:cTn id="12" dur="500"/>
                                        <p:tgtEl>
                                          <p:spTgt spid="2662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6629"/>
                                        </p:tgtEl>
                                        <p:attrNameLst>
                                          <p:attrName>style.visibility</p:attrName>
                                        </p:attrNameLst>
                                      </p:cBhvr>
                                      <p:to>
                                        <p:strVal val="visible"/>
                                      </p:to>
                                    </p:set>
                                    <p:animEffect transition="in" filter="blinds(horizontal)">
                                      <p:cBhvr>
                                        <p:cTn id="17" dur="500"/>
                                        <p:tgtEl>
                                          <p:spTgt spid="266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animBg="1"/>
      <p:bldP spid="26628" grpId="0" animBg="1"/>
      <p:bldP spid="26629"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4"/>
          <p:cNvSpPr/>
          <p:nvPr/>
        </p:nvSpPr>
        <p:spPr>
          <a:xfrm>
            <a:off x="838200" y="0"/>
            <a:ext cx="5892800" cy="1739900"/>
          </a:xfrm>
          <a:prstGeom prst="rect">
            <a:avLst/>
          </a:prstGeom>
          <a:noFill/>
          <a:ln w="9525">
            <a:noFill/>
          </a:ln>
        </p:spPr>
        <p:txBody>
          <a:bodyPr anchor="ctr">
            <a:spAutoFit/>
          </a:bodyPr>
          <a:lstStyle/>
          <a:p>
            <a:r>
              <a:rPr lang="zh-CN" altLang="en-US" sz="3600" dirty="0">
                <a:solidFill>
                  <a:srgbClr val="FF9900"/>
                </a:solidFill>
                <a:latin typeface="黑体" panose="02010609060101010101" pitchFamily="2" charset="-122"/>
                <a:ea typeface="黑体" panose="02010609060101010101" pitchFamily="2" charset="-122"/>
              </a:rPr>
              <a:t>布置课后作业</a:t>
            </a:r>
          </a:p>
          <a:p>
            <a:r>
              <a:rPr lang="zh-CN" altLang="en-US" sz="3600" dirty="0">
                <a:solidFill>
                  <a:srgbClr val="FF9900"/>
                </a:solidFill>
                <a:latin typeface="黑体" panose="02010609060101010101" pitchFamily="2" charset="-122"/>
                <a:ea typeface="黑体" panose="02010609060101010101" pitchFamily="2" charset="-122"/>
              </a:rPr>
              <a:t>做</a:t>
            </a:r>
            <a:r>
              <a:rPr lang="en-US" altLang="zh-CN" sz="3600" dirty="0">
                <a:solidFill>
                  <a:srgbClr val="FF9900"/>
                </a:solidFill>
                <a:latin typeface="黑体" panose="02010609060101010101" pitchFamily="2" charset="-122"/>
                <a:ea typeface="黑体" panose="02010609060101010101" pitchFamily="2" charset="-122"/>
              </a:rPr>
              <a:t>18</a:t>
            </a:r>
            <a:r>
              <a:rPr lang="zh-CN" altLang="en-US" sz="3600" dirty="0">
                <a:solidFill>
                  <a:srgbClr val="FF9900"/>
                </a:solidFill>
                <a:latin typeface="黑体" panose="02010609060101010101" pitchFamily="2" charset="-122"/>
                <a:ea typeface="黑体" panose="02010609060101010101" pitchFamily="2" charset="-122"/>
              </a:rPr>
              <a:t>页练习</a:t>
            </a:r>
          </a:p>
          <a:p>
            <a:pPr eaLnBrk="0" hangingPunct="0"/>
            <a:endParaRPr lang="zh-CN" altLang="en-US" sz="3600" dirty="0">
              <a:solidFill>
                <a:srgbClr val="FF9900"/>
              </a:solidFill>
              <a:latin typeface="黑体" panose="02010609060101010101" pitchFamily="2" charset="-122"/>
              <a:ea typeface="黑体" panose="02010609060101010101" pitchFamily="2" charset="-122"/>
            </a:endParaRPr>
          </a:p>
        </p:txBody>
      </p:sp>
      <p:sp>
        <p:nvSpPr>
          <p:cNvPr id="63491" name="Rectangle 5"/>
          <p:cNvSpPr/>
          <p:nvPr/>
        </p:nvSpPr>
        <p:spPr>
          <a:xfrm>
            <a:off x="0" y="1295400"/>
            <a:ext cx="9337675" cy="3016250"/>
          </a:xfrm>
          <a:prstGeom prst="rect">
            <a:avLst/>
          </a:prstGeom>
          <a:noFill/>
          <a:ln w="9525">
            <a:noFill/>
          </a:ln>
        </p:spPr>
        <p:txBody>
          <a:bodyPr anchor="ctr">
            <a:spAutoFit/>
          </a:bodyPr>
          <a:lstStyle/>
          <a:p>
            <a:r>
              <a:rPr lang="en-US" altLang="zh-CN" sz="3200" dirty="0">
                <a:latin typeface="Arial" panose="020B0604020202020204" pitchFamily="34" charset="0"/>
              </a:rPr>
              <a:t>1. </a:t>
            </a:r>
            <a:r>
              <a:rPr lang="zh-CN" altLang="en-US" sz="3200" dirty="0">
                <a:latin typeface="Arial" panose="020B0604020202020204" pitchFamily="34" charset="0"/>
              </a:rPr>
              <a:t>判断下列说法是否正确。正确的画</a:t>
            </a:r>
            <a:r>
              <a:rPr lang="en-US" altLang="zh-CN" sz="3200" dirty="0">
                <a:latin typeface="Arial" panose="020B0604020202020204" pitchFamily="34" charset="0"/>
              </a:rPr>
              <a:t>"√"</a:t>
            </a:r>
            <a:r>
              <a:rPr lang="zh-CN" altLang="en-US" sz="3200" dirty="0">
                <a:latin typeface="Arial" panose="020B0604020202020204" pitchFamily="34" charset="0"/>
              </a:rPr>
              <a:t>，错误的画 </a:t>
            </a:r>
            <a:r>
              <a:rPr lang="en-US" altLang="zh-CN" sz="3200" dirty="0">
                <a:latin typeface="Arial" panose="020B0604020202020204" pitchFamily="34" charset="0"/>
              </a:rPr>
              <a:t>"×"</a:t>
            </a:r>
            <a:r>
              <a:rPr lang="zh-CN" altLang="en-US" sz="3200" dirty="0">
                <a:latin typeface="Arial" panose="020B0604020202020204" pitchFamily="34" charset="0"/>
              </a:rPr>
              <a:t>。 </a:t>
            </a:r>
          </a:p>
          <a:p>
            <a:r>
              <a:rPr lang="en-US" altLang="zh-CN" sz="3200" dirty="0">
                <a:latin typeface="Arial" panose="020B0604020202020204" pitchFamily="34" charset="0"/>
              </a:rPr>
              <a:t>(1)</a:t>
            </a:r>
            <a:r>
              <a:rPr lang="zh-CN" altLang="en-US" sz="3200" dirty="0">
                <a:latin typeface="Arial" panose="020B0604020202020204" pitchFamily="34" charset="0"/>
              </a:rPr>
              <a:t>生物的环境是指生物的生存地点。</a:t>
            </a:r>
            <a:r>
              <a:rPr lang="en-US" altLang="zh-CN" sz="3200" dirty="0">
                <a:latin typeface="Arial" panose="020B0604020202020204" pitchFamily="34" charset="0"/>
              </a:rPr>
              <a:t>(    )</a:t>
            </a:r>
          </a:p>
          <a:p>
            <a:r>
              <a:rPr lang="en-US" altLang="zh-CN" sz="3200" dirty="0">
                <a:latin typeface="Arial" panose="020B0604020202020204" pitchFamily="34" charset="0"/>
              </a:rPr>
              <a:t>(2)</a:t>
            </a:r>
            <a:r>
              <a:rPr lang="zh-CN" altLang="en-US" sz="3200" dirty="0">
                <a:latin typeface="Arial" panose="020B0604020202020204" pitchFamily="34" charset="0"/>
              </a:rPr>
              <a:t>非生物因素只有阳光、温度和水。</a:t>
            </a:r>
            <a:r>
              <a:rPr lang="en-US" altLang="zh-CN" sz="3200" dirty="0">
                <a:latin typeface="Arial" panose="020B0604020202020204" pitchFamily="34" charset="0"/>
              </a:rPr>
              <a:t>(    )</a:t>
            </a:r>
          </a:p>
          <a:p>
            <a:r>
              <a:rPr lang="en-US" altLang="zh-CN" sz="3200" dirty="0">
                <a:latin typeface="Arial" panose="020B0604020202020204" pitchFamily="34" charset="0"/>
              </a:rPr>
              <a:t>(3)</a:t>
            </a:r>
            <a:r>
              <a:rPr lang="zh-CN" altLang="en-US" sz="3200" dirty="0">
                <a:latin typeface="Arial" panose="020B0604020202020204" pitchFamily="34" charset="0"/>
              </a:rPr>
              <a:t>生物既受环境影响，也能影响环境。</a:t>
            </a:r>
            <a:r>
              <a:rPr lang="en-US" altLang="zh-CN" sz="3200" dirty="0">
                <a:latin typeface="Arial" panose="020B0604020202020204" pitchFamily="34" charset="0"/>
              </a:rPr>
              <a:t>(    ) </a:t>
            </a:r>
          </a:p>
          <a:p>
            <a:r>
              <a:rPr lang="en-US" altLang="zh-CN" sz="3200" dirty="0">
                <a:latin typeface="Arial" panose="020B0604020202020204" pitchFamily="34" charset="0"/>
              </a:rPr>
              <a:t>(4)</a:t>
            </a:r>
            <a:r>
              <a:rPr lang="zh-CN" altLang="en-US" sz="3200" dirty="0">
                <a:latin typeface="Arial" panose="020B0604020202020204" pitchFamily="34" charset="0"/>
              </a:rPr>
              <a:t>同种生物的个体之间只有竞争关系。</a:t>
            </a:r>
            <a:r>
              <a:rPr lang="en-US" altLang="zh-CN" sz="3200" dirty="0">
                <a:latin typeface="Arial" panose="020B0604020202020204" pitchFamily="34" charset="0"/>
              </a:rPr>
              <a:t>(    ) </a:t>
            </a:r>
          </a:p>
        </p:txBody>
      </p:sp>
      <p:sp>
        <p:nvSpPr>
          <p:cNvPr id="76806" name="Rectangle 6"/>
          <p:cNvSpPr/>
          <p:nvPr/>
        </p:nvSpPr>
        <p:spPr>
          <a:xfrm>
            <a:off x="6781800" y="2286000"/>
            <a:ext cx="590550" cy="579438"/>
          </a:xfrm>
          <a:prstGeom prst="rect">
            <a:avLst/>
          </a:prstGeom>
          <a:noFill/>
          <a:ln w="9525">
            <a:noFill/>
          </a:ln>
        </p:spPr>
        <p:txBody>
          <a:bodyPr wrap="none">
            <a:spAutoFit/>
          </a:bodyPr>
          <a:lstStyle/>
          <a:p>
            <a:r>
              <a:rPr lang="en-US" altLang="zh-CN" sz="3200" b="1" dirty="0">
                <a:solidFill>
                  <a:srgbClr val="F62704"/>
                </a:solidFill>
                <a:latin typeface="Arial" panose="020B0604020202020204" pitchFamily="34" charset="0"/>
              </a:rPr>
              <a:t>×</a:t>
            </a:r>
            <a:endParaRPr lang="zh-CN" altLang="en-US" sz="3200" b="1" dirty="0">
              <a:solidFill>
                <a:srgbClr val="F62704"/>
              </a:solidFill>
              <a:latin typeface="Arial" panose="020B0604020202020204" pitchFamily="34" charset="0"/>
            </a:endParaRPr>
          </a:p>
        </p:txBody>
      </p:sp>
      <p:sp>
        <p:nvSpPr>
          <p:cNvPr id="76807" name="Rectangle 7"/>
          <p:cNvSpPr/>
          <p:nvPr/>
        </p:nvSpPr>
        <p:spPr>
          <a:xfrm>
            <a:off x="6724650" y="2743200"/>
            <a:ext cx="590550" cy="579438"/>
          </a:xfrm>
          <a:prstGeom prst="rect">
            <a:avLst/>
          </a:prstGeom>
          <a:noFill/>
          <a:ln w="9525">
            <a:noFill/>
          </a:ln>
        </p:spPr>
        <p:txBody>
          <a:bodyPr wrap="none">
            <a:spAutoFit/>
          </a:bodyPr>
          <a:lstStyle/>
          <a:p>
            <a:r>
              <a:rPr lang="en-US" altLang="zh-CN" sz="3200" b="1" dirty="0">
                <a:solidFill>
                  <a:srgbClr val="F62704"/>
                </a:solidFill>
                <a:latin typeface="Arial" panose="020B0604020202020204" pitchFamily="34" charset="0"/>
              </a:rPr>
              <a:t>×</a:t>
            </a:r>
            <a:endParaRPr lang="zh-CN" altLang="en-US" sz="3200" b="1" dirty="0">
              <a:solidFill>
                <a:srgbClr val="F62704"/>
              </a:solidFill>
              <a:latin typeface="Arial" panose="020B0604020202020204" pitchFamily="34" charset="0"/>
            </a:endParaRPr>
          </a:p>
        </p:txBody>
      </p:sp>
      <p:sp>
        <p:nvSpPr>
          <p:cNvPr id="76808" name="Rectangle 8"/>
          <p:cNvSpPr/>
          <p:nvPr/>
        </p:nvSpPr>
        <p:spPr>
          <a:xfrm>
            <a:off x="7086600" y="3230563"/>
            <a:ext cx="998538" cy="579437"/>
          </a:xfrm>
          <a:prstGeom prst="rect">
            <a:avLst/>
          </a:prstGeom>
          <a:noFill/>
          <a:ln w="9525">
            <a:noFill/>
          </a:ln>
        </p:spPr>
        <p:txBody>
          <a:bodyPr>
            <a:spAutoFit/>
          </a:bodyPr>
          <a:lstStyle/>
          <a:p>
            <a:r>
              <a:rPr lang="en-US" altLang="zh-CN" sz="3200" b="1" dirty="0">
                <a:solidFill>
                  <a:srgbClr val="F62704"/>
                </a:solidFill>
                <a:latin typeface="Arial" panose="020B0604020202020204" pitchFamily="34" charset="0"/>
              </a:rPr>
              <a:t>√</a:t>
            </a:r>
            <a:endParaRPr lang="zh-CN" altLang="en-US" sz="3200" b="1" dirty="0">
              <a:solidFill>
                <a:srgbClr val="F62704"/>
              </a:solidFill>
              <a:latin typeface="Arial" panose="020B0604020202020204" pitchFamily="34" charset="0"/>
            </a:endParaRPr>
          </a:p>
        </p:txBody>
      </p:sp>
      <p:sp>
        <p:nvSpPr>
          <p:cNvPr id="76809" name="Rectangle 9"/>
          <p:cNvSpPr/>
          <p:nvPr/>
        </p:nvSpPr>
        <p:spPr>
          <a:xfrm>
            <a:off x="7162800" y="3733800"/>
            <a:ext cx="590550" cy="579438"/>
          </a:xfrm>
          <a:prstGeom prst="rect">
            <a:avLst/>
          </a:prstGeom>
          <a:noFill/>
          <a:ln w="9525">
            <a:noFill/>
          </a:ln>
        </p:spPr>
        <p:txBody>
          <a:bodyPr wrap="none">
            <a:spAutoFit/>
          </a:bodyPr>
          <a:lstStyle/>
          <a:p>
            <a:r>
              <a:rPr lang="en-US" altLang="zh-CN" sz="3200" b="1" dirty="0">
                <a:solidFill>
                  <a:srgbClr val="F62704"/>
                </a:solidFill>
                <a:latin typeface="Arial" panose="020B0604020202020204" pitchFamily="34" charset="0"/>
              </a:rPr>
              <a:t>×</a:t>
            </a:r>
            <a:endParaRPr lang="zh-CN" altLang="en-US" sz="3200" b="1" dirty="0">
              <a:solidFill>
                <a:srgbClr val="F62704"/>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6806"/>
                                        </p:tgtEl>
                                        <p:attrNameLst>
                                          <p:attrName>style.visibility</p:attrName>
                                        </p:attrNameLst>
                                      </p:cBhvr>
                                      <p:to>
                                        <p:strVal val="visible"/>
                                      </p:to>
                                    </p:set>
                                    <p:animEffect transition="in" filter="blinds(horizontal)">
                                      <p:cBhvr>
                                        <p:cTn id="7" dur="500"/>
                                        <p:tgtEl>
                                          <p:spTgt spid="7680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6807"/>
                                        </p:tgtEl>
                                        <p:attrNameLst>
                                          <p:attrName>style.visibility</p:attrName>
                                        </p:attrNameLst>
                                      </p:cBhvr>
                                      <p:to>
                                        <p:strVal val="visible"/>
                                      </p:to>
                                    </p:set>
                                    <p:animEffect transition="in" filter="blinds(horizontal)">
                                      <p:cBhvr>
                                        <p:cTn id="12" dur="500"/>
                                        <p:tgtEl>
                                          <p:spTgt spid="7680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6808"/>
                                        </p:tgtEl>
                                        <p:attrNameLst>
                                          <p:attrName>style.visibility</p:attrName>
                                        </p:attrNameLst>
                                      </p:cBhvr>
                                      <p:to>
                                        <p:strVal val="visible"/>
                                      </p:to>
                                    </p:set>
                                    <p:animEffect transition="in" filter="blinds(horizontal)">
                                      <p:cBhvr>
                                        <p:cTn id="17" dur="500"/>
                                        <p:tgtEl>
                                          <p:spTgt spid="7680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6809"/>
                                        </p:tgtEl>
                                        <p:attrNameLst>
                                          <p:attrName>style.visibility</p:attrName>
                                        </p:attrNameLst>
                                      </p:cBhvr>
                                      <p:to>
                                        <p:strVal val="visible"/>
                                      </p:to>
                                    </p:set>
                                    <p:animEffect transition="in" filter="blinds(horizontal)">
                                      <p:cBhvr>
                                        <p:cTn id="22" dur="500"/>
                                        <p:tgtEl>
                                          <p:spTgt spid="768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6" grpId="0"/>
      <p:bldP spid="76807" grpId="0"/>
      <p:bldP spid="76808" grpId="0"/>
      <p:bldP spid="7680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p:cNvSpPr>
          <p:nvPr>
            <p:ph type="body"/>
          </p:nvPr>
        </p:nvSpPr>
        <p:spPr>
          <a:xfrm>
            <a:off x="0" y="304800"/>
            <a:ext cx="5562600" cy="4525963"/>
          </a:xfrm>
        </p:spPr>
        <p:txBody>
          <a:bodyPr vert="horz" wrap="square" lIns="91440" tIns="45720" rIns="91440" bIns="45720" anchor="t"/>
          <a:lstStyle/>
          <a:p>
            <a:pPr eaLnBrk="1" hangingPunct="1"/>
            <a:r>
              <a:rPr lang="zh-CN" altLang="en-US" sz="3600" dirty="0"/>
              <a:t>想一想，议一议</a:t>
            </a:r>
          </a:p>
          <a:p>
            <a:pPr eaLnBrk="1" hangingPunct="1">
              <a:buNone/>
            </a:pPr>
            <a:r>
              <a:rPr lang="zh-CN" altLang="en-US" sz="2000" dirty="0"/>
              <a:t>     </a:t>
            </a:r>
            <a:r>
              <a:rPr lang="zh-CN" altLang="en-US" dirty="0"/>
              <a:t>我国的珍稀动物大熊猫，为世界各国人民所喜爱。你知道野外生活的大熊猫主要分布在哪些地区吗？这些地区的环境有哪些适于大熊猫的特点？</a:t>
            </a:r>
          </a:p>
        </p:txBody>
      </p:sp>
      <p:pic>
        <p:nvPicPr>
          <p:cNvPr id="18435" name="Picture 4" descr="熊猫"/>
          <p:cNvPicPr>
            <a:picLocks noChangeAspect="1"/>
          </p:cNvPicPr>
          <p:nvPr/>
        </p:nvPicPr>
        <p:blipFill>
          <a:blip r:embed="rId2" cstate="print"/>
          <a:stretch>
            <a:fillRect/>
          </a:stretch>
        </p:blipFill>
        <p:spPr>
          <a:xfrm>
            <a:off x="5486400" y="457200"/>
            <a:ext cx="3657600" cy="4648200"/>
          </a:xfrm>
          <a:prstGeom prst="rect">
            <a:avLst/>
          </a:prstGeom>
          <a:noFill/>
          <a:ln w="9525">
            <a:noFill/>
          </a:ln>
        </p:spPr>
      </p:pic>
      <p:sp>
        <p:nvSpPr>
          <p:cNvPr id="62469" name="Rectangle 5"/>
          <p:cNvSpPr/>
          <p:nvPr/>
        </p:nvSpPr>
        <p:spPr>
          <a:xfrm>
            <a:off x="187325" y="4008438"/>
            <a:ext cx="5222875" cy="2654300"/>
          </a:xfrm>
          <a:prstGeom prst="rect">
            <a:avLst/>
          </a:prstGeom>
          <a:noFill/>
          <a:ln w="9525">
            <a:noFill/>
          </a:ln>
        </p:spPr>
        <p:txBody>
          <a:bodyPr anchor="ctr">
            <a:spAutoFit/>
          </a:bodyPr>
          <a:lstStyle/>
          <a:p>
            <a:r>
              <a:rPr lang="zh-CN" altLang="en-US" sz="2800" b="1" dirty="0">
                <a:latin typeface="Arial" panose="020B0604020202020204" pitchFamily="34" charset="0"/>
              </a:rPr>
              <a:t>    野外生活的大熊猫主要分布在我国四川西部和北部、甘肃南部、西藏东部及陕西西南部。大熊猫以箭竹等为食，食性单一，这些地区的环境适于大熊猫生活的特点主要是有竹类植物和水源。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2469"/>
                                        </p:tgtEl>
                                        <p:attrNameLst>
                                          <p:attrName>style.visibility</p:attrName>
                                        </p:attrNameLst>
                                      </p:cBhvr>
                                      <p:to>
                                        <p:strVal val="visible"/>
                                      </p:to>
                                    </p:set>
                                    <p:animEffect transition="in" filter="blinds(horizontal)">
                                      <p:cBhvr>
                                        <p:cTn id="7" dur="500"/>
                                        <p:tgtEl>
                                          <p:spTgt spid="624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4" name="Rectangle 4"/>
          <p:cNvSpPr/>
          <p:nvPr/>
        </p:nvSpPr>
        <p:spPr>
          <a:xfrm>
            <a:off x="0" y="1798638"/>
            <a:ext cx="8915400" cy="2289175"/>
          </a:xfrm>
          <a:prstGeom prst="rect">
            <a:avLst/>
          </a:prstGeom>
          <a:noFill/>
          <a:ln w="9525">
            <a:noFill/>
          </a:ln>
        </p:spPr>
        <p:txBody>
          <a:bodyPr anchor="ctr">
            <a:spAutoFit/>
          </a:bodyPr>
          <a:lstStyle/>
          <a:p>
            <a:r>
              <a:rPr lang="zh-CN" altLang="en-US" sz="3600" dirty="0">
                <a:latin typeface="Arial" panose="020B0604020202020204" pitchFamily="34" charset="0"/>
              </a:rPr>
              <a:t>        这句诗描写的是气温对植物生长的影响。由于在同一季节山里气温相对较低，桃树生长迟缓。生长在平原地区的桃花，</a:t>
            </a:r>
            <a:r>
              <a:rPr lang="en-US" altLang="zh-CN" sz="3600" dirty="0">
                <a:latin typeface="Arial" panose="020B0604020202020204" pitchFamily="34" charset="0"/>
              </a:rPr>
              <a:t>4</a:t>
            </a:r>
            <a:r>
              <a:rPr lang="zh-CN" altLang="en-US" sz="3600" dirty="0">
                <a:latin typeface="Arial" panose="020B0604020202020204" pitchFamily="34" charset="0"/>
              </a:rPr>
              <a:t>月就已经凋谢，而山里的桃花才刚刚开放。 </a:t>
            </a:r>
          </a:p>
        </p:txBody>
      </p:sp>
      <p:sp>
        <p:nvSpPr>
          <p:cNvPr id="64515" name="Rectangle 5"/>
          <p:cNvSpPr/>
          <p:nvPr/>
        </p:nvSpPr>
        <p:spPr>
          <a:xfrm>
            <a:off x="111125" y="228600"/>
            <a:ext cx="9032875" cy="1066800"/>
          </a:xfrm>
          <a:prstGeom prst="rect">
            <a:avLst/>
          </a:prstGeom>
          <a:noFill/>
          <a:ln w="9525">
            <a:noFill/>
          </a:ln>
        </p:spPr>
        <p:txBody>
          <a:bodyPr>
            <a:spAutoFit/>
          </a:bodyPr>
          <a:lstStyle/>
          <a:p>
            <a:r>
              <a:rPr lang="en-US" altLang="zh-CN" sz="3200" dirty="0">
                <a:latin typeface="Arial" panose="020B0604020202020204" pitchFamily="34" charset="0"/>
              </a:rPr>
              <a:t>2. “</a:t>
            </a:r>
            <a:r>
              <a:rPr lang="zh-CN" altLang="en-US" sz="3200" dirty="0">
                <a:latin typeface="Arial" panose="020B0604020202020204" pitchFamily="34" charset="0"/>
              </a:rPr>
              <a:t>人间四月芳菲尽，山寺桃花始盛开。”你能对这句诗描述的自然现象作出科学的解释吗？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1924"/>
                                        </p:tgtEl>
                                        <p:attrNameLst>
                                          <p:attrName>style.visibility</p:attrName>
                                        </p:attrNameLst>
                                      </p:cBhvr>
                                      <p:to>
                                        <p:strVal val="visible"/>
                                      </p:to>
                                    </p:set>
                                    <p:animEffect transition="in" filter="blinds(horizontal)">
                                      <p:cBhvr>
                                        <p:cTn id="7" dur="500"/>
                                        <p:tgtEl>
                                          <p:spTgt spid="819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5"/>
          <p:cNvSpPr/>
          <p:nvPr/>
        </p:nvSpPr>
        <p:spPr>
          <a:xfrm>
            <a:off x="-4419600" y="2609850"/>
            <a:ext cx="9144000" cy="0"/>
          </a:xfrm>
          <a:prstGeom prst="rect">
            <a:avLst/>
          </a:prstGeom>
          <a:noFill/>
          <a:ln w="9525">
            <a:noFill/>
          </a:ln>
        </p:spPr>
        <p:txBody>
          <a:bodyPr wrap="none" anchor="ctr">
            <a:spAutoFit/>
          </a:bodyPr>
          <a:lstStyle/>
          <a:p>
            <a:endParaRPr lang="zh-CN" altLang="en-US" dirty="0">
              <a:latin typeface="Arial" panose="020B0604020202020204" pitchFamily="34" charset="0"/>
            </a:endParaRPr>
          </a:p>
        </p:txBody>
      </p:sp>
      <p:pic>
        <p:nvPicPr>
          <p:cNvPr id="82948" name="Picture 4" descr="W020100908618748257642[1]"/>
          <p:cNvPicPr>
            <a:picLocks noChangeAspect="1"/>
          </p:cNvPicPr>
          <p:nvPr/>
        </p:nvPicPr>
        <p:blipFill>
          <a:blip r:embed="rId2" cstate="print"/>
          <a:stretch>
            <a:fillRect/>
          </a:stretch>
        </p:blipFill>
        <p:spPr>
          <a:xfrm>
            <a:off x="1371600" y="1828800"/>
            <a:ext cx="5105400" cy="2092325"/>
          </a:xfrm>
          <a:prstGeom prst="rect">
            <a:avLst/>
          </a:prstGeom>
          <a:noFill/>
          <a:ln w="9525">
            <a:noFill/>
          </a:ln>
        </p:spPr>
      </p:pic>
      <p:sp>
        <p:nvSpPr>
          <p:cNvPr id="82950" name="Rectangle 6"/>
          <p:cNvSpPr/>
          <p:nvPr/>
        </p:nvSpPr>
        <p:spPr>
          <a:xfrm>
            <a:off x="381000" y="3624263"/>
            <a:ext cx="8534400" cy="3081337"/>
          </a:xfrm>
          <a:prstGeom prst="rect">
            <a:avLst/>
          </a:prstGeom>
          <a:noFill/>
          <a:ln w="9525">
            <a:noFill/>
          </a:ln>
        </p:spPr>
        <p:txBody>
          <a:bodyPr anchor="ctr">
            <a:spAutoFit/>
          </a:bodyPr>
          <a:lstStyle/>
          <a:p>
            <a:pPr eaLnBrk="0" hangingPunct="0"/>
            <a:endParaRPr lang="en-US" altLang="zh-CN" sz="2800" dirty="0">
              <a:latin typeface="Arial" panose="020B0604020202020204" pitchFamily="34" charset="0"/>
            </a:endParaRPr>
          </a:p>
          <a:p>
            <a:pPr eaLnBrk="0" hangingPunct="0"/>
            <a:r>
              <a:rPr lang="en-US" altLang="zh-CN" sz="2800" dirty="0">
                <a:latin typeface="Times New Roman" panose="02020603050405020304" pitchFamily="18" charset="0"/>
                <a:cs typeface="Times New Roman" panose="02020603050405020304" pitchFamily="18" charset="0"/>
              </a:rPr>
              <a:t>(2)</a:t>
            </a:r>
            <a:r>
              <a:rPr lang="zh-CN" altLang="en-US" sz="2800" dirty="0">
                <a:latin typeface="Times New Roman" panose="02020603050405020304" pitchFamily="18" charset="0"/>
                <a:cs typeface="Times New Roman" panose="02020603050405020304" pitchFamily="18" charset="0"/>
              </a:rPr>
              <a:t>假如猫少了，田鼠由于缺少天敌而大量繁殖；田鼠以土蜂的蜜和幼虫为食，并破坏它们的巢，因此，土蜂数目减少；三叶草靠土蜂传粉，土蜂减少后，影响三叶草的传粉，从而影响三叶草的繁殖后代，三叶草的数量就会减少。三叶草是牛的食物，三叶草的数量减少会导致牛的食物缺乏。 </a:t>
            </a:r>
            <a:endParaRPr lang="zh-CN" altLang="en-US" sz="2800" dirty="0">
              <a:latin typeface="Arial" panose="020B0604020202020204" pitchFamily="34" charset="0"/>
            </a:endParaRPr>
          </a:p>
        </p:txBody>
      </p:sp>
      <p:sp>
        <p:nvSpPr>
          <p:cNvPr id="65541" name="Rectangle 7"/>
          <p:cNvSpPr/>
          <p:nvPr/>
        </p:nvSpPr>
        <p:spPr>
          <a:xfrm>
            <a:off x="228600" y="228600"/>
            <a:ext cx="8686800" cy="1552575"/>
          </a:xfrm>
          <a:prstGeom prst="rect">
            <a:avLst/>
          </a:prstGeom>
          <a:noFill/>
          <a:ln w="9525">
            <a:noFill/>
          </a:ln>
        </p:spPr>
        <p:txBody>
          <a:bodyPr>
            <a:spAutoFit/>
          </a:bodyPr>
          <a:lstStyle/>
          <a:p>
            <a:r>
              <a:rPr lang="en-US" altLang="zh-CN" sz="2400" dirty="0">
                <a:latin typeface="Arial" panose="020B0604020202020204" pitchFamily="34" charset="0"/>
              </a:rPr>
              <a:t>3. “</a:t>
            </a:r>
            <a:r>
              <a:rPr lang="zh-CN" altLang="en-US" sz="2400" dirty="0">
                <a:latin typeface="Arial" panose="020B0604020202020204" pitchFamily="34" charset="0"/>
              </a:rPr>
              <a:t>牛喜欢吃三叶草；三叶草要靠土蜂传粉；田鼠吃土蜂的蜜和幼虫，捣毁土蜂的巢；猫捕食田鼠，因此养牛的农民爱养猫。”这是达尔文描述的生物之间的关系。</a:t>
            </a:r>
            <a:r>
              <a:rPr lang="en-US" altLang="zh-CN" sz="2400" dirty="0">
                <a:latin typeface="Arial" panose="020B0604020202020204" pitchFamily="34" charset="0"/>
              </a:rPr>
              <a:t>(1) </a:t>
            </a:r>
            <a:r>
              <a:rPr lang="zh-CN" altLang="en-US" sz="2400" dirty="0">
                <a:latin typeface="Arial" panose="020B0604020202020204" pitchFamily="34" charset="0"/>
              </a:rPr>
              <a:t>请用图解表示上述生物之间的关系。</a:t>
            </a:r>
            <a:r>
              <a:rPr lang="en-US" altLang="zh-CN" sz="2400" dirty="0">
                <a:latin typeface="Arial" panose="020B0604020202020204" pitchFamily="34" charset="0"/>
              </a:rPr>
              <a:t>(2)</a:t>
            </a:r>
            <a:r>
              <a:rPr lang="zh-CN" altLang="en-US" sz="2400" dirty="0">
                <a:latin typeface="Arial" panose="020B0604020202020204" pitchFamily="34" charset="0"/>
              </a:rPr>
              <a:t>假如猫减少了，对三叶草有什么影响？</a:t>
            </a:r>
          </a:p>
        </p:txBody>
      </p:sp>
      <p:sp>
        <p:nvSpPr>
          <p:cNvPr id="65542" name="Rectangle 8"/>
          <p:cNvSpPr/>
          <p:nvPr/>
        </p:nvSpPr>
        <p:spPr>
          <a:xfrm>
            <a:off x="457200" y="1781175"/>
            <a:ext cx="620713" cy="519113"/>
          </a:xfrm>
          <a:prstGeom prst="rect">
            <a:avLst/>
          </a:prstGeom>
          <a:noFill/>
          <a:ln w="9525">
            <a:noFill/>
          </a:ln>
        </p:spPr>
        <p:txBody>
          <a:bodyPr wrap="none">
            <a:spAutoFit/>
          </a:bodyPr>
          <a:lstStyle/>
          <a:p>
            <a:r>
              <a:rPr lang="en-US" altLang="zh-CN" sz="2800" dirty="0">
                <a:latin typeface="Arial" panose="020B0604020202020204" pitchFamily="34" charset="0"/>
              </a:rPr>
              <a:t>(1)</a:t>
            </a:r>
            <a:endParaRPr lang="zh-CN" altLang="en-US" sz="28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2948"/>
                                        </p:tgtEl>
                                        <p:attrNameLst>
                                          <p:attrName>style.visibility</p:attrName>
                                        </p:attrNameLst>
                                      </p:cBhvr>
                                      <p:to>
                                        <p:strVal val="visible"/>
                                      </p:to>
                                    </p:set>
                                    <p:animEffect transition="in" filter="blinds(horizontal)">
                                      <p:cBhvr>
                                        <p:cTn id="7" dur="500"/>
                                        <p:tgtEl>
                                          <p:spTgt spid="8294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2950"/>
                                        </p:tgtEl>
                                        <p:attrNameLst>
                                          <p:attrName>style.visibility</p:attrName>
                                        </p:attrNameLst>
                                      </p:cBhvr>
                                      <p:to>
                                        <p:strVal val="visible"/>
                                      </p:to>
                                    </p:set>
                                    <p:animEffect transition="in" filter="blinds(horizontal)">
                                      <p:cBhvr>
                                        <p:cTn id="12" dur="500"/>
                                        <p:tgtEl>
                                          <p:spTgt spid="829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50"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2" name="Rectangle 4"/>
          <p:cNvSpPr/>
          <p:nvPr/>
        </p:nvSpPr>
        <p:spPr>
          <a:xfrm>
            <a:off x="152400" y="5486400"/>
            <a:ext cx="8686800" cy="946150"/>
          </a:xfrm>
          <a:prstGeom prst="rect">
            <a:avLst/>
          </a:prstGeom>
          <a:noFill/>
          <a:ln w="9525">
            <a:noFill/>
          </a:ln>
        </p:spPr>
        <p:txBody>
          <a:bodyPr anchor="ctr">
            <a:spAutoFit/>
          </a:bodyPr>
          <a:lstStyle/>
          <a:p>
            <a:pPr indent="279400"/>
            <a:r>
              <a:rPr lang="zh-CN" altLang="en-US" sz="2800" dirty="0">
                <a:latin typeface="Arial" panose="020B0604020202020204" pitchFamily="34" charset="0"/>
              </a:rPr>
              <a:t>        山羊因为啃食草根，影响了草的生长。大量饲养山羊，如果管理不当，就会破坏草场植被。  </a:t>
            </a:r>
          </a:p>
        </p:txBody>
      </p:sp>
      <p:sp>
        <p:nvSpPr>
          <p:cNvPr id="66563" name="Rectangle 5"/>
          <p:cNvSpPr/>
          <p:nvPr/>
        </p:nvSpPr>
        <p:spPr>
          <a:xfrm>
            <a:off x="233363" y="228600"/>
            <a:ext cx="4719637" cy="1373188"/>
          </a:xfrm>
          <a:prstGeom prst="rect">
            <a:avLst/>
          </a:prstGeom>
          <a:noFill/>
          <a:ln w="9525">
            <a:noFill/>
          </a:ln>
        </p:spPr>
        <p:txBody>
          <a:bodyPr>
            <a:spAutoFit/>
          </a:bodyPr>
          <a:lstStyle/>
          <a:p>
            <a:r>
              <a:rPr lang="en-US" altLang="zh-CN" sz="2800" dirty="0">
                <a:latin typeface="Arial" panose="020B0604020202020204" pitchFamily="34" charset="0"/>
              </a:rPr>
              <a:t>4. </a:t>
            </a:r>
            <a:r>
              <a:rPr lang="zh-CN" altLang="en-US" sz="2800" dirty="0">
                <a:latin typeface="Arial" panose="020B0604020202020204" pitchFamily="34" charset="0"/>
              </a:rPr>
              <a:t>枯叶蝶的体色与周围落叶的颜色基本一致，这对它的生存有什么意义呢？</a:t>
            </a:r>
          </a:p>
        </p:txBody>
      </p:sp>
      <p:sp>
        <p:nvSpPr>
          <p:cNvPr id="83974" name="Rectangle 6"/>
          <p:cNvSpPr/>
          <p:nvPr/>
        </p:nvSpPr>
        <p:spPr>
          <a:xfrm>
            <a:off x="152400" y="1828800"/>
            <a:ext cx="4800600" cy="1800225"/>
          </a:xfrm>
          <a:prstGeom prst="rect">
            <a:avLst/>
          </a:prstGeom>
          <a:noFill/>
          <a:ln w="9525">
            <a:noFill/>
          </a:ln>
        </p:spPr>
        <p:txBody>
          <a:bodyPr>
            <a:spAutoFit/>
          </a:bodyPr>
          <a:lstStyle/>
          <a:p>
            <a:r>
              <a:rPr lang="zh-CN" altLang="en-US" sz="2800" dirty="0">
                <a:latin typeface="Arial" panose="020B0604020202020204" pitchFamily="34" charset="0"/>
              </a:rPr>
              <a:t>        枯叶蝶的体色与周围落叶的颜色基本一致，这样它就不容易被敌害发现，从而增加生存下去的机会。 </a:t>
            </a:r>
          </a:p>
        </p:txBody>
      </p:sp>
      <p:sp>
        <p:nvSpPr>
          <p:cNvPr id="66565" name="Rectangle 7"/>
          <p:cNvSpPr/>
          <p:nvPr/>
        </p:nvSpPr>
        <p:spPr>
          <a:xfrm>
            <a:off x="228600" y="4038600"/>
            <a:ext cx="8915400" cy="1373188"/>
          </a:xfrm>
          <a:prstGeom prst="rect">
            <a:avLst/>
          </a:prstGeom>
          <a:noFill/>
          <a:ln w="9525">
            <a:noFill/>
          </a:ln>
        </p:spPr>
        <p:txBody>
          <a:bodyPr>
            <a:spAutoFit/>
          </a:bodyPr>
          <a:lstStyle/>
          <a:p>
            <a:r>
              <a:rPr lang="en-US" altLang="zh-CN" sz="2800" dirty="0">
                <a:latin typeface="Arial" panose="020B0604020202020204" pitchFamily="34" charset="0"/>
              </a:rPr>
              <a:t>5. </a:t>
            </a:r>
            <a:r>
              <a:rPr lang="zh-CN" altLang="en-US" sz="2800" dirty="0">
                <a:latin typeface="Arial" panose="020B0604020202020204" pitchFamily="34" charset="0"/>
              </a:rPr>
              <a:t>山羊绒又细又柔软，织成的产品十分昂贵。山羊比绵羊好养，它连草根都啃食。于是一些牧区大量饲养山羊，这对环境会有什么影响？</a:t>
            </a:r>
          </a:p>
        </p:txBody>
      </p:sp>
      <p:pic>
        <p:nvPicPr>
          <p:cNvPr id="66566" name="Picture 8" descr="2012qsjc018"/>
          <p:cNvPicPr>
            <a:picLocks noChangeAspect="1"/>
          </p:cNvPicPr>
          <p:nvPr/>
        </p:nvPicPr>
        <p:blipFill>
          <a:blip r:embed="rId2" cstate="print"/>
          <a:srcRect l="65771" t="38431" r="10970" b="45154"/>
          <a:stretch>
            <a:fillRect/>
          </a:stretch>
        </p:blipFill>
        <p:spPr>
          <a:xfrm>
            <a:off x="4800600" y="0"/>
            <a:ext cx="4114800" cy="41148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3974"/>
                                        </p:tgtEl>
                                        <p:attrNameLst>
                                          <p:attrName>style.visibility</p:attrName>
                                        </p:attrNameLst>
                                      </p:cBhvr>
                                      <p:to>
                                        <p:strVal val="visible"/>
                                      </p:to>
                                    </p:set>
                                    <p:animEffect transition="in" filter="blinds(horizontal)">
                                      <p:cBhvr>
                                        <p:cTn id="7" dur="500"/>
                                        <p:tgtEl>
                                          <p:spTgt spid="8397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3972"/>
                                        </p:tgtEl>
                                        <p:attrNameLst>
                                          <p:attrName>style.visibility</p:attrName>
                                        </p:attrNameLst>
                                      </p:cBhvr>
                                      <p:to>
                                        <p:strVal val="visible"/>
                                      </p:to>
                                    </p:set>
                                    <p:animEffect transition="in" filter="blinds(horizontal)">
                                      <p:cBhvr>
                                        <p:cTn id="12" dur="500"/>
                                        <p:tgtEl>
                                          <p:spTgt spid="839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2" grpId="0"/>
      <p:bldP spid="8397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p:nvPr/>
        </p:nvSpPr>
        <p:spPr>
          <a:xfrm>
            <a:off x="0" y="0"/>
            <a:ext cx="9144000" cy="6858000"/>
          </a:xfrm>
          <a:prstGeom prst="rect">
            <a:avLst/>
          </a:prstGeom>
          <a:solidFill>
            <a:srgbClr val="00FF00">
              <a:alpha val="63136"/>
            </a:srgbClr>
          </a:solidFill>
          <a:ln w="9525">
            <a:noFill/>
          </a:ln>
        </p:spPr>
        <p:txBody>
          <a:bodyPr wrap="none" anchor="ctr"/>
          <a:lstStyle/>
          <a:p>
            <a:endParaRPr lang="zh-CN" altLang="en-US" dirty="0">
              <a:latin typeface="Arial" panose="020B0604020202020204" pitchFamily="34" charset="0"/>
            </a:endParaRPr>
          </a:p>
        </p:txBody>
      </p:sp>
      <p:sp>
        <p:nvSpPr>
          <p:cNvPr id="67591" name="Text Box 7"/>
          <p:cNvSpPr txBox="1">
            <a:spLocks noChangeArrowheads="1"/>
          </p:cNvSpPr>
          <p:nvPr/>
        </p:nvSpPr>
        <p:spPr bwMode="auto">
          <a:xfrm>
            <a:off x="0" y="304800"/>
            <a:ext cx="8839200" cy="1104900"/>
          </a:xfrm>
          <a:prstGeom prst="rect">
            <a:avLst/>
          </a:prstGeom>
          <a:solidFill>
            <a:schemeClr val="accent1"/>
          </a:solidFill>
          <a:ln w="38100">
            <a:solidFill>
              <a:srgbClr val="00FF00"/>
            </a:solidFill>
            <a:miter lim="800000"/>
          </a:ln>
          <a:effectLst>
            <a:outerShdw dist="155023" dir="2099521" algn="ctr" rotWithShape="0">
              <a:srgbClr val="FF0000">
                <a:alpha val="50000"/>
              </a:srgbClr>
            </a:outerShdw>
          </a:effectLst>
        </p:spPr>
        <p:txBody>
          <a:bodyPr>
            <a:spAutoFit/>
          </a:bodyPr>
          <a:lstStyle/>
          <a:p>
            <a:pPr marR="0" defTabSz="914400">
              <a:spcBef>
                <a:spcPct val="50000"/>
              </a:spcBef>
              <a:buClrTx/>
              <a:buSzTx/>
              <a:buFontTx/>
              <a:buNone/>
              <a:defRPr/>
            </a:pPr>
            <a:r>
              <a:rPr kumimoji="0" lang="zh-CN" altLang="en-US" sz="3200" b="1" kern="1200" cap="none" spc="0" normalizeH="0" baseline="0" noProof="0" dirty="0">
                <a:solidFill>
                  <a:srgbClr val="FF0000"/>
                </a:solidFill>
                <a:effectLst>
                  <a:outerShdw blurRad="38100" dist="38100" dir="2700000" algn="tl">
                    <a:srgbClr val="000000"/>
                  </a:outerShdw>
                </a:effectLst>
                <a:latin typeface="华文行楷" pitchFamily="2" charset="-122"/>
                <a:ea typeface="华文行楷" pitchFamily="2" charset="-122"/>
                <a:cs typeface="+mn-cs"/>
              </a:rPr>
              <a:t>　影响水稻的生存的生态因素有哪些</a:t>
            </a:r>
            <a:r>
              <a:rPr kumimoji="0" lang="en-US" altLang="zh-CN" sz="3200" b="1" kern="1200" cap="none" spc="0" normalizeH="0" baseline="0" noProof="0" dirty="0">
                <a:solidFill>
                  <a:srgbClr val="FF0000"/>
                </a:solidFill>
                <a:effectLst>
                  <a:outerShdw blurRad="38100" dist="38100" dir="2700000" algn="tl">
                    <a:srgbClr val="000000"/>
                  </a:outerShdw>
                </a:effectLst>
                <a:latin typeface="华文行楷" pitchFamily="2" charset="-122"/>
                <a:ea typeface="华文行楷" pitchFamily="2" charset="-122"/>
                <a:cs typeface="+mn-cs"/>
              </a:rPr>
              <a:t>? </a:t>
            </a:r>
            <a:r>
              <a:rPr kumimoji="0" lang="zh-CN" altLang="en-US" sz="3200" b="1" kern="1200" cap="none" spc="0" normalizeH="0" baseline="0" noProof="0" dirty="0">
                <a:solidFill>
                  <a:srgbClr val="FF0000"/>
                </a:solidFill>
                <a:effectLst>
                  <a:outerShdw blurRad="38100" dist="38100" dir="2700000" algn="tl">
                    <a:srgbClr val="000000"/>
                  </a:outerShdw>
                </a:effectLst>
                <a:latin typeface="华文行楷" pitchFamily="2" charset="-122"/>
                <a:ea typeface="华文行楷" pitchFamily="2" charset="-122"/>
                <a:cs typeface="+mn-cs"/>
              </a:rPr>
              <a:t>你能对这些影响生态因素进行分类吗</a:t>
            </a:r>
            <a:r>
              <a:rPr kumimoji="0" lang="en-US" altLang="zh-CN" sz="3200" b="1" kern="1200" cap="none" spc="0" normalizeH="0" baseline="0" noProof="0" dirty="0">
                <a:solidFill>
                  <a:srgbClr val="FF0000"/>
                </a:solidFill>
                <a:effectLst>
                  <a:outerShdw blurRad="38100" dist="38100" dir="2700000" algn="tl">
                    <a:srgbClr val="000000"/>
                  </a:outerShdw>
                </a:effectLst>
                <a:latin typeface="华文行楷" pitchFamily="2" charset="-122"/>
                <a:ea typeface="华文行楷" pitchFamily="2" charset="-122"/>
                <a:cs typeface="+mn-cs"/>
              </a:rPr>
              <a:t>?</a:t>
            </a:r>
          </a:p>
        </p:txBody>
      </p:sp>
      <p:pic>
        <p:nvPicPr>
          <p:cNvPr id="19460" name="Picture 12" descr="2012qsjc013"/>
          <p:cNvPicPr>
            <a:picLocks noChangeAspect="1"/>
          </p:cNvPicPr>
          <p:nvPr/>
        </p:nvPicPr>
        <p:blipFill>
          <a:blip r:embed="rId2" cstate="print"/>
          <a:srcRect l="6345" t="4289" r="5330" b="37802"/>
          <a:stretch>
            <a:fillRect/>
          </a:stretch>
        </p:blipFill>
        <p:spPr>
          <a:xfrm>
            <a:off x="1600200" y="1608138"/>
            <a:ext cx="5638800" cy="5249862"/>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67591"/>
                                        </p:tgtEl>
                                        <p:attrNameLst>
                                          <p:attrName>style.visibility</p:attrName>
                                        </p:attrNameLst>
                                      </p:cBhvr>
                                      <p:to>
                                        <p:strVal val="visible"/>
                                      </p:to>
                                    </p:set>
                                    <p:anim calcmode="lin" valueType="num">
                                      <p:cBhvr>
                                        <p:cTn id="7" dur="1000" fill="hold"/>
                                        <p:tgtEl>
                                          <p:spTgt spid="67591"/>
                                        </p:tgtEl>
                                        <p:attrNameLst>
                                          <p:attrName>ppt_x</p:attrName>
                                        </p:attrNameLst>
                                      </p:cBhvr>
                                      <p:tavLst>
                                        <p:tav tm="0">
                                          <p:val>
                                            <p:strVal val="#ppt_x"/>
                                          </p:val>
                                        </p:tav>
                                        <p:tav tm="50000">
                                          <p:val>
                                            <p:strVal val="#ppt_x+.1"/>
                                          </p:val>
                                        </p:tav>
                                        <p:tav tm="100000">
                                          <p:val>
                                            <p:strVal val="#ppt_x"/>
                                          </p:val>
                                        </p:tav>
                                      </p:tavLst>
                                    </p:anim>
                                    <p:anim calcmode="lin" valueType="num">
                                      <p:cBhvr>
                                        <p:cTn id="8" dur="1000" fill="hold"/>
                                        <p:tgtEl>
                                          <p:spTgt spid="67591"/>
                                        </p:tgtEl>
                                        <p:attrNameLst>
                                          <p:attrName>ppt_y</p:attrName>
                                        </p:attrNameLst>
                                      </p:cBhvr>
                                      <p:tavLst>
                                        <p:tav tm="0">
                                          <p:val>
                                            <p:strVal val="#ppt_y"/>
                                          </p:val>
                                        </p:tav>
                                        <p:tav tm="100000">
                                          <p:val>
                                            <p:strVal val="#ppt_y"/>
                                          </p:val>
                                        </p:tav>
                                      </p:tavLst>
                                    </p:anim>
                                    <p:anim calcmode="lin" valueType="num">
                                      <p:cBhvr>
                                        <p:cTn id="9" dur="1000" fill="hold"/>
                                        <p:tgtEl>
                                          <p:spTgt spid="67591"/>
                                        </p:tgtEl>
                                        <p:attrNameLst>
                                          <p:attrName>ppt_h</p:attrName>
                                        </p:attrNameLst>
                                      </p:cBhvr>
                                      <p:tavLst>
                                        <p:tav tm="0">
                                          <p:val>
                                            <p:strVal val="#ppt_h/10"/>
                                          </p:val>
                                        </p:tav>
                                        <p:tav tm="50000">
                                          <p:val>
                                            <p:strVal val="#ppt_h+.01"/>
                                          </p:val>
                                        </p:tav>
                                        <p:tav tm="100000">
                                          <p:val>
                                            <p:strVal val="#ppt_h"/>
                                          </p:val>
                                        </p:tav>
                                      </p:tavLst>
                                    </p:anim>
                                    <p:anim calcmode="lin" valueType="num">
                                      <p:cBhvr>
                                        <p:cTn id="10" dur="1000" fill="hold"/>
                                        <p:tgtEl>
                                          <p:spTgt spid="6759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1000" tmFilter="0,0; .5, 1; 1, 1"/>
                                        <p:tgtEl>
                                          <p:spTgt spid="675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9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
          <p:cNvSpPr txBox="1"/>
          <p:nvPr/>
        </p:nvSpPr>
        <p:spPr>
          <a:xfrm>
            <a:off x="250825" y="587375"/>
            <a:ext cx="5280025" cy="701675"/>
          </a:xfrm>
          <a:prstGeom prst="rect">
            <a:avLst/>
          </a:prstGeom>
          <a:solidFill>
            <a:schemeClr val="bg1"/>
          </a:solidFill>
          <a:ln w="9525">
            <a:noFill/>
          </a:ln>
        </p:spPr>
        <p:txBody>
          <a:bodyPr wrap="none">
            <a:spAutoFit/>
          </a:bodyPr>
          <a:lstStyle/>
          <a:p>
            <a:r>
              <a:rPr lang="zh-CN" altLang="en-US" sz="4000" b="1" dirty="0">
                <a:solidFill>
                  <a:srgbClr val="800000"/>
                </a:solidFill>
                <a:latin typeface="Times New Roman" panose="02020603050405020304" pitchFamily="18" charset="0"/>
              </a:rPr>
              <a:t>一、环境中的生态因素</a:t>
            </a:r>
          </a:p>
        </p:txBody>
      </p:sp>
      <p:sp>
        <p:nvSpPr>
          <p:cNvPr id="5123" name="Text Box 3"/>
          <p:cNvSpPr txBox="1"/>
          <p:nvPr/>
        </p:nvSpPr>
        <p:spPr>
          <a:xfrm>
            <a:off x="0" y="1447800"/>
            <a:ext cx="9144000" cy="519113"/>
          </a:xfrm>
          <a:prstGeom prst="rect">
            <a:avLst/>
          </a:prstGeom>
          <a:solidFill>
            <a:schemeClr val="bg1"/>
          </a:solidFill>
          <a:ln w="9525">
            <a:noFill/>
          </a:ln>
        </p:spPr>
        <p:txBody>
          <a:bodyPr>
            <a:spAutoFit/>
          </a:bodyPr>
          <a:lstStyle/>
          <a:p>
            <a:r>
              <a:rPr lang="en-US" altLang="zh-CN" sz="2800" b="1" dirty="0">
                <a:latin typeface="Times New Roman" panose="02020603050405020304" pitchFamily="18" charset="0"/>
              </a:rPr>
              <a:t> 1</a:t>
            </a:r>
            <a:r>
              <a:rPr lang="zh-CN" altLang="en-US" sz="2800" b="1" dirty="0">
                <a:latin typeface="Times New Roman" panose="02020603050405020304" pitchFamily="18" charset="0"/>
              </a:rPr>
              <a:t>、</a:t>
            </a:r>
            <a:r>
              <a:rPr lang="zh-CN" altLang="en-US" sz="2800" b="1" dirty="0">
                <a:latin typeface="Arial" panose="020B0604020202020204" pitchFamily="34" charset="0"/>
              </a:rPr>
              <a:t>生态因素：</a:t>
            </a:r>
            <a:r>
              <a:rPr lang="zh-CN" altLang="en-US" sz="2800" b="1" dirty="0">
                <a:latin typeface="Times New Roman" panose="02020603050405020304" pitchFamily="18" charset="0"/>
              </a:rPr>
              <a:t>环境中直接影响生物生活和分布的因素。</a:t>
            </a:r>
          </a:p>
        </p:txBody>
      </p:sp>
      <p:sp>
        <p:nvSpPr>
          <p:cNvPr id="5124" name="Text Box 4"/>
          <p:cNvSpPr txBox="1"/>
          <p:nvPr/>
        </p:nvSpPr>
        <p:spPr>
          <a:xfrm>
            <a:off x="1981200" y="76200"/>
            <a:ext cx="3232150" cy="823913"/>
          </a:xfrm>
          <a:prstGeom prst="rect">
            <a:avLst/>
          </a:prstGeom>
          <a:noFill/>
          <a:ln w="9525">
            <a:noFill/>
          </a:ln>
        </p:spPr>
        <p:txBody>
          <a:bodyPr wrap="none">
            <a:spAutoFit/>
          </a:bodyPr>
          <a:lstStyle/>
          <a:p>
            <a:r>
              <a:rPr lang="zh-CN" altLang="en-US" sz="4800" b="1" dirty="0">
                <a:solidFill>
                  <a:srgbClr val="FF0000"/>
                </a:solidFill>
                <a:latin typeface="华文新魏" pitchFamily="2" charset="-122"/>
                <a:ea typeface="华文新魏" pitchFamily="2" charset="-122"/>
              </a:rPr>
              <a:t>          </a:t>
            </a:r>
          </a:p>
        </p:txBody>
      </p:sp>
      <p:sp>
        <p:nvSpPr>
          <p:cNvPr id="5125" name="Text Box 5"/>
          <p:cNvSpPr txBox="1"/>
          <p:nvPr/>
        </p:nvSpPr>
        <p:spPr>
          <a:xfrm>
            <a:off x="0" y="2362200"/>
            <a:ext cx="8915400" cy="2676525"/>
          </a:xfrm>
          <a:prstGeom prst="rect">
            <a:avLst/>
          </a:prstGeom>
          <a:solidFill>
            <a:schemeClr val="bg1"/>
          </a:solidFill>
          <a:ln w="9525">
            <a:noFill/>
          </a:ln>
        </p:spPr>
        <p:txBody>
          <a:bodyPr>
            <a:spAutoFit/>
          </a:bodyPr>
          <a:lstStyle/>
          <a:p>
            <a:r>
              <a:rPr lang="en-US" altLang="zh-CN" sz="2800" b="1" dirty="0">
                <a:latin typeface="Times New Roman" panose="02020603050405020304" pitchFamily="18" charset="0"/>
              </a:rPr>
              <a:t>2</a:t>
            </a:r>
            <a:r>
              <a:rPr lang="zh-CN" altLang="en-US" sz="2800" b="1" dirty="0">
                <a:latin typeface="Times New Roman" panose="02020603050405020304" pitchFamily="18" charset="0"/>
              </a:rPr>
              <a:t>、生态因素可分为</a:t>
            </a:r>
            <a:r>
              <a:rPr lang="zh-CN" altLang="en-US" sz="2800" b="1" dirty="0">
                <a:solidFill>
                  <a:srgbClr val="FF0000"/>
                </a:solidFill>
                <a:latin typeface="Times New Roman" panose="02020603050405020304" pitchFamily="18" charset="0"/>
              </a:rPr>
              <a:t>非生物因素</a:t>
            </a:r>
            <a:r>
              <a:rPr lang="zh-CN" altLang="en-US" sz="2800" b="1" dirty="0">
                <a:latin typeface="Times New Roman" panose="02020603050405020304" pitchFamily="18" charset="0"/>
              </a:rPr>
              <a:t>和</a:t>
            </a:r>
            <a:r>
              <a:rPr lang="zh-CN" altLang="en-US" sz="2800" b="1" dirty="0">
                <a:solidFill>
                  <a:srgbClr val="FF0000"/>
                </a:solidFill>
                <a:latin typeface="Times New Roman" panose="02020603050405020304" pitchFamily="18" charset="0"/>
              </a:rPr>
              <a:t>生物因素</a:t>
            </a:r>
            <a:r>
              <a:rPr lang="zh-CN" altLang="en-US" sz="2800" b="1" dirty="0">
                <a:latin typeface="Times New Roman" panose="02020603050405020304" pitchFamily="18" charset="0"/>
              </a:rPr>
              <a:t>。</a:t>
            </a:r>
          </a:p>
          <a:p>
            <a:r>
              <a:rPr lang="zh-CN" altLang="en-US" sz="2800" b="1" dirty="0">
                <a:latin typeface="Times New Roman" panose="02020603050405020304" pitchFamily="18" charset="0"/>
              </a:rPr>
              <a:t>      非生物因素主要包括</a:t>
            </a:r>
            <a:r>
              <a:rPr lang="zh-CN" altLang="en-US" sz="2800" b="1" u="sng" dirty="0">
                <a:latin typeface="Times New Roman" panose="02020603050405020304" pitchFamily="18" charset="0"/>
              </a:rPr>
              <a:t>阳光、水、温度、土壤、空气</a:t>
            </a:r>
            <a:r>
              <a:rPr lang="zh-CN" altLang="en-US" sz="2800" b="1" dirty="0">
                <a:latin typeface="Times New Roman" panose="02020603050405020304" pitchFamily="18" charset="0"/>
              </a:rPr>
              <a:t>等。</a:t>
            </a:r>
          </a:p>
          <a:p>
            <a:endParaRPr lang="zh-CN" altLang="en-US" sz="2800" b="1" dirty="0">
              <a:latin typeface="Times New Roman" panose="02020603050405020304" pitchFamily="18" charset="0"/>
            </a:endParaRPr>
          </a:p>
          <a:p>
            <a:r>
              <a:rPr lang="zh-CN" altLang="en-US" sz="2800" b="1" dirty="0">
                <a:latin typeface="Times New Roman" panose="02020603050405020304" pitchFamily="18" charset="0"/>
              </a:rPr>
              <a:t>生物因素：是指影响某种生物生活的其他生物。</a:t>
            </a:r>
          </a:p>
          <a:p>
            <a:endParaRPr lang="zh-CN" altLang="en-US" sz="2800" b="1" dirty="0">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124"/>
                                        </p:tgtEl>
                                        <p:attrNameLst>
                                          <p:attrName>style.visibility</p:attrName>
                                        </p:attrNameLst>
                                      </p:cBhvr>
                                      <p:to>
                                        <p:strVal val="visible"/>
                                      </p:to>
                                    </p:set>
                                    <p:animEffect transition="in" filter="blinds(horizontal)">
                                      <p:cBhvr>
                                        <p:cTn id="7" dur="500"/>
                                        <p:tgtEl>
                                          <p:spTgt spid="5124"/>
                                        </p:tgtEl>
                                      </p:cBhvr>
                                    </p:animEffect>
                                  </p:childTnLst>
                                </p:cTn>
                              </p:par>
                            </p:childTnLst>
                          </p:cTn>
                        </p:par>
                        <p:par>
                          <p:cTn id="8" fill="hold">
                            <p:stCondLst>
                              <p:cond delay="500"/>
                            </p:stCondLst>
                            <p:childTnLst>
                              <p:par>
                                <p:cTn id="9" presetID="12" presetClass="entr" presetSubtype="1" fill="hold" grpId="0" nodeType="afterEffect">
                                  <p:stCondLst>
                                    <p:cond delay="0"/>
                                  </p:stCondLst>
                                  <p:childTnLst>
                                    <p:set>
                                      <p:cBhvr>
                                        <p:cTn id="10" dur="1" fill="hold">
                                          <p:stCondLst>
                                            <p:cond delay="0"/>
                                          </p:stCondLst>
                                        </p:cTn>
                                        <p:tgtEl>
                                          <p:spTgt spid="5122"/>
                                        </p:tgtEl>
                                        <p:attrNameLst>
                                          <p:attrName>style.visibility</p:attrName>
                                        </p:attrNameLst>
                                      </p:cBhvr>
                                      <p:to>
                                        <p:strVal val="visible"/>
                                      </p:to>
                                    </p:set>
                                    <p:animEffect transition="in" filter="slide(fromTop)">
                                      <p:cBhvr>
                                        <p:cTn id="11" dur="500"/>
                                        <p:tgtEl>
                                          <p:spTgt spid="5122"/>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5" fill="hold" grpId="0" nodeType="clickEffect">
                                  <p:stCondLst>
                                    <p:cond delay="0"/>
                                  </p:stCondLst>
                                  <p:childTnLst>
                                    <p:set>
                                      <p:cBhvr>
                                        <p:cTn id="15" dur="1" fill="hold">
                                          <p:stCondLst>
                                            <p:cond delay="0"/>
                                          </p:stCondLst>
                                        </p:cTn>
                                        <p:tgtEl>
                                          <p:spTgt spid="5123"/>
                                        </p:tgtEl>
                                        <p:attrNameLst>
                                          <p:attrName>style.visibility</p:attrName>
                                        </p:attrNameLst>
                                      </p:cBhvr>
                                      <p:to>
                                        <p:strVal val="visible"/>
                                      </p:to>
                                    </p:set>
                                    <p:animEffect transition="in" filter="blinds(vertical)">
                                      <p:cBhvr>
                                        <p:cTn id="16" dur="500"/>
                                        <p:tgtEl>
                                          <p:spTgt spid="5123"/>
                                        </p:tgtEl>
                                      </p:cBhvr>
                                    </p:animEffect>
                                  </p:childTnLst>
                                </p:cTn>
                              </p:par>
                            </p:childTnLst>
                          </p:cTn>
                        </p:par>
                      </p:childTnLst>
                    </p:cTn>
                  </p:par>
                  <p:par>
                    <p:cTn id="17" fill="hold">
                      <p:stCondLst>
                        <p:cond delay="indefinite"/>
                      </p:stCondLst>
                      <p:childTnLst>
                        <p:par>
                          <p:cTn id="18" fill="hold">
                            <p:stCondLst>
                              <p:cond delay="0"/>
                            </p:stCondLst>
                            <p:childTnLst>
                              <p:par>
                                <p:cTn id="19" presetID="18" presetClass="entr" presetSubtype="6" fill="hold" grpId="0" nodeType="clickEffect">
                                  <p:stCondLst>
                                    <p:cond delay="0"/>
                                  </p:stCondLst>
                                  <p:childTnLst>
                                    <p:set>
                                      <p:cBhvr>
                                        <p:cTn id="20" dur="1" fill="hold">
                                          <p:stCondLst>
                                            <p:cond delay="0"/>
                                          </p:stCondLst>
                                        </p:cTn>
                                        <p:tgtEl>
                                          <p:spTgt spid="5125"/>
                                        </p:tgtEl>
                                        <p:attrNameLst>
                                          <p:attrName>style.visibility</p:attrName>
                                        </p:attrNameLst>
                                      </p:cBhvr>
                                      <p:to>
                                        <p:strVal val="visible"/>
                                      </p:to>
                                    </p:set>
                                    <p:animEffect transition="in" filter="strips(downRight)">
                                      <p:cBhvr>
                                        <p:cTn id="21" dur="500"/>
                                        <p:tgtEl>
                                          <p:spTgt spid="5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animBg="1"/>
      <p:bldP spid="5123" grpId="0" animBg="1"/>
      <p:bldP spid="5124" grpId="0"/>
      <p:bldP spid="5125"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p:nvPr/>
        </p:nvSpPr>
        <p:spPr>
          <a:xfrm>
            <a:off x="211138" y="166688"/>
            <a:ext cx="8932862" cy="1190625"/>
          </a:xfrm>
          <a:prstGeom prst="rect">
            <a:avLst/>
          </a:prstGeom>
          <a:noFill/>
          <a:ln w="9525">
            <a:noFill/>
          </a:ln>
        </p:spPr>
        <p:txBody>
          <a:bodyPr anchor="ctr">
            <a:spAutoFit/>
          </a:bodyPr>
          <a:lstStyle/>
          <a:p>
            <a:pPr defTabSz="0">
              <a:tabLst>
                <a:tab pos="228600" algn="l"/>
              </a:tabLst>
            </a:pPr>
            <a:r>
              <a:rPr lang="zh-CN" altLang="en-US" sz="3600" dirty="0">
                <a:latin typeface="Arial" panose="020B0604020202020204" pitchFamily="34" charset="0"/>
              </a:rPr>
              <a:t>为什么要给农作物施肥？这说明农作物还受到哪些非生物因素的影响？</a:t>
            </a:r>
          </a:p>
        </p:txBody>
      </p:sp>
      <p:sp>
        <p:nvSpPr>
          <p:cNvPr id="77829" name="Rectangle 5"/>
          <p:cNvSpPr/>
          <p:nvPr/>
        </p:nvSpPr>
        <p:spPr>
          <a:xfrm>
            <a:off x="228600" y="1600200"/>
            <a:ext cx="8686800" cy="4486275"/>
          </a:xfrm>
          <a:prstGeom prst="rect">
            <a:avLst/>
          </a:prstGeom>
          <a:noFill/>
          <a:ln w="9525">
            <a:noFill/>
          </a:ln>
        </p:spPr>
        <p:txBody>
          <a:bodyPr anchor="ctr">
            <a:spAutoFit/>
          </a:bodyPr>
          <a:lstStyle/>
          <a:p>
            <a:pPr indent="279400"/>
            <a:r>
              <a:rPr lang="zh-CN" altLang="en-US" sz="3600" dirty="0">
                <a:latin typeface="Arial" panose="020B0604020202020204" pitchFamily="34" charset="0"/>
              </a:rPr>
              <a:t>     农作物的生长需要从土壤中吸收大量的营养物质，如 氮、磷、钾等。由于年年耕种，人们在收获大量农产品的同时，也将土壤中的这些营养物质带走了许多，从而使土壤变得贫瘠，因此，为保证农产品持续生产，必须给农作物施肥。 </a:t>
            </a:r>
          </a:p>
          <a:p>
            <a:pPr indent="279400"/>
            <a:r>
              <a:rPr lang="zh-CN" altLang="en-US" sz="3600" dirty="0">
                <a:latin typeface="Arial" panose="020B0604020202020204" pitchFamily="34" charset="0"/>
              </a:rPr>
              <a:t>     给农作物施肥说明农作物的生长还受到土壤中的无机盐等非生物因素的影响。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7829"/>
                                        </p:tgtEl>
                                        <p:attrNameLst>
                                          <p:attrName>style.visibility</p:attrName>
                                        </p:attrNameLst>
                                      </p:cBhvr>
                                      <p:to>
                                        <p:strVal val="visible"/>
                                      </p:to>
                                    </p:set>
                                    <p:animEffect transition="in" filter="blinds(horizontal)">
                                      <p:cBhvr>
                                        <p:cTn id="7" dur="500"/>
                                        <p:tgtEl>
                                          <p:spTgt spid="778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009_JPG"/>
          <p:cNvPicPr>
            <a:picLocks noChangeAspect="1"/>
          </p:cNvPicPr>
          <p:nvPr/>
        </p:nvPicPr>
        <p:blipFill>
          <a:blip r:embed="rId2" cstate="print"/>
          <a:stretch>
            <a:fillRect/>
          </a:stretch>
        </p:blipFill>
        <p:spPr>
          <a:xfrm>
            <a:off x="0" y="0"/>
            <a:ext cx="9144000" cy="6858000"/>
          </a:xfrm>
          <a:prstGeom prst="rect">
            <a:avLst/>
          </a:prstGeom>
          <a:noFill/>
          <a:ln w="9525">
            <a:noFill/>
          </a:ln>
        </p:spPr>
      </p:pic>
      <p:sp>
        <p:nvSpPr>
          <p:cNvPr id="29699" name="Rectangle 3"/>
          <p:cNvSpPr>
            <a:spLocks noGrp="1"/>
          </p:cNvSpPr>
          <p:nvPr>
            <p:ph type="title"/>
          </p:nvPr>
        </p:nvSpPr>
        <p:spPr>
          <a:xfrm>
            <a:off x="323850" y="260350"/>
            <a:ext cx="8229600" cy="1143000"/>
          </a:xfrm>
        </p:spPr>
        <p:txBody>
          <a:bodyPr vert="horz" wrap="square" lIns="91440" tIns="45720" rIns="91440" bIns="45720" anchor="ctr"/>
          <a:lstStyle/>
          <a:p>
            <a:pPr eaLnBrk="1" hangingPunct="1"/>
            <a:r>
              <a:rPr lang="zh-CN" altLang="en-US" b="1" dirty="0">
                <a:solidFill>
                  <a:srgbClr val="FA2414"/>
                </a:solidFill>
                <a:ea typeface="黑体" panose="02010609060101010101" pitchFamily="2" charset="-122"/>
              </a:rPr>
              <a:t>探究光对鼠妇生活的影响</a:t>
            </a:r>
          </a:p>
        </p:txBody>
      </p:sp>
      <p:sp>
        <p:nvSpPr>
          <p:cNvPr id="29700" name="Rectangle 4"/>
          <p:cNvSpPr/>
          <p:nvPr/>
        </p:nvSpPr>
        <p:spPr>
          <a:xfrm>
            <a:off x="468313" y="2420938"/>
            <a:ext cx="7421562" cy="676275"/>
          </a:xfrm>
          <a:prstGeom prst="rect">
            <a:avLst/>
          </a:prstGeom>
          <a:noFill/>
          <a:ln w="9525">
            <a:noFill/>
          </a:ln>
        </p:spPr>
        <p:txBody>
          <a:bodyPr/>
          <a:lstStyle/>
          <a:p>
            <a:pPr marL="342900" indent="-342900">
              <a:spcBef>
                <a:spcPct val="20000"/>
              </a:spcBef>
              <a:buChar char="•"/>
            </a:pPr>
            <a:r>
              <a:rPr lang="zh-CN" altLang="en-US" sz="3200" b="1" dirty="0">
                <a:latin typeface="Arial" panose="020B0604020202020204" pitchFamily="34" charset="0"/>
                <a:ea typeface="黑体" panose="02010609060101010101" pitchFamily="2" charset="-122"/>
              </a:rPr>
              <a:t>二、作出假设：光会影响鼠妇的生活</a:t>
            </a:r>
          </a:p>
        </p:txBody>
      </p:sp>
      <p:sp>
        <p:nvSpPr>
          <p:cNvPr id="29701" name="Rectangle 5"/>
          <p:cNvSpPr/>
          <p:nvPr/>
        </p:nvSpPr>
        <p:spPr>
          <a:xfrm>
            <a:off x="468313" y="3257550"/>
            <a:ext cx="7923212" cy="676275"/>
          </a:xfrm>
          <a:prstGeom prst="rect">
            <a:avLst/>
          </a:prstGeom>
          <a:noFill/>
          <a:ln w="9525">
            <a:noFill/>
          </a:ln>
        </p:spPr>
        <p:txBody>
          <a:bodyPr/>
          <a:lstStyle/>
          <a:p>
            <a:pPr marL="342900" indent="-342900">
              <a:spcBef>
                <a:spcPct val="20000"/>
              </a:spcBef>
              <a:buChar char="•"/>
            </a:pPr>
            <a:r>
              <a:rPr lang="zh-CN" altLang="en-US" sz="3200" b="1" dirty="0">
                <a:latin typeface="Arial" panose="020B0604020202020204" pitchFamily="34" charset="0"/>
                <a:ea typeface="黑体" panose="02010609060101010101" pitchFamily="2" charset="-122"/>
              </a:rPr>
              <a:t>三、制定计划：确定实验探究方案 </a:t>
            </a:r>
            <a:r>
              <a:rPr lang="zh-CN" altLang="en-US" sz="3200" b="1" dirty="0">
                <a:latin typeface="Arial" panose="020B0604020202020204" pitchFamily="34" charset="0"/>
                <a:ea typeface="黑体" panose="02010609060101010101" pitchFamily="2" charset="-122"/>
                <a:hlinkClick r:id="" action="ppaction://noaction"/>
              </a:rPr>
              <a:t>           </a:t>
            </a:r>
            <a:r>
              <a:rPr lang="zh-CN" altLang="en-US" sz="3200" b="1" dirty="0">
                <a:latin typeface="Arial" panose="020B0604020202020204" pitchFamily="34" charset="0"/>
                <a:ea typeface="黑体" panose="02010609060101010101" pitchFamily="2" charset="-122"/>
              </a:rPr>
              <a:t>    </a:t>
            </a:r>
          </a:p>
        </p:txBody>
      </p:sp>
      <p:sp>
        <p:nvSpPr>
          <p:cNvPr id="29702" name="Rectangle 6"/>
          <p:cNvSpPr/>
          <p:nvPr/>
        </p:nvSpPr>
        <p:spPr>
          <a:xfrm>
            <a:off x="468313" y="4121150"/>
            <a:ext cx="8280400" cy="676275"/>
          </a:xfrm>
          <a:prstGeom prst="rect">
            <a:avLst/>
          </a:prstGeom>
          <a:noFill/>
          <a:ln w="9525">
            <a:noFill/>
          </a:ln>
        </p:spPr>
        <p:txBody>
          <a:bodyPr/>
          <a:lstStyle/>
          <a:p>
            <a:pPr marL="342900" indent="-342900">
              <a:spcBef>
                <a:spcPct val="20000"/>
              </a:spcBef>
              <a:buChar char="•"/>
            </a:pPr>
            <a:r>
              <a:rPr lang="zh-CN" altLang="en-US" sz="3200" b="1" dirty="0">
                <a:latin typeface="Arial" panose="020B0604020202020204" pitchFamily="34" charset="0"/>
                <a:ea typeface="黑体" panose="02010609060101010101" pitchFamily="2" charset="-122"/>
              </a:rPr>
              <a:t>四、实施计划：实验探究，获得实验数据</a:t>
            </a:r>
          </a:p>
        </p:txBody>
      </p:sp>
      <p:sp>
        <p:nvSpPr>
          <p:cNvPr id="29703" name="Rectangle 7"/>
          <p:cNvSpPr/>
          <p:nvPr/>
        </p:nvSpPr>
        <p:spPr>
          <a:xfrm>
            <a:off x="539750" y="4941888"/>
            <a:ext cx="8053388" cy="676275"/>
          </a:xfrm>
          <a:prstGeom prst="rect">
            <a:avLst/>
          </a:prstGeom>
          <a:noFill/>
          <a:ln w="9525">
            <a:noFill/>
          </a:ln>
        </p:spPr>
        <p:txBody>
          <a:bodyPr/>
          <a:lstStyle/>
          <a:p>
            <a:pPr marL="342900" indent="-342900">
              <a:spcBef>
                <a:spcPct val="20000"/>
              </a:spcBef>
              <a:buChar char="•"/>
            </a:pPr>
            <a:r>
              <a:rPr lang="zh-CN" altLang="en-US" sz="3200" b="1" dirty="0">
                <a:latin typeface="Arial" panose="020B0604020202020204" pitchFamily="34" charset="0"/>
                <a:ea typeface="黑体" panose="02010609060101010101" pitchFamily="2" charset="-122"/>
              </a:rPr>
              <a:t>五、得出结论：分析实验数据，获得结论</a:t>
            </a:r>
          </a:p>
        </p:txBody>
      </p:sp>
      <p:sp>
        <p:nvSpPr>
          <p:cNvPr id="29704" name="Rectangle 8"/>
          <p:cNvSpPr/>
          <p:nvPr/>
        </p:nvSpPr>
        <p:spPr>
          <a:xfrm>
            <a:off x="539750" y="5848350"/>
            <a:ext cx="7421563" cy="676275"/>
          </a:xfrm>
          <a:prstGeom prst="rect">
            <a:avLst/>
          </a:prstGeom>
          <a:noFill/>
          <a:ln w="9525">
            <a:noFill/>
          </a:ln>
        </p:spPr>
        <p:txBody>
          <a:bodyPr/>
          <a:lstStyle/>
          <a:p>
            <a:pPr marL="342900" indent="-342900">
              <a:spcBef>
                <a:spcPct val="20000"/>
              </a:spcBef>
              <a:buChar char="•"/>
            </a:pPr>
            <a:r>
              <a:rPr lang="zh-CN" altLang="en-US" sz="3200" b="1" dirty="0">
                <a:latin typeface="Arial" panose="020B0604020202020204" pitchFamily="34" charset="0"/>
                <a:ea typeface="黑体" panose="02010609060101010101" pitchFamily="2" charset="-122"/>
              </a:rPr>
              <a:t>六、表达与交流</a:t>
            </a:r>
          </a:p>
        </p:txBody>
      </p:sp>
      <p:sp>
        <p:nvSpPr>
          <p:cNvPr id="29705" name="Rectangle 9"/>
          <p:cNvSpPr/>
          <p:nvPr/>
        </p:nvSpPr>
        <p:spPr>
          <a:xfrm>
            <a:off x="468313" y="1557338"/>
            <a:ext cx="8064500" cy="676275"/>
          </a:xfrm>
          <a:prstGeom prst="rect">
            <a:avLst/>
          </a:prstGeom>
          <a:noFill/>
          <a:ln w="9525">
            <a:noFill/>
          </a:ln>
        </p:spPr>
        <p:txBody>
          <a:bodyPr/>
          <a:lstStyle/>
          <a:p>
            <a:pPr marL="342900" indent="-342900">
              <a:spcBef>
                <a:spcPct val="20000"/>
              </a:spcBef>
              <a:buChar char="•"/>
            </a:pPr>
            <a:r>
              <a:rPr lang="zh-CN" altLang="en-US" sz="3200" b="1" dirty="0">
                <a:latin typeface="Arial" panose="020B0604020202020204" pitchFamily="34" charset="0"/>
                <a:ea typeface="黑体" panose="02010609060101010101" pitchFamily="2" charset="-122"/>
              </a:rPr>
              <a:t>一、提出问题：光会影响鼠妇的生活吗？</a:t>
            </a:r>
          </a:p>
        </p:txBody>
      </p:sp>
      <p:sp>
        <p:nvSpPr>
          <p:cNvPr id="22538" name="Text Box 10">
            <a:hlinkClick r:id="" action="ppaction://noaction"/>
          </p:cNvPr>
          <p:cNvSpPr txBox="1"/>
          <p:nvPr/>
        </p:nvSpPr>
        <p:spPr>
          <a:xfrm>
            <a:off x="7054850" y="5805488"/>
            <a:ext cx="1693863" cy="1052512"/>
          </a:xfrm>
          <a:prstGeom prst="rect">
            <a:avLst/>
          </a:prstGeom>
          <a:noFill/>
          <a:ln w="19050">
            <a:noFill/>
          </a:ln>
        </p:spPr>
        <p:txBody>
          <a:bodyPr vert="eaVert" lIns="90000" tIns="46800" rIns="90000" bIns="46800">
            <a:spAutoFit/>
          </a:bodyPr>
          <a:lstStyle/>
          <a:p>
            <a:pPr>
              <a:spcBef>
                <a:spcPct val="50000"/>
              </a:spcBef>
            </a:pPr>
            <a:endParaRPr lang="zh-CN" altLang="en-US" dirty="0">
              <a:latin typeface="Arial" panose="020B0604020202020204" pitchFamily="34" charset="0"/>
            </a:endParaRPr>
          </a:p>
          <a:p>
            <a:pPr>
              <a:spcBef>
                <a:spcPct val="50000"/>
              </a:spcBef>
            </a:pPr>
            <a:endParaRPr lang="zh-CN" altLang="en-US" dirty="0">
              <a:latin typeface="Arial" panose="020B0604020202020204" pitchFamily="34" charset="0"/>
            </a:endParaRPr>
          </a:p>
          <a:p>
            <a:pPr>
              <a:spcBef>
                <a:spcPct val="50000"/>
              </a:spcBef>
            </a:pPr>
            <a:endParaRPr lang="zh-CN" altLang="en-US" dirty="0">
              <a:latin typeface="Arial" panose="020B0604020202020204" pitchFamily="34" charset="0"/>
            </a:endParaRPr>
          </a:p>
          <a:p>
            <a:pPr>
              <a:spcBef>
                <a:spcPct val="50000"/>
              </a:spcBef>
            </a:pPr>
            <a:endParaRPr lang="zh-CN" altLang="en-US" dirty="0">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29699"/>
                                        </p:tgtEl>
                                        <p:attrNameLst>
                                          <p:attrName>style.visibility</p:attrName>
                                        </p:attrNameLst>
                                      </p:cBhvr>
                                      <p:to>
                                        <p:strVal val="visible"/>
                                      </p:to>
                                    </p:set>
                                    <p:anim calcmode="lin" valueType="num">
                                      <p:cBhvr additive="base">
                                        <p:cTn id="7" dur="500" fill="hold"/>
                                        <p:tgtEl>
                                          <p:spTgt spid="29699"/>
                                        </p:tgtEl>
                                        <p:attrNameLst>
                                          <p:attrName>ppt_x</p:attrName>
                                        </p:attrNameLst>
                                      </p:cBhvr>
                                      <p:tavLst>
                                        <p:tav tm="0">
                                          <p:val>
                                            <p:strVal val="#ppt_x"/>
                                          </p:val>
                                        </p:tav>
                                        <p:tav tm="100000">
                                          <p:val>
                                            <p:strVal val="#ppt_x"/>
                                          </p:val>
                                        </p:tav>
                                      </p:tavLst>
                                    </p:anim>
                                    <p:anim calcmode="lin" valueType="num">
                                      <p:cBhvr additive="base">
                                        <p:cTn id="8" dur="500" fill="hold"/>
                                        <p:tgtEl>
                                          <p:spTgt spid="29699"/>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9705"/>
                                        </p:tgtEl>
                                        <p:attrNameLst>
                                          <p:attrName>style.visibility</p:attrName>
                                        </p:attrNameLst>
                                      </p:cBhvr>
                                      <p:to>
                                        <p:strVal val="visible"/>
                                      </p:to>
                                    </p:set>
                                    <p:anim calcmode="lin" valueType="num">
                                      <p:cBhvr additive="base">
                                        <p:cTn id="13" dur="500" fill="hold"/>
                                        <p:tgtEl>
                                          <p:spTgt spid="29705"/>
                                        </p:tgtEl>
                                        <p:attrNameLst>
                                          <p:attrName>ppt_x</p:attrName>
                                        </p:attrNameLst>
                                      </p:cBhvr>
                                      <p:tavLst>
                                        <p:tav tm="0">
                                          <p:val>
                                            <p:strVal val="0-#ppt_w/2"/>
                                          </p:val>
                                        </p:tav>
                                        <p:tav tm="100000">
                                          <p:val>
                                            <p:strVal val="#ppt_x"/>
                                          </p:val>
                                        </p:tav>
                                      </p:tavLst>
                                    </p:anim>
                                    <p:anim calcmode="lin" valueType="num">
                                      <p:cBhvr additive="base">
                                        <p:cTn id="14" dur="500" fill="hold"/>
                                        <p:tgtEl>
                                          <p:spTgt spid="2970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9700"/>
                                        </p:tgtEl>
                                        <p:attrNameLst>
                                          <p:attrName>style.visibility</p:attrName>
                                        </p:attrNameLst>
                                      </p:cBhvr>
                                      <p:to>
                                        <p:strVal val="visible"/>
                                      </p:to>
                                    </p:set>
                                    <p:anim calcmode="lin" valueType="num">
                                      <p:cBhvr additive="base">
                                        <p:cTn id="19" dur="500" fill="hold"/>
                                        <p:tgtEl>
                                          <p:spTgt spid="29700"/>
                                        </p:tgtEl>
                                        <p:attrNameLst>
                                          <p:attrName>ppt_x</p:attrName>
                                        </p:attrNameLst>
                                      </p:cBhvr>
                                      <p:tavLst>
                                        <p:tav tm="0">
                                          <p:val>
                                            <p:strVal val="0-#ppt_w/2"/>
                                          </p:val>
                                        </p:tav>
                                        <p:tav tm="100000">
                                          <p:val>
                                            <p:strVal val="#ppt_x"/>
                                          </p:val>
                                        </p:tav>
                                      </p:tavLst>
                                    </p:anim>
                                    <p:anim calcmode="lin" valueType="num">
                                      <p:cBhvr additive="base">
                                        <p:cTn id="20" dur="500" fill="hold"/>
                                        <p:tgtEl>
                                          <p:spTgt spid="2970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9701"/>
                                        </p:tgtEl>
                                        <p:attrNameLst>
                                          <p:attrName>style.visibility</p:attrName>
                                        </p:attrNameLst>
                                      </p:cBhvr>
                                      <p:to>
                                        <p:strVal val="visible"/>
                                      </p:to>
                                    </p:set>
                                    <p:anim calcmode="lin" valueType="num">
                                      <p:cBhvr additive="base">
                                        <p:cTn id="25" dur="500" fill="hold"/>
                                        <p:tgtEl>
                                          <p:spTgt spid="29701"/>
                                        </p:tgtEl>
                                        <p:attrNameLst>
                                          <p:attrName>ppt_x</p:attrName>
                                        </p:attrNameLst>
                                      </p:cBhvr>
                                      <p:tavLst>
                                        <p:tav tm="0">
                                          <p:val>
                                            <p:strVal val="0-#ppt_w/2"/>
                                          </p:val>
                                        </p:tav>
                                        <p:tav tm="100000">
                                          <p:val>
                                            <p:strVal val="#ppt_x"/>
                                          </p:val>
                                        </p:tav>
                                      </p:tavLst>
                                    </p:anim>
                                    <p:anim calcmode="lin" valueType="num">
                                      <p:cBhvr additive="base">
                                        <p:cTn id="26" dur="500" fill="hold"/>
                                        <p:tgtEl>
                                          <p:spTgt spid="29701"/>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9702"/>
                                        </p:tgtEl>
                                        <p:attrNameLst>
                                          <p:attrName>style.visibility</p:attrName>
                                        </p:attrNameLst>
                                      </p:cBhvr>
                                      <p:to>
                                        <p:strVal val="visible"/>
                                      </p:to>
                                    </p:set>
                                    <p:anim calcmode="lin" valueType="num">
                                      <p:cBhvr additive="base">
                                        <p:cTn id="31" dur="500" fill="hold"/>
                                        <p:tgtEl>
                                          <p:spTgt spid="29702"/>
                                        </p:tgtEl>
                                        <p:attrNameLst>
                                          <p:attrName>ppt_x</p:attrName>
                                        </p:attrNameLst>
                                      </p:cBhvr>
                                      <p:tavLst>
                                        <p:tav tm="0">
                                          <p:val>
                                            <p:strVal val="0-#ppt_w/2"/>
                                          </p:val>
                                        </p:tav>
                                        <p:tav tm="100000">
                                          <p:val>
                                            <p:strVal val="#ppt_x"/>
                                          </p:val>
                                        </p:tav>
                                      </p:tavLst>
                                    </p:anim>
                                    <p:anim calcmode="lin" valueType="num">
                                      <p:cBhvr additive="base">
                                        <p:cTn id="32" dur="500" fill="hold"/>
                                        <p:tgtEl>
                                          <p:spTgt spid="29702"/>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9703"/>
                                        </p:tgtEl>
                                        <p:attrNameLst>
                                          <p:attrName>style.visibility</p:attrName>
                                        </p:attrNameLst>
                                      </p:cBhvr>
                                      <p:to>
                                        <p:strVal val="visible"/>
                                      </p:to>
                                    </p:set>
                                    <p:anim calcmode="lin" valueType="num">
                                      <p:cBhvr additive="base">
                                        <p:cTn id="37" dur="500" fill="hold"/>
                                        <p:tgtEl>
                                          <p:spTgt spid="29703"/>
                                        </p:tgtEl>
                                        <p:attrNameLst>
                                          <p:attrName>ppt_x</p:attrName>
                                        </p:attrNameLst>
                                      </p:cBhvr>
                                      <p:tavLst>
                                        <p:tav tm="0">
                                          <p:val>
                                            <p:strVal val="0-#ppt_w/2"/>
                                          </p:val>
                                        </p:tav>
                                        <p:tav tm="100000">
                                          <p:val>
                                            <p:strVal val="#ppt_x"/>
                                          </p:val>
                                        </p:tav>
                                      </p:tavLst>
                                    </p:anim>
                                    <p:anim calcmode="lin" valueType="num">
                                      <p:cBhvr additive="base">
                                        <p:cTn id="38" dur="500" fill="hold"/>
                                        <p:tgtEl>
                                          <p:spTgt spid="29703"/>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29704"/>
                                        </p:tgtEl>
                                        <p:attrNameLst>
                                          <p:attrName>style.visibility</p:attrName>
                                        </p:attrNameLst>
                                      </p:cBhvr>
                                      <p:to>
                                        <p:strVal val="visible"/>
                                      </p:to>
                                    </p:set>
                                    <p:anim calcmode="lin" valueType="num">
                                      <p:cBhvr additive="base">
                                        <p:cTn id="43" dur="500" fill="hold"/>
                                        <p:tgtEl>
                                          <p:spTgt spid="29704"/>
                                        </p:tgtEl>
                                        <p:attrNameLst>
                                          <p:attrName>ppt_x</p:attrName>
                                        </p:attrNameLst>
                                      </p:cBhvr>
                                      <p:tavLst>
                                        <p:tav tm="0">
                                          <p:val>
                                            <p:strVal val="0-#ppt_w/2"/>
                                          </p:val>
                                        </p:tav>
                                        <p:tav tm="100000">
                                          <p:val>
                                            <p:strVal val="#ppt_x"/>
                                          </p:val>
                                        </p:tav>
                                      </p:tavLst>
                                    </p:anim>
                                    <p:anim calcmode="lin" valueType="num">
                                      <p:cBhvr additive="base">
                                        <p:cTn id="44" dur="500" fill="hold"/>
                                        <p:tgtEl>
                                          <p:spTgt spid="2970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p:bldP spid="29700" grpId="0"/>
      <p:bldP spid="29701" grpId="0"/>
      <p:bldP spid="29702" grpId="0"/>
      <p:bldP spid="29703" grpId="0"/>
      <p:bldP spid="29704" grpId="0"/>
      <p:bldP spid="29705" grpId="0"/>
    </p:bldLst>
  </p:timing>
</p:sld>
</file>

<file path=ppt/theme/theme1.xml><?xml version="1.0" encoding="utf-8"?>
<a:theme xmlns:a="http://schemas.openxmlformats.org/drawingml/2006/main" name="第一PPT模板网-WWW.1PPT.COM ">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4149</Words>
  <Application>Microsoft Office PowerPoint</Application>
  <PresentationFormat>全屏显示(4:3)</PresentationFormat>
  <Paragraphs>255</Paragraphs>
  <Slides>52</Slides>
  <Notes>1</Notes>
  <HiddenSlides>0</HiddenSlides>
  <MMClips>0</MMClips>
  <ScaleCrop>false</ScaleCrop>
  <HeadingPairs>
    <vt:vector size="4" baseType="variant">
      <vt:variant>
        <vt:lpstr>主题</vt:lpstr>
      </vt:variant>
      <vt:variant>
        <vt:i4>1</vt:i4>
      </vt:variant>
      <vt:variant>
        <vt:lpstr>幻灯片标题</vt:lpstr>
      </vt:variant>
      <vt:variant>
        <vt:i4>52</vt:i4>
      </vt:variant>
    </vt:vector>
  </HeadingPairs>
  <TitlesOfParts>
    <vt:vector size="53" baseType="lpstr">
      <vt:lpstr>第一PPT模板网-WWW.1PPT.COM </vt:lpstr>
      <vt:lpstr>第二章  了解生物圈</vt:lpstr>
      <vt:lpstr>幻灯片 2</vt:lpstr>
      <vt:lpstr>幻灯片 3</vt:lpstr>
      <vt:lpstr>幻灯片 4</vt:lpstr>
      <vt:lpstr>幻灯片 5</vt:lpstr>
      <vt:lpstr>幻灯片 6</vt:lpstr>
      <vt:lpstr>幻灯片 7</vt:lpstr>
      <vt:lpstr>幻灯片 8</vt:lpstr>
      <vt:lpstr>探究光对鼠妇生活的影响</vt:lpstr>
      <vt:lpstr>幻灯片 10</vt:lpstr>
      <vt:lpstr>幻灯片 11</vt:lpstr>
      <vt:lpstr>幻灯片 12</vt:lpstr>
      <vt:lpstr>幻灯片 13</vt:lpstr>
      <vt:lpstr>幻灯片 14</vt:lpstr>
      <vt:lpstr>幻灯片 15</vt:lpstr>
      <vt:lpstr>幻灯片 16</vt:lpstr>
      <vt:lpstr>5、往木盒放置鼠妇时应放在什么位置？（一定要这样做吗？为什么？）</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三、生物对环境的适应和影响</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2011-09-25T06:02:00Z</dcterms:created>
  <dcterms:modified xsi:type="dcterms:W3CDTF">2018-05-29T12:04:01Z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ProductBuildVer">
    <vt:lpwstr>2052-10.1.0.6876</vt:lpwstr>
  </property>
</Properties>
</file>