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1"/>
  </p:notesMasterIdLst>
  <p:handoutMasterIdLst>
    <p:handoutMasterId r:id="rId42"/>
  </p:handoutMasterIdLst>
  <p:sldIdLst>
    <p:sldId id="275" r:id="rId3"/>
    <p:sldId id="258" r:id="rId4"/>
    <p:sldId id="278" r:id="rId5"/>
    <p:sldId id="276" r:id="rId6"/>
    <p:sldId id="277" r:id="rId7"/>
    <p:sldId id="279" r:id="rId8"/>
    <p:sldId id="283" r:id="rId9"/>
    <p:sldId id="280" r:id="rId10"/>
    <p:sldId id="282" r:id="rId11"/>
    <p:sldId id="287" r:id="rId12"/>
    <p:sldId id="286" r:id="rId13"/>
    <p:sldId id="289" r:id="rId14"/>
    <p:sldId id="285" r:id="rId15"/>
    <p:sldId id="290" r:id="rId16"/>
    <p:sldId id="288" r:id="rId17"/>
    <p:sldId id="313" r:id="rId18"/>
    <p:sldId id="291" r:id="rId19"/>
    <p:sldId id="293" r:id="rId20"/>
    <p:sldId id="295" r:id="rId21"/>
    <p:sldId id="316" r:id="rId22"/>
    <p:sldId id="296" r:id="rId23"/>
    <p:sldId id="315" r:id="rId24"/>
    <p:sldId id="314" r:id="rId25"/>
    <p:sldId id="298" r:id="rId26"/>
    <p:sldId id="297" r:id="rId27"/>
    <p:sldId id="299" r:id="rId28"/>
    <p:sldId id="300" r:id="rId29"/>
    <p:sldId id="301" r:id="rId30"/>
    <p:sldId id="302" r:id="rId31"/>
    <p:sldId id="305" r:id="rId32"/>
    <p:sldId id="271" r:id="rId33"/>
    <p:sldId id="311" r:id="rId34"/>
    <p:sldId id="303" r:id="rId35"/>
    <p:sldId id="304" r:id="rId36"/>
    <p:sldId id="306" r:id="rId37"/>
    <p:sldId id="274" r:id="rId38"/>
    <p:sldId id="307" r:id="rId39"/>
    <p:sldId id="312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5" autoAdjust="0"/>
    <p:restoredTop sz="95324" autoAdjust="0"/>
  </p:normalViewPr>
  <p:slideViewPr>
    <p:cSldViewPr snapToGrid="0">
      <p:cViewPr varScale="1">
        <p:scale>
          <a:sx n="70" d="100"/>
          <a:sy n="70" d="100"/>
        </p:scale>
        <p:origin x="516" y="6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808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30E08F2E-5F06-4CE2-A139-452A1382A6F0}" type="datetimeFigureOut">
              <a:rPr lang="en-US" altLang="zh-CN">
                <a:ea typeface="Microsoft YaHei UI" panose="020B0503020204020204" pitchFamily="34" charset="-122"/>
              </a:rPr>
              <a:t>9/27/2016</a:t>
            </a:fld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B828588A-5C4E-401A-AECC-B6F63A9DE965}" type="slidenum">
              <a:rPr lang="zh-CN">
                <a:ea typeface="Microsoft YaHei UI" panose="020B0503020204020204" pitchFamily="34" charset="-122"/>
              </a:rPr>
              <a:t>‹#›</a:t>
            </a:fld>
            <a:endParaRPr lang="zh-CN" dirty="0"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99797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>
                <a:ea typeface="Microsoft YaHei UI" panose="020B0503020204020204" pitchFamily="34" charset="-122"/>
              </a:defRPr>
            </a:lvl1pPr>
          </a:lstStyle>
          <a:p>
            <a:fld id="{1A4C5DC6-1594-414D-9341-ABA08739246C}" type="datetimeFigureOut">
              <a:rPr lang="en-US" altLang="zh-CN" smtClean="0"/>
              <a:pPr/>
              <a:t>9/27/2016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  <a:p>
            <a:pPr lvl="2"/>
            <a:r>
              <a:rPr lang="zh-CN" dirty="0"/>
              <a:t>第三级</a:t>
            </a:r>
          </a:p>
          <a:p>
            <a:pPr lvl="3"/>
            <a:r>
              <a:rPr lang="zh-CN" dirty="0"/>
              <a:t>第四级</a:t>
            </a:r>
          </a:p>
          <a:p>
            <a:pPr lvl="4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>
                <a:ea typeface="Microsoft YaHei UI" panose="020B0503020204020204" pitchFamily="34" charset="-122"/>
              </a:defRPr>
            </a:lvl1pPr>
          </a:lstStyle>
          <a:p>
            <a:fld id="{77542409-6A04-4DC6-AC3A-D3758287A8F2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41150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en-US" altLang="zh-CN" smtClean="0"/>
              <a:t>2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30082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深蓝色的天空中漂浮着朵朵白云" title="幻灯片设计图片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57400"/>
            <a:ext cx="1490472" cy="3886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00200" y="0"/>
            <a:ext cx="5029200" cy="594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  <p:pic>
        <p:nvPicPr>
          <p:cNvPr id="10" name="图片 9" descr="植物出芽特写" title="幻灯片设计图片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9128" y="2057400"/>
            <a:ext cx="2060767" cy="3886200"/>
          </a:xfrm>
          <a:prstGeom prst="rect">
            <a:avLst/>
          </a:prstGeom>
        </p:spPr>
      </p:pic>
      <p:pic>
        <p:nvPicPr>
          <p:cNvPr id="11" name="图片 10" descr="波形" title="幻灯片设计图片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623" y="2057400"/>
            <a:ext cx="3282696" cy="388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51777" y="3019706"/>
            <a:ext cx="4846320" cy="2387600"/>
          </a:xfrm>
        </p:spPr>
        <p:txBody>
          <a:bodyPr anchor="b">
            <a:normAutofit/>
          </a:bodyPr>
          <a:lstStyle>
            <a:lvl1pPr algn="l" latinLnBrk="0">
              <a:lnSpc>
                <a:spcPct val="90000"/>
              </a:lnSpc>
              <a:defRPr lang="zh-CN" sz="4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51777" y="5381894"/>
            <a:ext cx="4846320" cy="448056"/>
          </a:xfrm>
        </p:spPr>
        <p:txBody>
          <a:bodyPr>
            <a:normAutofit/>
          </a:bodyPr>
          <a:lstStyle>
            <a:lvl1pPr marL="0" indent="0" algn="l" latinLnBrk="0">
              <a:spcBef>
                <a:spcPts val="0"/>
              </a:spcBef>
              <a:buNone/>
              <a:defRPr lang="zh-CN" sz="1800">
                <a:solidFill>
                  <a:schemeClr val="bg1"/>
                </a:solidFill>
              </a:defRPr>
            </a:lvl1pPr>
            <a:lvl2pPr marL="457200" indent="0" algn="ctr" latinLnBrk="0">
              <a:buNone/>
              <a:defRPr lang="zh-CN" sz="2000"/>
            </a:lvl2pPr>
            <a:lvl3pPr marL="914400" indent="0" algn="ctr" latinLnBrk="0">
              <a:buNone/>
              <a:defRPr lang="zh-CN" sz="1800"/>
            </a:lvl3pPr>
            <a:lvl4pPr marL="1371600" indent="0" algn="ctr" latinLnBrk="0">
              <a:buNone/>
              <a:defRPr lang="zh-CN" sz="1600"/>
            </a:lvl4pPr>
            <a:lvl5pPr marL="1828800" indent="0" algn="ctr" latinLnBrk="0">
              <a:buNone/>
              <a:defRPr lang="zh-CN" sz="1600"/>
            </a:lvl5pPr>
            <a:lvl6pPr marL="2286000" indent="0" algn="ctr" latinLnBrk="0">
              <a:buNone/>
              <a:defRPr lang="zh-CN" sz="1600"/>
            </a:lvl6pPr>
            <a:lvl7pPr marL="2743200" indent="0" algn="ctr" latinLnBrk="0">
              <a:buNone/>
              <a:defRPr lang="zh-CN" sz="1600"/>
            </a:lvl7pPr>
            <a:lvl8pPr marL="3200400" indent="0" algn="ctr" latinLnBrk="0">
              <a:buNone/>
              <a:defRPr lang="zh-CN" sz="1600"/>
            </a:lvl8pPr>
            <a:lvl9pPr marL="3657600" indent="0" algn="ctr" latinLnBrk="0">
              <a:buNone/>
              <a:defRPr lang="zh-CN"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69873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/>
              <a:t>2012/7/22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/>
              <a:t>此处为页脚文本</a:t>
            </a: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7207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190500"/>
            <a:ext cx="2057400" cy="59864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90500"/>
            <a:ext cx="7734300" cy="59864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/>
              <a:t>2012/7/22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/>
              <a:t>此处为页脚文本</a:t>
            </a: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02101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/>
              <a:t>2012/7/22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/>
              <a:t>此处为页脚文本</a:t>
            </a: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40511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600199" y="2059146"/>
            <a:ext cx="7199696" cy="388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51777" y="2263913"/>
            <a:ext cx="6949440" cy="3143393"/>
          </a:xfrm>
        </p:spPr>
        <p:txBody>
          <a:bodyPr anchor="b"/>
          <a:lstStyle>
            <a:lvl1pPr latinLnBrk="0">
              <a:defRPr lang="zh-CN" sz="60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1777" y="5381893"/>
            <a:ext cx="6949440" cy="449523"/>
          </a:xfrm>
        </p:spPr>
        <p:txBody>
          <a:bodyPr/>
          <a:lstStyle>
            <a:lvl1pPr marL="0" indent="0" latinLnBrk="0">
              <a:spcBef>
                <a:spcPts val="0"/>
              </a:spcBef>
              <a:buNone/>
              <a:defRPr lang="zh-CN" sz="2400">
                <a:solidFill>
                  <a:schemeClr val="bg1"/>
                </a:solidFill>
              </a:defRPr>
            </a:lvl1pPr>
            <a:lvl2pPr marL="457200" indent="0" latinLnBrk="0">
              <a:buNone/>
              <a:defRPr lang="zh-CN" sz="2000"/>
            </a:lvl2pPr>
            <a:lvl3pPr marL="914400" indent="0" latinLnBrk="0">
              <a:buNone/>
              <a:defRPr lang="zh-CN" sz="1800"/>
            </a:lvl3pPr>
            <a:lvl4pPr marL="1371600" indent="0" latinLnBrk="0">
              <a:buNone/>
              <a:defRPr lang="zh-CN" sz="1600"/>
            </a:lvl4pPr>
            <a:lvl5pPr marL="1828800" indent="0" latinLnBrk="0">
              <a:buNone/>
              <a:defRPr lang="zh-CN" sz="1600"/>
            </a:lvl5pPr>
            <a:lvl6pPr marL="2286000" indent="0" latinLnBrk="0">
              <a:buNone/>
              <a:defRPr lang="zh-CN" sz="1600"/>
            </a:lvl6pPr>
            <a:lvl7pPr marL="2743200" indent="0" latinLnBrk="0">
              <a:buNone/>
              <a:defRPr lang="zh-CN" sz="1600"/>
            </a:lvl7pPr>
            <a:lvl8pPr marL="3200400" indent="0" latinLnBrk="0">
              <a:buNone/>
              <a:defRPr lang="zh-CN" sz="1600"/>
            </a:lvl8pPr>
            <a:lvl9pPr marL="3657600" indent="0" latinLnBrk="0">
              <a:buNone/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pic>
        <p:nvPicPr>
          <p:cNvPr id="9" name="图片 8" descr="波形" title="幻灯片设计图片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623" y="2059146"/>
            <a:ext cx="3282696" cy="3886200"/>
          </a:xfrm>
          <a:prstGeom prst="rect">
            <a:avLst/>
          </a:prstGeom>
        </p:spPr>
      </p:pic>
      <p:pic>
        <p:nvPicPr>
          <p:cNvPr id="11" name="图片 10" descr="绿色植物特写" title="幻灯片设计图片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59146"/>
            <a:ext cx="1490472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89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768">
          <p15:clr>
            <a:srgbClr val="FDE53C"/>
          </p15:clr>
        </p15:guide>
        <p15:guide id="2" orient="horz" pos="1296">
          <p15:clr>
            <a:srgbClr val="FDE53C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09700" y="1556281"/>
            <a:ext cx="4610099" cy="4620682"/>
          </a:xfrm>
        </p:spPr>
        <p:txBody>
          <a:bodyPr/>
          <a:lstStyle>
            <a:lvl1pPr latinLnBrk="0">
              <a:defRPr lang="zh-CN" sz="22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556281"/>
            <a:ext cx="4609775" cy="4620682"/>
          </a:xfrm>
        </p:spPr>
        <p:txBody>
          <a:bodyPr/>
          <a:lstStyle>
            <a:lvl1pPr latinLnBrk="0">
              <a:defRPr lang="zh-CN" sz="22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/>
              <a:t>2012/7/22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/>
              <a:t>此处为页脚文本</a:t>
            </a: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78168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09699" y="1554480"/>
            <a:ext cx="4608576" cy="823912"/>
          </a:xfrm>
        </p:spPr>
        <p:txBody>
          <a:bodyPr anchor="b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200" b="1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409699" y="2378392"/>
            <a:ext cx="4608576" cy="3811271"/>
          </a:xfrm>
        </p:spPr>
        <p:txBody>
          <a:bodyPr/>
          <a:lstStyle>
            <a:lvl1pPr latinLnBrk="0">
              <a:defRPr lang="zh-CN" sz="22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554480"/>
            <a:ext cx="4610100" cy="823912"/>
          </a:xfrm>
        </p:spPr>
        <p:txBody>
          <a:bodyPr anchor="b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200" b="1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378392"/>
            <a:ext cx="4610100" cy="3811271"/>
          </a:xfrm>
        </p:spPr>
        <p:txBody>
          <a:bodyPr/>
          <a:lstStyle>
            <a:lvl1pPr latinLnBrk="0">
              <a:defRPr lang="zh-CN" sz="22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/>
              <a:t>2012/7/22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/>
              <a:t>此处为页脚文本</a:t>
            </a: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82718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/>
              <a:t>2012/7/22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/>
              <a:t>此处为页脚文本</a:t>
            </a: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46587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/>
              <a:t>2012/7/22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/>
              <a:t>此处为页脚文本</a:t>
            </a: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10739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26679" y="919616"/>
            <a:ext cx="4155622" cy="2532888"/>
          </a:xfrm>
        </p:spPr>
        <p:txBody>
          <a:bodyPr anchor="b"/>
          <a:lstStyle>
            <a:lvl1pPr latinLnBrk="0">
              <a:defRPr lang="zh-CN"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09699" y="915923"/>
            <a:ext cx="5216979" cy="5065776"/>
          </a:xfrm>
        </p:spPr>
        <p:txBody>
          <a:bodyPr/>
          <a:lstStyle>
            <a:lvl1pPr latinLnBrk="0">
              <a:defRPr lang="zh-CN" sz="22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626679" y="3446396"/>
            <a:ext cx="4155622" cy="2535303"/>
          </a:xfrm>
        </p:spPr>
        <p:txBody>
          <a:bodyPr>
            <a:normAutofit/>
          </a:bodyPr>
          <a:lstStyle>
            <a:lvl1pPr marL="0" indent="0" latinLnBrk="0">
              <a:spcBef>
                <a:spcPts val="900"/>
              </a:spcBef>
              <a:buNone/>
              <a:defRPr lang="zh-CN" sz="1800"/>
            </a:lvl1pPr>
            <a:lvl2pPr marL="457200" indent="0" latinLnBrk="0">
              <a:buNone/>
              <a:defRPr lang="zh-CN" sz="1400"/>
            </a:lvl2pPr>
            <a:lvl3pPr marL="914400" indent="0" latinLnBrk="0">
              <a:buNone/>
              <a:defRPr lang="zh-CN" sz="1200"/>
            </a:lvl3pPr>
            <a:lvl4pPr marL="1371600" indent="0" latinLnBrk="0">
              <a:buNone/>
              <a:defRPr lang="zh-CN" sz="1000"/>
            </a:lvl4pPr>
            <a:lvl5pPr marL="1828800" indent="0" latinLnBrk="0">
              <a:buNone/>
              <a:defRPr lang="zh-CN" sz="1000"/>
            </a:lvl5pPr>
            <a:lvl6pPr marL="2286000" indent="0" latinLnBrk="0">
              <a:buNone/>
              <a:defRPr lang="zh-CN" sz="1000"/>
            </a:lvl6pPr>
            <a:lvl7pPr marL="2743200" indent="0" latinLnBrk="0">
              <a:buNone/>
              <a:defRPr lang="zh-CN" sz="1000"/>
            </a:lvl7pPr>
            <a:lvl8pPr marL="3200400" indent="0" latinLnBrk="0">
              <a:buNone/>
              <a:defRPr lang="zh-CN" sz="1000"/>
            </a:lvl8pPr>
            <a:lvl9pPr marL="3657600" indent="0" latinLnBrk="0">
              <a:buNone/>
              <a:defRPr lang="zh-CN"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/>
              <a:t>2012/7/22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/>
              <a:t>此处为页脚文本</a:t>
            </a: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02354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26680" y="919616"/>
            <a:ext cx="4155622" cy="2532888"/>
          </a:xfrm>
        </p:spPr>
        <p:txBody>
          <a:bodyPr anchor="b"/>
          <a:lstStyle>
            <a:lvl1pPr latinLnBrk="0">
              <a:defRPr lang="zh-CN"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915923"/>
            <a:ext cx="6626677" cy="5065776"/>
          </a:xfrm>
        </p:spPr>
        <p:txBody>
          <a:bodyPr tIns="1371600">
            <a:normAutofit/>
          </a:bodyPr>
          <a:lstStyle>
            <a:lvl1pPr marL="0" indent="0" algn="ctr" latinLnBrk="0">
              <a:spcBef>
                <a:spcPts val="0"/>
              </a:spcBef>
              <a:buNone/>
              <a:defRPr lang="zh-CN" sz="22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626680" y="3446397"/>
            <a:ext cx="4155622" cy="2535304"/>
          </a:xfrm>
        </p:spPr>
        <p:txBody>
          <a:bodyPr>
            <a:normAutofit/>
          </a:bodyPr>
          <a:lstStyle>
            <a:lvl1pPr marL="0" indent="0" latinLnBrk="0">
              <a:spcBef>
                <a:spcPts val="900"/>
              </a:spcBef>
              <a:buNone/>
              <a:defRPr lang="zh-CN" sz="1800"/>
            </a:lvl1pPr>
            <a:lvl2pPr marL="457200" indent="0" latinLnBrk="0">
              <a:buNone/>
              <a:defRPr lang="zh-CN" sz="1400"/>
            </a:lvl2pPr>
            <a:lvl3pPr marL="914400" indent="0" latinLnBrk="0">
              <a:buNone/>
              <a:defRPr lang="zh-CN" sz="1200"/>
            </a:lvl3pPr>
            <a:lvl4pPr marL="1371600" indent="0" latinLnBrk="0">
              <a:buNone/>
              <a:defRPr lang="zh-CN" sz="1000"/>
            </a:lvl4pPr>
            <a:lvl5pPr marL="1828800" indent="0" latinLnBrk="0">
              <a:buNone/>
              <a:defRPr lang="zh-CN" sz="1000"/>
            </a:lvl5pPr>
            <a:lvl6pPr marL="2286000" indent="0" latinLnBrk="0">
              <a:buNone/>
              <a:defRPr lang="zh-CN" sz="1000"/>
            </a:lvl6pPr>
            <a:lvl7pPr marL="2743200" indent="0" latinLnBrk="0">
              <a:buNone/>
              <a:defRPr lang="zh-CN" sz="1000"/>
            </a:lvl7pPr>
            <a:lvl8pPr marL="3200400" indent="0" latinLnBrk="0">
              <a:buNone/>
              <a:defRPr lang="zh-CN" sz="1000"/>
            </a:lvl8pPr>
            <a:lvl9pPr marL="3657600" indent="0" latinLnBrk="0">
              <a:buNone/>
              <a:defRPr lang="zh-CN"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/>
              <a:t>2012/7/22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/>
              <a:t>此处为页脚文本</a:t>
            </a: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1642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29400"/>
            <a:ext cx="1499616" cy="228600"/>
          </a:xfrm>
          <a:prstGeom prst="rect">
            <a:avLst/>
          </a:prstGeom>
          <a:gradFill>
            <a:gsLst>
              <a:gs pos="0">
                <a:schemeClr val="accent1">
                  <a:lumMod val="15000"/>
                  <a:lumOff val="85000"/>
                </a:schemeClr>
              </a:gs>
              <a:gs pos="100000">
                <a:schemeClr val="accent1">
                  <a:lumMod val="15000"/>
                  <a:lumOff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09344" y="6629400"/>
            <a:ext cx="10582656" cy="228600"/>
          </a:xfrm>
          <a:prstGeom prst="rect">
            <a:avLst/>
          </a:prstGeom>
          <a:gradFill>
            <a:gsLst>
              <a:gs pos="0">
                <a:schemeClr val="accent1">
                  <a:lumMod val="35000"/>
                  <a:lumOff val="65000"/>
                </a:schemeClr>
              </a:gs>
              <a:gs pos="100000">
                <a:schemeClr val="accent1">
                  <a:lumMod val="35000"/>
                  <a:lumOff val="6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solidFill>
                <a:schemeClr val="accent1">
                  <a:lumMod val="75000"/>
                </a:schemeClr>
              </a:solidFill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410026" y="276087"/>
            <a:ext cx="9371949" cy="11835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10027" y="1566001"/>
            <a:ext cx="9371948" cy="4620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  <a:p>
            <a:pPr lvl="2"/>
            <a:r>
              <a:rPr lang="zh-CN" dirty="0"/>
              <a:t>第三级</a:t>
            </a:r>
          </a:p>
          <a:p>
            <a:pPr lvl="3"/>
            <a:r>
              <a:rPr lang="zh-CN" dirty="0"/>
              <a:t>第四级</a:t>
            </a:r>
          </a:p>
          <a:p>
            <a:pPr lvl="4"/>
            <a:r>
              <a:rPr lang="zh-CN" dirty="0"/>
              <a:t>第五级</a:t>
            </a: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0" y="6629400"/>
            <a:ext cx="41040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800">
                <a:solidFill>
                  <a:schemeClr val="accent1">
                    <a:lumMod val="75000"/>
                  </a:schemeClr>
                </a:solidFill>
                <a:ea typeface="Microsoft YaHei UI" panose="020B0503020204020204" pitchFamily="34" charset="-122"/>
              </a:defRPr>
            </a:lvl1pPr>
          </a:lstStyle>
          <a:p>
            <a:fld id="{9CD8D479-8942-46E8-A226-A4E01F7A105C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31101" y="6629400"/>
            <a:ext cx="100066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800">
                <a:solidFill>
                  <a:schemeClr val="accent1">
                    <a:lumMod val="75000"/>
                  </a:schemeClr>
                </a:solidFill>
                <a:ea typeface="Microsoft YaHei UI" panose="020B0503020204020204" pitchFamily="34" charset="-122"/>
              </a:defRPr>
            </a:lvl1pPr>
          </a:lstStyle>
          <a:p>
            <a:r>
              <a:rPr lang="en-US" altLang="zh-CN" dirty="0" smtClean="0"/>
              <a:t>2012/7/22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800">
                <a:solidFill>
                  <a:schemeClr val="accent1">
                    <a:lumMod val="75000"/>
                  </a:schemeClr>
                </a:solidFill>
                <a:ea typeface="Microsoft YaHei UI" panose="020B0503020204020204" pitchFamily="34" charset="-122"/>
              </a:defRPr>
            </a:lvl1pPr>
          </a:lstStyle>
          <a:p>
            <a:r>
              <a:rPr lang="zh-CN" altLang="en-US" dirty="0" smtClean="0"/>
              <a:t>此处为页脚文本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04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lang="zh-CN" sz="3400" kern="1200">
          <a:solidFill>
            <a:schemeClr val="accent1"/>
          </a:solidFill>
          <a:latin typeface="+mj-lt"/>
          <a:ea typeface="Microsoft YaHei UI" panose="020B0503020204020204" pitchFamily="34" charset="-122"/>
          <a:cs typeface="+mj-cs"/>
        </a:defRPr>
      </a:lvl1pPr>
    </p:titleStyle>
    <p:bodyStyle>
      <a:lvl1pPr marL="210312" indent="-210312" algn="l" defTabSz="91440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lang="zh-CN" sz="2200" kern="1200">
          <a:solidFill>
            <a:schemeClr val="tx1"/>
          </a:solidFill>
          <a:latin typeface="+mn-lt"/>
          <a:ea typeface="Microsoft YaHei UI" panose="020B0503020204020204" pitchFamily="34" charset="-122"/>
          <a:cs typeface="+mn-cs"/>
        </a:defRPr>
      </a:lvl1pPr>
      <a:lvl2pPr marL="438912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lang="zh-CN" sz="1800" kern="1200">
          <a:solidFill>
            <a:schemeClr val="tx1"/>
          </a:solidFill>
          <a:latin typeface="+mn-lt"/>
          <a:ea typeface="Microsoft YaHei UI" panose="020B0503020204020204" pitchFamily="34" charset="-122"/>
          <a:cs typeface="+mn-cs"/>
        </a:defRPr>
      </a:lvl2pPr>
      <a:lvl3pPr marL="6766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lang="zh-CN" sz="1600" kern="1200">
          <a:solidFill>
            <a:schemeClr val="tx1"/>
          </a:solidFill>
          <a:latin typeface="+mn-lt"/>
          <a:ea typeface="Microsoft YaHei UI" panose="020B0503020204020204" pitchFamily="34" charset="-122"/>
          <a:cs typeface="+mn-cs"/>
        </a:defRPr>
      </a:lvl3pPr>
      <a:lvl4pPr marL="9052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lang="zh-CN" sz="1600" kern="1200">
          <a:solidFill>
            <a:schemeClr val="tx1"/>
          </a:solidFill>
          <a:latin typeface="+mn-lt"/>
          <a:ea typeface="Microsoft YaHei UI" panose="020B0503020204020204" pitchFamily="34" charset="-122"/>
          <a:cs typeface="+mn-cs"/>
        </a:defRPr>
      </a:lvl4pPr>
      <a:lvl5pPr marL="11338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lang="zh-CN" sz="1600" kern="1200">
          <a:solidFill>
            <a:schemeClr val="tx1"/>
          </a:solidFill>
          <a:latin typeface="+mn-lt"/>
          <a:ea typeface="Microsoft YaHei UI" panose="020B0503020204020204" pitchFamily="34" charset="-122"/>
          <a:cs typeface="+mn-cs"/>
        </a:defRPr>
      </a:lvl5pPr>
      <a:lvl6pPr marL="13624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5910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196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0482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wmf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rgbClr val="0070C0"/>
                </a:solidFill>
              </a:rPr>
              <a:t>什么是生物圈？</a:t>
            </a:r>
            <a:endParaRPr lang="zh-CN" altLang="en-US" sz="4000" dirty="0">
              <a:solidFill>
                <a:srgbClr val="0070C0"/>
              </a:solidFill>
            </a:endParaRPr>
          </a:p>
        </p:txBody>
      </p:sp>
      <p:pic>
        <p:nvPicPr>
          <p:cNvPr id="10" name="内容占位符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866" y="1139152"/>
            <a:ext cx="5117886" cy="4614488"/>
          </a:xfrm>
        </p:spPr>
      </p:pic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1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26679" y="3446396"/>
            <a:ext cx="4155296" cy="2525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50000"/>
                  </a:schemeClr>
                </a:solidFill>
              </a:rPr>
              <a:t>地球上所有</a:t>
            </a:r>
            <a:r>
              <a:rPr lang="zh-CN" altLang="en-US" sz="3600" dirty="0" smtClean="0">
                <a:solidFill>
                  <a:srgbClr val="FF0000"/>
                </a:solidFill>
              </a:rPr>
              <a:t>生物</a:t>
            </a:r>
            <a:r>
              <a:rPr lang="zh-CN" altLang="en-US" sz="3600" dirty="0" smtClean="0">
                <a:solidFill>
                  <a:schemeClr val="tx1">
                    <a:lumMod val="50000"/>
                  </a:schemeClr>
                </a:solidFill>
              </a:rPr>
              <a:t>与其</a:t>
            </a:r>
            <a:r>
              <a:rPr lang="zh-CN" altLang="en-US" sz="3600" dirty="0" smtClean="0">
                <a:solidFill>
                  <a:srgbClr val="FF0000"/>
                </a:solidFill>
              </a:rPr>
              <a:t>环境</a:t>
            </a:r>
            <a:r>
              <a:rPr lang="zh-CN" altLang="en-US" sz="3600" dirty="0" smtClean="0">
                <a:solidFill>
                  <a:schemeClr val="tx1">
                    <a:lumMod val="50000"/>
                  </a:schemeClr>
                </a:solidFill>
              </a:rPr>
              <a:t>的总和成为生物圈</a:t>
            </a:r>
            <a:endParaRPr lang="zh-CN" altLang="en-US" sz="3600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8835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非生物因素对生物的影响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4294967295"/>
          </p:nvPr>
        </p:nvSpPr>
        <p:spPr>
          <a:xfrm>
            <a:off x="0" y="6629400"/>
            <a:ext cx="1000125" cy="228600"/>
          </a:xfrm>
        </p:spPr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3048000" y="6629400"/>
            <a:ext cx="9144000" cy="228600"/>
          </a:xfrm>
        </p:spPr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0" y="6629400"/>
            <a:ext cx="411163" cy="228600"/>
          </a:xfrm>
        </p:spPr>
        <p:txBody>
          <a:bodyPr/>
          <a:lstStyle/>
          <a:p>
            <a:fld id="{9CD8D479-8942-46E8-A226-A4E01F7A105C}" type="slidenum">
              <a:rPr lang="en-US" altLang="zh-CN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08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400" b="1" dirty="0" smtClean="0">
                <a:ea typeface="+mn-ea"/>
              </a:rPr>
              <a:t>温度对生物的影响</a:t>
            </a:r>
            <a:endParaRPr lang="zh-CN" altLang="en-US" sz="4400" b="1" dirty="0">
              <a:ea typeface="+mn-ea"/>
            </a:endParaRP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02" y="1793875"/>
            <a:ext cx="5472953" cy="4104715"/>
          </a:xfr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11</a:t>
            </a:fld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537511" y="1793875"/>
            <a:ext cx="5562600" cy="4104715"/>
            <a:chOff x="6422945" y="1793875"/>
            <a:chExt cx="5562600" cy="410471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2945" y="1793875"/>
              <a:ext cx="5562600" cy="4104715"/>
            </a:xfrm>
            <a:prstGeom prst="rect">
              <a:avLst/>
            </a:prstGeom>
          </p:spPr>
        </p:pic>
        <p:sp>
          <p:nvSpPr>
            <p:cNvPr id="9" name="圆角矩形 8"/>
            <p:cNvSpPr/>
            <p:nvPr/>
          </p:nvSpPr>
          <p:spPr>
            <a:xfrm>
              <a:off x="10116345" y="5154892"/>
              <a:ext cx="1636383" cy="60044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 smtClean="0"/>
                <a:t>温带林</a:t>
              </a:r>
              <a:endParaRPr lang="zh-CN" altLang="en-US" sz="3600" b="1" dirty="0"/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4034118" y="5154892"/>
            <a:ext cx="1680882" cy="6004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热带林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26758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77" y="1832823"/>
            <a:ext cx="5446058" cy="3757237"/>
          </a:xfr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12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87764"/>
            <a:ext cx="5244353" cy="3702296"/>
          </a:xfrm>
          <a:prstGeom prst="rect">
            <a:avLst/>
          </a:prstGeom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3600" b="1" dirty="0"/>
              <a:t>温度对生物的影响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49915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400" b="1" dirty="0" smtClean="0">
                <a:latin typeface="+mn-ea"/>
                <a:ea typeface="+mn-ea"/>
              </a:rPr>
              <a:t>水对生物的影响</a:t>
            </a:r>
            <a:endParaRPr lang="zh-CN" altLang="en-US" sz="4400" b="1" dirty="0">
              <a:latin typeface="+mn-ea"/>
              <a:ea typeface="+mn-ea"/>
            </a:endParaRP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6981"/>
            <a:ext cx="5841331" cy="3786653"/>
          </a:xfr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13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846" y="1766981"/>
            <a:ext cx="5623566" cy="379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05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400" b="1" dirty="0" smtClean="0"/>
              <a:t>水对</a:t>
            </a:r>
            <a:r>
              <a:rPr lang="zh-CN" altLang="en-US" sz="4400" b="1" dirty="0"/>
              <a:t>生物的影响</a:t>
            </a:r>
            <a:endParaRPr lang="zh-CN" altLang="en-US" sz="4400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218" y="1618485"/>
            <a:ext cx="7691564" cy="4852082"/>
          </a:xfr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557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400" b="1" dirty="0" smtClean="0"/>
              <a:t>光照对生物的影响</a:t>
            </a:r>
            <a:endParaRPr lang="zh-CN" altLang="en-US" sz="4400" b="1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763" y="1708411"/>
            <a:ext cx="8592261" cy="3845224"/>
          </a:xfr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03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光照对生物的影响</a:t>
            </a:r>
            <a:endParaRPr lang="zh-CN" alt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9653"/>
            <a:ext cx="5635195" cy="4000989"/>
          </a:xfr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16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146" y="1459653"/>
            <a:ext cx="6911855" cy="451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89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生物因素对生物的影响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4294967295"/>
          </p:nvPr>
        </p:nvSpPr>
        <p:spPr>
          <a:xfrm>
            <a:off x="0" y="6629400"/>
            <a:ext cx="1000125" cy="228600"/>
          </a:xfrm>
        </p:spPr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3048000" y="6629400"/>
            <a:ext cx="9144000" cy="228600"/>
          </a:xfrm>
        </p:spPr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0" y="6629400"/>
            <a:ext cx="411163" cy="228600"/>
          </a:xfrm>
        </p:spPr>
        <p:txBody>
          <a:bodyPr/>
          <a:lstStyle/>
          <a:p>
            <a:fld id="{9CD8D479-8942-46E8-A226-A4E01F7A105C}" type="slidenum">
              <a:rPr lang="en-US" altLang="zh-CN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04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18</a:t>
            </a:fld>
            <a:endParaRPr lang="zh-CN" altLang="en-US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225" y="0"/>
            <a:ext cx="7443788" cy="5554663"/>
          </a:xfrm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77644" y="5508828"/>
            <a:ext cx="8870950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49" charset="-122"/>
              </a:rPr>
              <a:t>（</a:t>
            </a:r>
            <a:r>
              <a:rPr lang="en-US" altLang="zh-CN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3600" b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49" charset="-122"/>
              </a:rPr>
              <a:t>）</a:t>
            </a:r>
            <a:r>
              <a:rPr lang="zh-CN" altLang="en-US" sz="3600" b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49" charset="-122"/>
              </a:rPr>
              <a:t>捕食关系</a:t>
            </a:r>
            <a:r>
              <a:rPr lang="en-US" altLang="zh-CN" sz="3600" b="0" dirty="0"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49" charset="-122"/>
              </a:rPr>
              <a:t>:</a:t>
            </a:r>
            <a:r>
              <a:rPr lang="zh-CN" altLang="en-US" sz="4000" b="0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49" charset="-122"/>
              </a:rPr>
              <a:t>生物之间吃与被吃的关系</a:t>
            </a:r>
          </a:p>
        </p:txBody>
      </p:sp>
    </p:spTree>
    <p:extLst>
      <p:ext uri="{BB962C8B-B14F-4D97-AF65-F5344CB8AC3E}">
        <p14:creationId xmlns:p14="http://schemas.microsoft.com/office/powerpoint/2010/main" val="168779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19</a:t>
            </a:fld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63718"/>
            <a:ext cx="5486400" cy="15696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（</a:t>
            </a:r>
            <a:r>
              <a:rPr lang="en-US" altLang="zh-CN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）竞争关系：</a:t>
            </a:r>
            <a:r>
              <a:rPr lang="zh-CN" altLang="en-US" sz="3200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不同种生物</a:t>
            </a:r>
            <a:r>
              <a:rPr lang="zh-CN" altLang="en-US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之间为争夺食物、资源、生存空间等而发生的关系。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914" y="-159157"/>
            <a:ext cx="5599692" cy="32408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4752"/>
            <a:ext cx="8185546" cy="385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75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生物与环境的关系</a:t>
            </a:r>
            <a:endParaRPr 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426154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20</a:t>
            </a:fld>
            <a:endParaRPr lang="zh-CN" altLang="en-US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0" y="0"/>
            <a:ext cx="7383929" cy="107721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斗争关系：</a:t>
            </a:r>
            <a:r>
              <a:rPr lang="zh-CN" altLang="en-US" sz="3200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同种生物</a:t>
            </a:r>
            <a:r>
              <a:rPr lang="zh-CN" altLang="en-US" sz="32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之间为争夺食物、资源、生存空间等而发生的关系。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2886"/>
            <a:ext cx="6035365" cy="40270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559" y="1242886"/>
            <a:ext cx="57150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97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21</a:t>
            </a:fld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10402" y="76199"/>
            <a:ext cx="8459788" cy="11906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0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49" charset="-122"/>
              </a:rPr>
              <a:t>合作关系</a:t>
            </a:r>
            <a:r>
              <a:rPr lang="zh-CN" altLang="en-US" sz="3600" b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49" charset="-122"/>
              </a:rPr>
              <a:t>：</a:t>
            </a:r>
            <a:r>
              <a:rPr lang="zh-CN" altLang="en-US" sz="3600" b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itchFamily="49" charset="-122"/>
                <a:ea typeface="黑体" pitchFamily="49" charset="-122"/>
              </a:rPr>
              <a:t>同种生物或不同生物之间的相互协作的关系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0" y="1266824"/>
            <a:ext cx="5800715" cy="4659209"/>
            <a:chOff x="0" y="1266824"/>
            <a:chExt cx="5800715" cy="46592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66824"/>
              <a:ext cx="5800715" cy="4659209"/>
            </a:xfrm>
            <a:prstGeom prst="rect">
              <a:avLst/>
            </a:prstGeom>
          </p:spPr>
        </p:pic>
        <p:sp>
          <p:nvSpPr>
            <p:cNvPr id="9" name="流程图: 可选过程 8"/>
            <p:cNvSpPr/>
            <p:nvPr/>
          </p:nvSpPr>
          <p:spPr>
            <a:xfrm>
              <a:off x="27280" y="1266824"/>
              <a:ext cx="2551647" cy="518615"/>
            </a:xfrm>
            <a:prstGeom prst="flowChartAlternate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/>
                <a:t>海葵和小丑鱼</a:t>
              </a:r>
              <a:endParaRPr lang="zh-CN" altLang="en-US" sz="2800" b="1" dirty="0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995" y="1266824"/>
            <a:ext cx="6430273" cy="428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0359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22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613" y="3571194"/>
            <a:ext cx="4844955" cy="32272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6503"/>
            <a:ext cx="6483660" cy="43116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143" y="-163772"/>
            <a:ext cx="4641577" cy="367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1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         总结生物因素对生物的影响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23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57589" y="2614411"/>
            <a:ext cx="605307" cy="22151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生物关系</a:t>
            </a:r>
            <a:endParaRPr lang="zh-CN" altLang="en-US" sz="3200" dirty="0"/>
          </a:p>
        </p:txBody>
      </p:sp>
      <p:sp>
        <p:nvSpPr>
          <p:cNvPr id="9" name="左大括号 8"/>
          <p:cNvSpPr/>
          <p:nvPr/>
        </p:nvSpPr>
        <p:spPr>
          <a:xfrm>
            <a:off x="2859320" y="2614410"/>
            <a:ext cx="502276" cy="221516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491248" y="2253521"/>
            <a:ext cx="1815921" cy="721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种内关系</a:t>
            </a:r>
            <a:endParaRPr lang="zh-CN" altLang="en-US" sz="2800" dirty="0"/>
          </a:p>
        </p:txBody>
      </p:sp>
      <p:sp>
        <p:nvSpPr>
          <p:cNvPr id="11" name="圆角矩形 10"/>
          <p:cNvSpPr/>
          <p:nvPr/>
        </p:nvSpPr>
        <p:spPr>
          <a:xfrm>
            <a:off x="3471929" y="4378816"/>
            <a:ext cx="1854558" cy="6954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种间关系</a:t>
            </a:r>
            <a:endParaRPr lang="zh-CN" altLang="en-US" sz="2800" dirty="0"/>
          </a:p>
        </p:txBody>
      </p:sp>
      <p:sp>
        <p:nvSpPr>
          <p:cNvPr id="12" name="右箭头 11"/>
          <p:cNvSpPr/>
          <p:nvPr/>
        </p:nvSpPr>
        <p:spPr>
          <a:xfrm>
            <a:off x="5436821" y="2450203"/>
            <a:ext cx="1118525" cy="3284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5464806" y="4562339"/>
            <a:ext cx="1118525" cy="3284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787166" y="2253521"/>
            <a:ext cx="3606085" cy="721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种内互助，种内斗争</a:t>
            </a:r>
            <a:endParaRPr lang="zh-CN" altLang="en-US" sz="2800" b="1" dirty="0"/>
          </a:p>
        </p:txBody>
      </p:sp>
      <p:sp>
        <p:nvSpPr>
          <p:cNvPr id="15" name="圆角矩形 14"/>
          <p:cNvSpPr/>
          <p:nvPr/>
        </p:nvSpPr>
        <p:spPr>
          <a:xfrm>
            <a:off x="6787165" y="4352498"/>
            <a:ext cx="3606085" cy="721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竞争、捕食、互利共生、寄生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35658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生物对环境的适应以及影响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4294967295"/>
          </p:nvPr>
        </p:nvSpPr>
        <p:spPr>
          <a:xfrm>
            <a:off x="0" y="6629400"/>
            <a:ext cx="1000125" cy="228600"/>
          </a:xfrm>
        </p:spPr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3048000" y="6629400"/>
            <a:ext cx="9144000" cy="228600"/>
          </a:xfrm>
        </p:spPr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0" y="6629400"/>
            <a:ext cx="411163" cy="228600"/>
          </a:xfrm>
        </p:spPr>
        <p:txBody>
          <a:bodyPr/>
          <a:lstStyle/>
          <a:p>
            <a:fld id="{9CD8D479-8942-46E8-A226-A4E01F7A105C}" type="slidenum">
              <a:rPr lang="en-US" altLang="zh-CN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24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阅读第</a:t>
            </a:r>
            <a:r>
              <a:rPr lang="en-US" altLang="zh-CN" dirty="0" smtClean="0">
                <a:latin typeface="+mn-ea"/>
                <a:ea typeface="+mn-ea"/>
              </a:rPr>
              <a:t>17</a:t>
            </a:r>
            <a:r>
              <a:rPr lang="zh-CN" altLang="en-US" dirty="0" smtClean="0"/>
              <a:t>页资料分析，回答问题：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dirty="0" smtClean="0"/>
              <a:t>此处为页脚文本</a:t>
            </a: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25</a:t>
            </a:fld>
            <a:endParaRPr lang="zh-CN" altLang="en-US"/>
          </a:p>
        </p:txBody>
      </p:sp>
      <p:sp>
        <p:nvSpPr>
          <p:cNvPr id="8" name="TextBox 4"/>
          <p:cNvSpPr txBox="1">
            <a:spLocks noGrp="1"/>
          </p:cNvSpPr>
          <p:nvPr>
            <p:ph idx="1"/>
          </p:nvPr>
        </p:nvSpPr>
        <p:spPr>
          <a:xfrm>
            <a:off x="1410027" y="1566001"/>
            <a:ext cx="9371948" cy="20364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chemeClr val="tx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1</a:t>
            </a:r>
            <a:r>
              <a:rPr lang="zh-CN" altLang="en-US" sz="4000" b="1" dirty="0">
                <a:solidFill>
                  <a:schemeClr val="tx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、骆驼和骆驼刺是怎样适应缺水环境的</a:t>
            </a:r>
            <a:r>
              <a:rPr lang="zh-CN" altLang="en-US" sz="4000" b="1" dirty="0" smtClean="0">
                <a:solidFill>
                  <a:schemeClr val="tx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？</a:t>
            </a:r>
            <a:endParaRPr lang="en-US" altLang="zh-CN" sz="4000" b="1" dirty="0">
              <a:solidFill>
                <a:schemeClr val="tx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sz="4000" b="1" dirty="0">
                <a:solidFill>
                  <a:schemeClr val="tx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2</a:t>
            </a:r>
            <a:r>
              <a:rPr lang="zh-CN" altLang="en-US" sz="4000" b="1" dirty="0">
                <a:solidFill>
                  <a:schemeClr val="tx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、海豹是怎样适应寒冷环境的？</a:t>
            </a:r>
            <a:endParaRPr lang="en-US" altLang="zh-CN" sz="4000" b="1" dirty="0">
              <a:solidFill>
                <a:schemeClr val="tx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sz="4000" b="1" dirty="0">
                <a:solidFill>
                  <a:schemeClr val="tx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3</a:t>
            </a:r>
            <a:r>
              <a:rPr lang="zh-CN" altLang="en-US" sz="4000" b="1" dirty="0">
                <a:solidFill>
                  <a:schemeClr val="tx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、蚯蚓是怎样影响和改变土壤的？</a:t>
            </a:r>
          </a:p>
        </p:txBody>
      </p:sp>
    </p:spTree>
    <p:extLst>
      <p:ext uri="{BB962C8B-B14F-4D97-AF65-F5344CB8AC3E}">
        <p14:creationId xmlns:p14="http://schemas.microsoft.com/office/powerpoint/2010/main" val="216290619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26</a:t>
            </a:fld>
            <a:endParaRPr lang="zh-CN" altLang="en-US"/>
          </a:p>
        </p:txBody>
      </p:sp>
      <p:pic>
        <p:nvPicPr>
          <p:cNvPr id="7" name="Picture 1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55" y="-12791"/>
            <a:ext cx="4961965" cy="3305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grpSp>
        <p:nvGrpSpPr>
          <p:cNvPr id="8" name="组合 6"/>
          <p:cNvGrpSpPr>
            <a:grpSpLocks/>
          </p:cNvGrpSpPr>
          <p:nvPr/>
        </p:nvGrpSpPr>
        <p:grpSpPr bwMode="auto">
          <a:xfrm>
            <a:off x="5054865" y="0"/>
            <a:ext cx="7636921" cy="6894849"/>
            <a:chOff x="5791200" y="-16211"/>
            <a:chExt cx="7637176" cy="6894849"/>
          </a:xfrm>
        </p:grpSpPr>
        <p:pic>
          <p:nvPicPr>
            <p:cNvPr id="9" name="Picture 3" descr="V40E`CUS%R9@)7UMY$}JI_C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6134100"/>
              <a:ext cx="2362200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4" descr="V40E`CUS%R9@)7UMY$}JI_C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6134100"/>
              <a:ext cx="2362200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" descr="RB31P73{TZ{E3TYKI52]5AQ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9600" y="838200"/>
              <a:ext cx="914400" cy="15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7" descr="RB31P73{TZ{E3TYKI52]5AQ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9600" y="3200400"/>
              <a:ext cx="914400" cy="167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8" descr="RB31P73{TZ{E3TYKI52]5AQ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9600" y="5715000"/>
              <a:ext cx="914400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9" descr="V$RCZH$~F%7$)ZWLIIS88HF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9600" y="2362200"/>
              <a:ext cx="914400" cy="1066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" descr="AN02542_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9600" y="2362200"/>
              <a:ext cx="914400" cy="1087438"/>
            </a:xfrm>
            <a:prstGeom prst="rect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2" descr="鱼3">
              <a:hlinkClick r:id="" action="ppaction://noaction"/>
            </p:cNvPr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43888" y="4724400"/>
              <a:ext cx="900112" cy="100965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3901" y="838200"/>
              <a:ext cx="1262063" cy="604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pic>
          <p:nvPicPr>
            <p:cNvPr id="18" name="Picture 1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2808" y="-16211"/>
              <a:ext cx="4762546" cy="3120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pic>
          <p:nvPicPr>
            <p:cNvPr id="19" name="Picture 1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2808" y="3112183"/>
              <a:ext cx="5065693" cy="3042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20" name="TextBox 5"/>
            <p:cNvSpPr txBox="1"/>
            <p:nvPr/>
          </p:nvSpPr>
          <p:spPr>
            <a:xfrm>
              <a:off x="11324868" y="2574314"/>
              <a:ext cx="2103508" cy="522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楷体_GB2312" pitchFamily="49" charset="-122"/>
                </a:rPr>
                <a:t> </a:t>
              </a:r>
              <a:r>
                <a:rPr lang="zh-CN" altLang="en-US" sz="2800" dirty="0">
                  <a:solidFill>
                    <a:schemeClr val="tx1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楷体_GB2312" pitchFamily="49" charset="-122"/>
                </a:rPr>
                <a:t>变色龙</a:t>
              </a:r>
            </a:p>
          </p:txBody>
        </p:sp>
      </p:grpSp>
      <p:sp>
        <p:nvSpPr>
          <p:cNvPr id="25" name="TextBox 2"/>
          <p:cNvSpPr txBox="1"/>
          <p:nvPr/>
        </p:nvSpPr>
        <p:spPr>
          <a:xfrm>
            <a:off x="3865454" y="335298"/>
            <a:ext cx="1741487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chemeClr val="tx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枯叶蝶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205201" y="3874630"/>
            <a:ext cx="4971917" cy="1598323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C00000"/>
                </a:solidFill>
              </a:rPr>
              <a:t>生物适应环境的实例</a:t>
            </a:r>
            <a:endParaRPr lang="zh-CN" altLang="en-US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70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27</a:t>
            </a:fld>
            <a:endParaRPr lang="zh-CN" altLang="en-US"/>
          </a:p>
        </p:txBody>
      </p: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7491506" y="123919"/>
            <a:ext cx="4462929" cy="3358869"/>
            <a:chOff x="3408" y="0"/>
            <a:chExt cx="2352" cy="1872"/>
          </a:xfrm>
        </p:grpSpPr>
        <p:pic>
          <p:nvPicPr>
            <p:cNvPr id="8" name="Picture 20" descr="退耕还林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8" y="0"/>
              <a:ext cx="2352" cy="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21"/>
            <p:cNvSpPr txBox="1">
              <a:spLocks noChangeArrowheads="1"/>
            </p:cNvSpPr>
            <p:nvPr/>
          </p:nvSpPr>
          <p:spPr bwMode="auto">
            <a:xfrm>
              <a:off x="3600" y="48"/>
              <a:ext cx="165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FF0066"/>
                  </a:solidFill>
                  <a:ea typeface="宋体" panose="02010600030101010101" pitchFamily="2" charset="-122"/>
                </a:rPr>
                <a:t>退耕还林（草）</a:t>
              </a:r>
            </a:p>
          </p:txBody>
        </p:sp>
      </p:grpSp>
      <p:grpSp>
        <p:nvGrpSpPr>
          <p:cNvPr id="10" name="Group 23"/>
          <p:cNvGrpSpPr>
            <a:grpSpLocks/>
          </p:cNvGrpSpPr>
          <p:nvPr/>
        </p:nvGrpSpPr>
        <p:grpSpPr bwMode="auto">
          <a:xfrm>
            <a:off x="7491506" y="3725955"/>
            <a:ext cx="4462929" cy="2903445"/>
            <a:chOff x="288" y="1584"/>
            <a:chExt cx="2369" cy="2468"/>
          </a:xfrm>
        </p:grpSpPr>
        <p:pic>
          <p:nvPicPr>
            <p:cNvPr id="11" name="Picture 24" descr="蚯蚓疏松土壤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584"/>
              <a:ext cx="2369" cy="2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25"/>
            <p:cNvSpPr txBox="1">
              <a:spLocks noChangeArrowheads="1"/>
            </p:cNvSpPr>
            <p:nvPr/>
          </p:nvSpPr>
          <p:spPr bwMode="auto">
            <a:xfrm>
              <a:off x="470" y="3532"/>
              <a:ext cx="1445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FF9900"/>
                  </a:solidFill>
                  <a:ea typeface="宋体" panose="02010600030101010101" pitchFamily="2" charset="-122"/>
                </a:rPr>
                <a:t>蚯蚓疏松土壤</a:t>
              </a: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901701" y="971332"/>
            <a:ext cx="5768788" cy="1664042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C00000"/>
                </a:solidFill>
              </a:rPr>
              <a:t>生物影响环境的实例</a:t>
            </a:r>
            <a:endParaRPr lang="zh-CN" altLang="en-US" sz="4400" b="1" dirty="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25" y="2674845"/>
            <a:ext cx="5577540" cy="418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2120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总结一下生物与环境的关系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28</a:t>
            </a:fld>
            <a:endParaRPr lang="zh-CN" altLang="en-US"/>
          </a:p>
        </p:txBody>
      </p:sp>
      <p:sp>
        <p:nvSpPr>
          <p:cNvPr id="7" name="TextBox 2"/>
          <p:cNvSpPr txBox="1">
            <a:spLocks noGrp="1"/>
          </p:cNvSpPr>
          <p:nvPr>
            <p:ph idx="1"/>
          </p:nvPr>
        </p:nvSpPr>
        <p:spPr>
          <a:xfrm>
            <a:off x="1410027" y="1566001"/>
            <a:ext cx="9371948" cy="28120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US" altLang="zh-CN" sz="4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en-US" altLang="zh-CN" sz="44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zh-CN" altLang="en-US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环境影响生物，生物</a:t>
            </a:r>
            <a:r>
              <a:rPr lang="zh-CN" altLang="en-US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适应环境</a:t>
            </a:r>
            <a:r>
              <a:rPr lang="zh-CN" altLang="en-US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，适应环境的同时</a:t>
            </a:r>
            <a:r>
              <a:rPr lang="zh-CN" alt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，</a:t>
            </a:r>
            <a:r>
              <a:rPr lang="zh-CN" altLang="en-US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也影响和改变着环境。</a:t>
            </a:r>
          </a:p>
        </p:txBody>
      </p:sp>
    </p:spTree>
    <p:extLst>
      <p:ext uri="{BB962C8B-B14F-4D97-AF65-F5344CB8AC3E}">
        <p14:creationId xmlns:p14="http://schemas.microsoft.com/office/powerpoint/2010/main" val="358259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29</a:t>
            </a:fld>
            <a:endParaRPr lang="zh-CN" altLang="en-US"/>
          </a:p>
        </p:txBody>
      </p:sp>
      <p:sp>
        <p:nvSpPr>
          <p:cNvPr id="8" name="TextBox 1"/>
          <p:cNvSpPr txBox="1"/>
          <p:nvPr/>
        </p:nvSpPr>
        <p:spPr>
          <a:xfrm>
            <a:off x="4850653" y="0"/>
            <a:ext cx="1943100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小结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179388" y="863600"/>
            <a:ext cx="42846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tx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一、环境的概念</a:t>
            </a:r>
          </a:p>
        </p:txBody>
      </p:sp>
      <p:sp>
        <p:nvSpPr>
          <p:cNvPr id="10" name="矩形 9"/>
          <p:cNvSpPr/>
          <p:nvPr/>
        </p:nvSpPr>
        <p:spPr>
          <a:xfrm>
            <a:off x="468313" y="1408113"/>
            <a:ext cx="7559675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华文楷体" pitchFamily="2" charset="-122"/>
              </a:rPr>
              <a:t>不仅是指生物的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楷体" pitchFamily="2" charset="-122"/>
              </a:rPr>
              <a:t>生存空间</a:t>
            </a: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华文楷体" pitchFamily="2" charset="-122"/>
              </a:rPr>
              <a:t>，还包括存在于它周围的各种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楷体" pitchFamily="2" charset="-122"/>
              </a:rPr>
              <a:t>影响因素。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211138" y="2362200"/>
            <a:ext cx="31670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tx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二、生态因素</a:t>
            </a:r>
          </a:p>
        </p:txBody>
      </p:sp>
      <p:sp>
        <p:nvSpPr>
          <p:cNvPr id="13" name="矩形 12"/>
          <p:cNvSpPr/>
          <p:nvPr/>
        </p:nvSpPr>
        <p:spPr>
          <a:xfrm>
            <a:off x="611188" y="2890838"/>
            <a:ext cx="7416800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华文楷体" pitchFamily="2" charset="-122"/>
              </a:rPr>
              <a:t>环境中直接影响生物生活和分布的因素</a:t>
            </a:r>
            <a:r>
              <a:rPr kumimoji="0" lang="zh-CN" altLang="en-US" sz="2800" dirty="0">
                <a:solidFill>
                  <a:schemeClr val="tx1">
                    <a:lumMod val="10000"/>
                  </a:schemeClr>
                </a:solidFill>
                <a:ea typeface="楷体_GB2312" pitchFamily="49" charset="-122"/>
              </a:rPr>
              <a:t>。</a:t>
            </a: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249238" y="3417888"/>
            <a:ext cx="614362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2800" dirty="0">
                <a:solidFill>
                  <a:srgbClr val="000000"/>
                </a:solidFill>
              </a:rPr>
              <a:t>生 态 因 素</a:t>
            </a:r>
          </a:p>
        </p:txBody>
      </p:sp>
      <p:sp>
        <p:nvSpPr>
          <p:cNvPr id="15" name="Text Box 25"/>
          <p:cNvSpPr txBox="1">
            <a:spLocks noChangeArrowheads="1"/>
          </p:cNvSpPr>
          <p:nvPr/>
        </p:nvSpPr>
        <p:spPr bwMode="auto">
          <a:xfrm>
            <a:off x="995363" y="3571875"/>
            <a:ext cx="2514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2800" dirty="0">
                <a:solidFill>
                  <a:srgbClr val="000000"/>
                </a:solidFill>
              </a:rPr>
              <a:t>非生物因素</a:t>
            </a: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947738" y="4643438"/>
            <a:ext cx="228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2800" dirty="0">
                <a:solidFill>
                  <a:srgbClr val="000000"/>
                </a:solidFill>
              </a:rPr>
              <a:t>生物因素</a:t>
            </a:r>
          </a:p>
        </p:txBody>
      </p:sp>
      <p:sp>
        <p:nvSpPr>
          <p:cNvPr id="17" name="Text Box 41"/>
          <p:cNvSpPr txBox="1">
            <a:spLocks noChangeArrowheads="1"/>
          </p:cNvSpPr>
          <p:nvPr/>
        </p:nvSpPr>
        <p:spPr bwMode="auto">
          <a:xfrm>
            <a:off x="3324225" y="3532188"/>
            <a:ext cx="4702175" cy="9540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楷体" pitchFamily="2" charset="-122"/>
              </a:rPr>
              <a:t>阳光、温度、水、空气、土壤等</a:t>
            </a:r>
          </a:p>
        </p:txBody>
      </p:sp>
      <p:sp>
        <p:nvSpPr>
          <p:cNvPr id="18" name="TextBox 33"/>
          <p:cNvSpPr txBox="1"/>
          <p:nvPr/>
        </p:nvSpPr>
        <p:spPr>
          <a:xfrm>
            <a:off x="2700338" y="4652963"/>
            <a:ext cx="5761037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楷体" pitchFamily="2" charset="-122"/>
              </a:rPr>
              <a:t>捕食、竞争、寄生、斗争、合作等</a:t>
            </a:r>
          </a:p>
        </p:txBody>
      </p:sp>
      <p:sp>
        <p:nvSpPr>
          <p:cNvPr id="19" name="TextBox 7"/>
          <p:cNvSpPr txBox="1"/>
          <p:nvPr/>
        </p:nvSpPr>
        <p:spPr>
          <a:xfrm>
            <a:off x="250825" y="5300663"/>
            <a:ext cx="5186363" cy="579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tx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三、生物与环境的关系</a:t>
            </a:r>
          </a:p>
        </p:txBody>
      </p:sp>
      <p:sp>
        <p:nvSpPr>
          <p:cNvPr id="20" name="TextBox 9"/>
          <p:cNvSpPr txBox="1"/>
          <p:nvPr/>
        </p:nvSpPr>
        <p:spPr>
          <a:xfrm>
            <a:off x="-1" y="5880100"/>
            <a:ext cx="103004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楷体" pitchFamily="2" charset="-122"/>
              </a:rPr>
              <a:t>环境影响生物，生物适应环境，并反过来影响和改变环境</a:t>
            </a:r>
            <a:r>
              <a:rPr lang="zh-CN" alt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53296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环境的概念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4294967295"/>
          </p:nvPr>
        </p:nvSpPr>
        <p:spPr>
          <a:xfrm>
            <a:off x="0" y="6629400"/>
            <a:ext cx="1000125" cy="228600"/>
          </a:xfrm>
        </p:spPr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3048000" y="6629400"/>
            <a:ext cx="9144000" cy="228600"/>
          </a:xfrm>
        </p:spPr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0" y="6629400"/>
            <a:ext cx="411163" cy="228600"/>
          </a:xfrm>
        </p:spPr>
        <p:txBody>
          <a:bodyPr/>
          <a:lstStyle/>
          <a:p>
            <a:fld id="{9CD8D479-8942-46E8-A226-A4E01F7A105C}" type="slidenum">
              <a:rPr lang="en-US" altLang="zh-CN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28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探究光对鼠妇生活的影响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4294967295"/>
          </p:nvPr>
        </p:nvSpPr>
        <p:spPr>
          <a:xfrm>
            <a:off x="0" y="6629400"/>
            <a:ext cx="1000125" cy="228600"/>
          </a:xfrm>
        </p:spPr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4294967295"/>
          </p:nvPr>
        </p:nvSpPr>
        <p:spPr>
          <a:xfrm>
            <a:off x="3048000" y="6629400"/>
            <a:ext cx="9144000" cy="228600"/>
          </a:xfrm>
        </p:spPr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0" y="6629400"/>
            <a:ext cx="411163" cy="228600"/>
          </a:xfrm>
        </p:spPr>
        <p:txBody>
          <a:bodyPr/>
          <a:lstStyle/>
          <a:p>
            <a:fld id="{9CD8D479-8942-46E8-A226-A4E01F7A105C}" type="slidenum">
              <a:rPr lang="en-US" altLang="zh-CN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61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31</a:t>
            </a:fld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79388" y="0"/>
            <a:ext cx="42497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楷体" pitchFamily="2" charset="-122"/>
                <a:sym typeface="Wingdings 2" pitchFamily="18" charset="2"/>
              </a:rPr>
              <a:t>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楷体" pitchFamily="2" charset="-122"/>
              </a:rPr>
              <a:t>探究的一般过程：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95288" y="1125538"/>
            <a:ext cx="1962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r>
              <a:rPr kumimoji="0" lang="zh-CN" altLang="en-US" sz="28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提出问题：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195513" y="1125538"/>
            <a:ext cx="40957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r>
              <a:rPr kumimoji="0" lang="zh-CN" altLang="en-US" sz="2800" b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光会影响鼠妇的生活吗？</a:t>
            </a:r>
          </a:p>
        </p:txBody>
      </p:sp>
      <p:sp>
        <p:nvSpPr>
          <p:cNvPr id="10" name="AutoShape 20"/>
          <p:cNvSpPr>
            <a:spLocks noChangeArrowheads="1"/>
          </p:cNvSpPr>
          <p:nvPr/>
        </p:nvSpPr>
        <p:spPr bwMode="auto">
          <a:xfrm>
            <a:off x="1063625" y="1611313"/>
            <a:ext cx="144463" cy="431800"/>
          </a:xfrm>
          <a:prstGeom prst="downArrow">
            <a:avLst>
              <a:gd name="adj1" fmla="val 50000"/>
              <a:gd name="adj2" fmla="val 74725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95288" y="1990725"/>
            <a:ext cx="1962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r>
              <a:rPr kumimoji="0" lang="zh-CN" altLang="en-US" sz="28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作出假设：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195513" y="1989138"/>
            <a:ext cx="3384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r>
              <a:rPr kumimoji="0" lang="zh-CN" altLang="en-US" sz="2800" b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光会影响鼠妇的生活</a:t>
            </a:r>
          </a:p>
        </p:txBody>
      </p:sp>
      <p:sp>
        <p:nvSpPr>
          <p:cNvPr id="13" name="AutoShape 19"/>
          <p:cNvSpPr>
            <a:spLocks noChangeArrowheads="1"/>
          </p:cNvSpPr>
          <p:nvPr/>
        </p:nvSpPr>
        <p:spPr bwMode="auto">
          <a:xfrm>
            <a:off x="1063625" y="2546350"/>
            <a:ext cx="144463" cy="431800"/>
          </a:xfrm>
          <a:prstGeom prst="downArrow">
            <a:avLst>
              <a:gd name="adj1" fmla="val 50000"/>
              <a:gd name="adj2" fmla="val 74725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342900" y="2925763"/>
            <a:ext cx="1962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r>
              <a:rPr kumimoji="0" lang="zh-CN" altLang="en-US" sz="28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制订计划：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2195513" y="2708275"/>
            <a:ext cx="5873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r>
              <a:rPr kumimoji="0" lang="zh-CN" altLang="en-US" sz="2800" b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设计探究方案</a:t>
            </a:r>
          </a:p>
          <a:p>
            <a:pPr eaLnBrk="1" hangingPunct="1"/>
            <a:r>
              <a:rPr kumimoji="0" lang="zh-CN" altLang="en-US" sz="2800" b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（选择材料用具、设计方法步骤等）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371475" y="3765550"/>
            <a:ext cx="22050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r>
              <a:rPr kumimoji="0" lang="zh-CN" altLang="en-US" sz="28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实施计划：</a:t>
            </a:r>
          </a:p>
        </p:txBody>
      </p:sp>
      <p:sp>
        <p:nvSpPr>
          <p:cNvPr id="17" name="AutoShape 18"/>
          <p:cNvSpPr>
            <a:spLocks noChangeArrowheads="1"/>
          </p:cNvSpPr>
          <p:nvPr/>
        </p:nvSpPr>
        <p:spPr bwMode="auto">
          <a:xfrm>
            <a:off x="1063625" y="3411538"/>
            <a:ext cx="144463" cy="431800"/>
          </a:xfrm>
          <a:prstGeom prst="downArrow">
            <a:avLst>
              <a:gd name="adj1" fmla="val 50000"/>
              <a:gd name="adj2" fmla="val 74725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2195513" y="3789363"/>
            <a:ext cx="58737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r>
              <a:rPr kumimoji="0" lang="zh-CN" altLang="en-US" sz="2800" b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仔细观察，认真记录，获得实验数据</a:t>
            </a:r>
          </a:p>
        </p:txBody>
      </p:sp>
      <p:sp>
        <p:nvSpPr>
          <p:cNvPr id="19" name="AutoShape 16"/>
          <p:cNvSpPr>
            <a:spLocks noChangeArrowheads="1"/>
          </p:cNvSpPr>
          <p:nvPr/>
        </p:nvSpPr>
        <p:spPr bwMode="auto">
          <a:xfrm>
            <a:off x="1063625" y="4203700"/>
            <a:ext cx="144463" cy="431800"/>
          </a:xfrm>
          <a:prstGeom prst="downArrow">
            <a:avLst>
              <a:gd name="adj1" fmla="val 50000"/>
              <a:gd name="adj2" fmla="val 74725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endParaRPr lang="zh-CN" altLang="en-US" dirty="0"/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395288" y="4510088"/>
            <a:ext cx="1962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r>
              <a:rPr kumimoji="0" lang="zh-CN" altLang="en-US" sz="28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得出结论：</a:t>
            </a: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2124074" y="4508500"/>
            <a:ext cx="7194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r>
              <a:rPr kumimoji="0" lang="zh-CN" altLang="en-US" sz="2800" b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分析结果，得出结论</a:t>
            </a:r>
            <a:r>
              <a:rPr kumimoji="0" lang="zh-CN" altLang="en-US" sz="2800" b="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：光会影响鼠妇的生活</a:t>
            </a:r>
            <a:endParaRPr kumimoji="0" lang="zh-CN" altLang="en-US" sz="2800" b="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" name="AutoShape 17"/>
          <p:cNvSpPr>
            <a:spLocks noChangeArrowheads="1"/>
          </p:cNvSpPr>
          <p:nvPr/>
        </p:nvSpPr>
        <p:spPr bwMode="auto">
          <a:xfrm>
            <a:off x="1063625" y="5067300"/>
            <a:ext cx="144463" cy="431800"/>
          </a:xfrm>
          <a:prstGeom prst="downArrow">
            <a:avLst>
              <a:gd name="adj1" fmla="val 50000"/>
              <a:gd name="adj2" fmla="val 74725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395288" y="5375275"/>
            <a:ext cx="2317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r>
              <a:rPr kumimoji="0" lang="zh-CN" altLang="en-US" sz="28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表达和交流：</a:t>
            </a: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2627313" y="5373688"/>
            <a:ext cx="4451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r>
              <a:rPr kumimoji="0" lang="zh-CN" altLang="en-US" sz="2800" b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小组汇报，计算全班平均值</a:t>
            </a:r>
          </a:p>
        </p:txBody>
      </p:sp>
    </p:spTree>
    <p:extLst>
      <p:ext uri="{BB962C8B-B14F-4D97-AF65-F5344CB8AC3E}">
        <p14:creationId xmlns:p14="http://schemas.microsoft.com/office/powerpoint/2010/main" val="7766807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  <p:bldP spid="18" grpId="0"/>
      <p:bldP spid="22" grpId="0"/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32</a:t>
            </a:fld>
            <a:endParaRPr lang="zh-CN" altLang="en-US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55650" y="836613"/>
            <a:ext cx="28082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2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方法步骤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87450" y="1628775"/>
            <a:ext cx="6911975" cy="437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36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6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、全班分成</a:t>
            </a:r>
            <a:r>
              <a:rPr lang="en-US" altLang="zh-CN" sz="36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个小组进行实验</a:t>
            </a:r>
          </a:p>
          <a:p>
            <a:pPr eaLnBrk="1" hangingPunct="1">
              <a:spcBef>
                <a:spcPct val="20000"/>
              </a:spcBef>
            </a:pPr>
            <a:endParaRPr lang="zh-CN" altLang="en-US" sz="3600" b="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zh-CN" sz="36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6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、将鼠妇放入实验装置，两侧中央各放</a:t>
            </a:r>
            <a:r>
              <a:rPr lang="en-US" altLang="zh-CN" sz="36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6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只鼠妇，静置２</a:t>
            </a:r>
            <a:r>
              <a:rPr lang="en-US" altLang="zh-CN" sz="36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min </a:t>
            </a:r>
            <a:r>
              <a:rPr lang="zh-CN" altLang="en-US" sz="36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pPr eaLnBrk="1" hangingPunct="1">
              <a:spcBef>
                <a:spcPct val="20000"/>
              </a:spcBef>
            </a:pPr>
            <a:endParaRPr lang="zh-CN" altLang="en-US" sz="3600" b="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zh-CN" sz="36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、每分钟统计一次明亮处和阴暗处的鼠妇数目，统计</a:t>
            </a:r>
            <a:r>
              <a:rPr lang="en-US" altLang="zh-CN" sz="36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6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次。</a:t>
            </a:r>
          </a:p>
        </p:txBody>
      </p:sp>
    </p:spTree>
    <p:extLst>
      <p:ext uri="{BB962C8B-B14F-4D97-AF65-F5344CB8AC3E}">
        <p14:creationId xmlns:p14="http://schemas.microsoft.com/office/powerpoint/2010/main" val="395722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33</a:t>
            </a:fld>
            <a:endParaRPr lang="zh-CN" altLang="en-US"/>
          </a:p>
        </p:txBody>
      </p:sp>
      <p:sp>
        <p:nvSpPr>
          <p:cNvPr id="6" name="Text Box 34"/>
          <p:cNvSpPr txBox="1">
            <a:spLocks noChangeArrowheads="1"/>
          </p:cNvSpPr>
          <p:nvPr/>
        </p:nvSpPr>
        <p:spPr bwMode="auto">
          <a:xfrm>
            <a:off x="931432" y="1144049"/>
            <a:ext cx="84963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8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取两个铁盘均放上一层湿土，以横轴中线为界，一侧盖上纸板，另一侧盖上玻璃板．这样在盘内就形成了阴暗、明亮两种环境．</a:t>
            </a:r>
          </a:p>
          <a:p>
            <a:pPr eaLnBrk="1" hangingPunct="1">
              <a:spcBef>
                <a:spcPct val="50000"/>
              </a:spcBef>
            </a:pPr>
            <a:endParaRPr lang="zh-CN" altLang="en-US" dirty="0"/>
          </a:p>
        </p:txBody>
      </p:sp>
      <p:grpSp>
        <p:nvGrpSpPr>
          <p:cNvPr id="7" name="Group 35"/>
          <p:cNvGrpSpPr>
            <a:grpSpLocks/>
          </p:cNvGrpSpPr>
          <p:nvPr/>
        </p:nvGrpSpPr>
        <p:grpSpPr bwMode="auto">
          <a:xfrm>
            <a:off x="931432" y="2472391"/>
            <a:ext cx="8178800" cy="3632200"/>
            <a:chOff x="476" y="1888"/>
            <a:chExt cx="5152" cy="2288"/>
          </a:xfrm>
        </p:grpSpPr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764" y="2459"/>
              <a:ext cx="4388" cy="676"/>
              <a:chOff x="768" y="1632"/>
              <a:chExt cx="4475" cy="1056"/>
            </a:xfrm>
          </p:grpSpPr>
          <p:sp>
            <p:nvSpPr>
              <p:cNvPr id="31" name="AutoShape 7"/>
              <p:cNvSpPr>
                <a:spLocks noChangeArrowheads="1"/>
              </p:cNvSpPr>
              <p:nvPr/>
            </p:nvSpPr>
            <p:spPr bwMode="auto">
              <a:xfrm>
                <a:off x="768" y="2091"/>
                <a:ext cx="2352" cy="597"/>
              </a:xfrm>
              <a:prstGeom prst="cube">
                <a:avLst>
                  <a:gd name="adj" fmla="val 47500"/>
                </a:avLst>
              </a:prstGeom>
              <a:solidFill>
                <a:srgbClr val="993300"/>
              </a:solidFill>
              <a:ln w="12700" cap="sq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2" name="AutoShape 8"/>
              <p:cNvSpPr>
                <a:spLocks noChangeArrowheads="1"/>
              </p:cNvSpPr>
              <p:nvPr/>
            </p:nvSpPr>
            <p:spPr bwMode="auto">
              <a:xfrm>
                <a:off x="2844" y="2064"/>
                <a:ext cx="2368" cy="624"/>
              </a:xfrm>
              <a:prstGeom prst="cube">
                <a:avLst>
                  <a:gd name="adj" fmla="val 47500"/>
                </a:avLst>
              </a:prstGeom>
              <a:solidFill>
                <a:srgbClr val="993300"/>
              </a:solidFill>
              <a:ln w="12700" cap="sq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3" name="AutoShape 9"/>
              <p:cNvSpPr>
                <a:spLocks noChangeArrowheads="1"/>
              </p:cNvSpPr>
              <p:nvPr/>
            </p:nvSpPr>
            <p:spPr bwMode="auto">
              <a:xfrm>
                <a:off x="768" y="1632"/>
                <a:ext cx="2400" cy="720"/>
              </a:xfrm>
              <a:prstGeom prst="cube">
                <a:avLst>
                  <a:gd name="adj" fmla="val 47500"/>
                </a:avLst>
              </a:prstGeom>
              <a:solidFill>
                <a:schemeClr val="tx1"/>
              </a:solidFill>
              <a:ln w="12700" cap="sq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45791" dir="3378596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AutoShape 10"/>
              <p:cNvSpPr>
                <a:spLocks noChangeArrowheads="1"/>
              </p:cNvSpPr>
              <p:nvPr/>
            </p:nvSpPr>
            <p:spPr bwMode="auto">
              <a:xfrm>
                <a:off x="2843" y="1641"/>
                <a:ext cx="2400" cy="727"/>
              </a:xfrm>
              <a:prstGeom prst="cube">
                <a:avLst>
                  <a:gd name="adj" fmla="val 47500"/>
                </a:avLst>
              </a:prstGeom>
              <a:solidFill>
                <a:schemeClr val="bg1">
                  <a:alpha val="0"/>
                </a:schemeClr>
              </a:solidFill>
              <a:ln w="12700" cap="sq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9" name="Line 11"/>
            <p:cNvSpPr>
              <a:spLocks noChangeShapeType="1"/>
            </p:cNvSpPr>
            <p:nvPr/>
          </p:nvSpPr>
          <p:spPr bwMode="auto">
            <a:xfrm>
              <a:off x="1376" y="2183"/>
              <a:ext cx="489" cy="4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476" y="1888"/>
              <a:ext cx="2213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0">
                  <a:solidFill>
                    <a:srgbClr val="CC0000"/>
                  </a:solidFill>
                  <a:ea typeface="隶书" panose="02010509060101010101" pitchFamily="49" charset="-122"/>
                </a:rPr>
                <a:t>阴暗潮湿环境</a:t>
              </a:r>
            </a:p>
          </p:txBody>
        </p:sp>
        <p:sp>
          <p:nvSpPr>
            <p:cNvPr id="11" name="Line 13"/>
            <p:cNvSpPr>
              <a:spLocks noChangeShapeType="1"/>
            </p:cNvSpPr>
            <p:nvPr/>
          </p:nvSpPr>
          <p:spPr bwMode="auto">
            <a:xfrm flipH="1">
              <a:off x="3541" y="2275"/>
              <a:ext cx="979" cy="4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3379" y="1933"/>
              <a:ext cx="2249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0">
                  <a:solidFill>
                    <a:srgbClr val="CC0000"/>
                  </a:solidFill>
                  <a:ea typeface="隶书" panose="02010509060101010101" pitchFamily="49" charset="-122"/>
                </a:rPr>
                <a:t>明亮潮湿环境</a:t>
              </a:r>
            </a:p>
          </p:txBody>
        </p:sp>
        <p:sp>
          <p:nvSpPr>
            <p:cNvPr id="13" name="Line 15"/>
            <p:cNvSpPr>
              <a:spLocks noChangeShapeType="1"/>
            </p:cNvSpPr>
            <p:nvPr/>
          </p:nvSpPr>
          <p:spPr bwMode="auto">
            <a:xfrm>
              <a:off x="1753" y="2920"/>
              <a:ext cx="489" cy="4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16"/>
            <p:cNvSpPr>
              <a:spLocks noChangeShapeType="1"/>
            </p:cNvSpPr>
            <p:nvPr/>
          </p:nvSpPr>
          <p:spPr bwMode="auto">
            <a:xfrm flipH="1">
              <a:off x="3071" y="2859"/>
              <a:ext cx="790" cy="5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Text Box 17"/>
            <p:cNvSpPr txBox="1">
              <a:spLocks noChangeArrowheads="1"/>
            </p:cNvSpPr>
            <p:nvPr/>
          </p:nvSpPr>
          <p:spPr bwMode="auto">
            <a:xfrm>
              <a:off x="2035" y="3381"/>
              <a:ext cx="1696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0" lang="zh-CN" altLang="en-US" sz="32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鼠妇各</a:t>
              </a:r>
              <a:r>
                <a:rPr kumimoji="0" lang="en-US" altLang="zh-CN" sz="32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r>
                <a:rPr kumimoji="0" lang="zh-CN" altLang="en-US" sz="32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只</a:t>
              </a:r>
            </a:p>
          </p:txBody>
        </p:sp>
        <p:sp>
          <p:nvSpPr>
            <p:cNvPr id="16" name="Line 18"/>
            <p:cNvSpPr>
              <a:spLocks noChangeShapeType="1"/>
            </p:cNvSpPr>
            <p:nvPr/>
          </p:nvSpPr>
          <p:spPr bwMode="auto">
            <a:xfrm>
              <a:off x="1235" y="3074"/>
              <a:ext cx="1130" cy="7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19"/>
            <p:cNvSpPr>
              <a:spLocks noChangeShapeType="1"/>
            </p:cNvSpPr>
            <p:nvPr/>
          </p:nvSpPr>
          <p:spPr bwMode="auto">
            <a:xfrm flipH="1">
              <a:off x="2741" y="3104"/>
              <a:ext cx="1553" cy="7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Text Box 20"/>
            <p:cNvSpPr txBox="1">
              <a:spLocks noChangeArrowheads="1"/>
            </p:cNvSpPr>
            <p:nvPr/>
          </p:nvSpPr>
          <p:spPr bwMode="auto">
            <a:xfrm>
              <a:off x="2269" y="3810"/>
              <a:ext cx="1555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0" lang="zh-CN" altLang="en-US" sz="320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湿土</a:t>
              </a:r>
            </a:p>
          </p:txBody>
        </p:sp>
        <p:grpSp>
          <p:nvGrpSpPr>
            <p:cNvPr id="19" name="Group 21"/>
            <p:cNvGrpSpPr>
              <a:grpSpLocks/>
            </p:cNvGrpSpPr>
            <p:nvPr/>
          </p:nvGrpSpPr>
          <p:grpSpPr bwMode="auto">
            <a:xfrm>
              <a:off x="3792" y="2736"/>
              <a:ext cx="317" cy="176"/>
              <a:chOff x="1973" y="3067"/>
              <a:chExt cx="317" cy="181"/>
            </a:xfrm>
          </p:grpSpPr>
          <p:sp>
            <p:nvSpPr>
              <p:cNvPr id="26" name="Oval 22"/>
              <p:cNvSpPr>
                <a:spLocks noChangeArrowheads="1"/>
              </p:cNvSpPr>
              <p:nvPr/>
            </p:nvSpPr>
            <p:spPr bwMode="auto">
              <a:xfrm>
                <a:off x="2154" y="3113"/>
                <a:ext cx="90" cy="45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7" name="Oval 23"/>
              <p:cNvSpPr>
                <a:spLocks noChangeArrowheads="1"/>
              </p:cNvSpPr>
              <p:nvPr/>
            </p:nvSpPr>
            <p:spPr bwMode="auto">
              <a:xfrm>
                <a:off x="2018" y="3203"/>
                <a:ext cx="90" cy="45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8" name="Oval 24"/>
              <p:cNvSpPr>
                <a:spLocks noChangeArrowheads="1"/>
              </p:cNvSpPr>
              <p:nvPr/>
            </p:nvSpPr>
            <p:spPr bwMode="auto">
              <a:xfrm>
                <a:off x="2200" y="3203"/>
                <a:ext cx="90" cy="45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9" name="Oval 25"/>
              <p:cNvSpPr>
                <a:spLocks noChangeArrowheads="1"/>
              </p:cNvSpPr>
              <p:nvPr/>
            </p:nvSpPr>
            <p:spPr bwMode="auto">
              <a:xfrm>
                <a:off x="1973" y="3158"/>
                <a:ext cx="90" cy="45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0" name="Oval 26"/>
              <p:cNvSpPr>
                <a:spLocks noChangeArrowheads="1"/>
              </p:cNvSpPr>
              <p:nvPr/>
            </p:nvSpPr>
            <p:spPr bwMode="auto">
              <a:xfrm>
                <a:off x="2064" y="3067"/>
                <a:ext cx="90" cy="45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20" name="Group 27"/>
            <p:cNvGrpSpPr>
              <a:grpSpLocks/>
            </p:cNvGrpSpPr>
            <p:nvPr/>
          </p:nvGrpSpPr>
          <p:grpSpPr bwMode="auto">
            <a:xfrm>
              <a:off x="1536" y="2784"/>
              <a:ext cx="317" cy="90"/>
              <a:chOff x="3198" y="3158"/>
              <a:chExt cx="317" cy="90"/>
            </a:xfrm>
          </p:grpSpPr>
          <p:sp>
            <p:nvSpPr>
              <p:cNvPr id="21" name="Oval 28"/>
              <p:cNvSpPr>
                <a:spLocks noChangeArrowheads="1"/>
              </p:cNvSpPr>
              <p:nvPr/>
            </p:nvSpPr>
            <p:spPr bwMode="auto">
              <a:xfrm>
                <a:off x="3198" y="3203"/>
                <a:ext cx="90" cy="45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2" name="Oval 29"/>
              <p:cNvSpPr>
                <a:spLocks noChangeArrowheads="1"/>
              </p:cNvSpPr>
              <p:nvPr/>
            </p:nvSpPr>
            <p:spPr bwMode="auto">
              <a:xfrm>
                <a:off x="3244" y="3158"/>
                <a:ext cx="90" cy="45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3" name="Oval 30"/>
              <p:cNvSpPr>
                <a:spLocks noChangeArrowheads="1"/>
              </p:cNvSpPr>
              <p:nvPr/>
            </p:nvSpPr>
            <p:spPr bwMode="auto">
              <a:xfrm>
                <a:off x="3425" y="3203"/>
                <a:ext cx="90" cy="45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4" name="Oval 31"/>
              <p:cNvSpPr>
                <a:spLocks noChangeArrowheads="1"/>
              </p:cNvSpPr>
              <p:nvPr/>
            </p:nvSpPr>
            <p:spPr bwMode="auto">
              <a:xfrm>
                <a:off x="3334" y="3203"/>
                <a:ext cx="90" cy="45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5" name="Oval 32"/>
              <p:cNvSpPr>
                <a:spLocks noChangeArrowheads="1"/>
              </p:cNvSpPr>
              <p:nvPr/>
            </p:nvSpPr>
            <p:spPr bwMode="auto">
              <a:xfrm>
                <a:off x="3379" y="3158"/>
                <a:ext cx="90" cy="45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1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244641" y="356182"/>
            <a:ext cx="23764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zh-CN" altLang="en-US" sz="28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实验装置</a:t>
            </a:r>
          </a:p>
        </p:txBody>
      </p:sp>
    </p:spTree>
    <p:extLst>
      <p:ext uri="{BB962C8B-B14F-4D97-AF65-F5344CB8AC3E}">
        <p14:creationId xmlns:p14="http://schemas.microsoft.com/office/powerpoint/2010/main" val="253236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34</a:t>
            </a:fld>
            <a:endParaRPr lang="zh-CN" altLang="en-US"/>
          </a:p>
        </p:txBody>
      </p:sp>
      <p:pic>
        <p:nvPicPr>
          <p:cNvPr id="5" name="Picture 6" descr="pic_2752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432" y="1342465"/>
            <a:ext cx="8208962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37883" y="497542"/>
            <a:ext cx="3711387" cy="632011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C00000"/>
                </a:solidFill>
              </a:rPr>
              <a:t>实验数据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75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35</a:t>
            </a:fld>
            <a:endParaRPr lang="zh-CN" altLang="en-US"/>
          </a:p>
        </p:txBody>
      </p:sp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250825" y="115888"/>
            <a:ext cx="1008063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思考：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23850" y="765175"/>
            <a:ext cx="8280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r>
              <a:rPr kumimoji="0" lang="zh-CN" altLang="en-US" sz="28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kumimoji="0" lang="zh-CN" altLang="en-US" sz="28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如何保证实验结果的不同只能是由你确定的变量引起的？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95288" y="1916113"/>
            <a:ext cx="81359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2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kumimoji="0" lang="zh-CN" altLang="en-US" sz="3200" b="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采用</a:t>
            </a:r>
            <a:r>
              <a:rPr kumimoji="0" lang="zh-CN" altLang="en-US" sz="3200" b="0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对照实验</a:t>
            </a:r>
            <a:r>
              <a:rPr kumimoji="0"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，可以保证除了所研究的因素不同之外，其他因素都相同。这样实验结果的不同只能是由单一变量引起的。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95288" y="4516437"/>
            <a:ext cx="84963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 2" panose="05020102010507070707" pitchFamily="18" charset="2"/>
              </a:rPr>
              <a:t></a:t>
            </a:r>
            <a:r>
              <a:rPr kumimoji="0" lang="zh-CN" altLang="en-US" sz="3200" dirty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对照实验</a:t>
            </a:r>
            <a:r>
              <a:rPr kumimoji="0" lang="en-US" altLang="zh-CN" sz="3200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——</a:t>
            </a:r>
            <a:r>
              <a:rPr kumimoji="0" lang="zh-CN" altLang="en-US" sz="3200" dirty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在研究一种条件对研究对象的影响时，所进行的除了这种条件不同以外，其他条件都相同的实验，叫做对照实验。</a:t>
            </a:r>
          </a:p>
        </p:txBody>
      </p:sp>
    </p:spTree>
    <p:extLst>
      <p:ext uri="{BB962C8B-B14F-4D97-AF65-F5344CB8AC3E}">
        <p14:creationId xmlns:p14="http://schemas.microsoft.com/office/powerpoint/2010/main" val="3919202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36</a:t>
            </a:fld>
            <a:endParaRPr lang="zh-CN" altLang="en-US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58775" y="1341438"/>
            <a:ext cx="87852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>
              <a:buFont typeface="Wingdings 2" panose="05020102010507070707" pitchFamily="18" charset="2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anose="05020102010507070707" pitchFamily="18" charset="2"/>
              </a:rPr>
              <a:t></a:t>
            </a:r>
            <a:r>
              <a:rPr kumimoji="0" lang="zh-CN" altLang="en-US" sz="3200" b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kumimoji="0" lang="en-US" altLang="zh-CN" sz="28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kumimoji="0" lang="zh-CN" altLang="en-US" sz="28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、为什么要用</a:t>
            </a:r>
            <a:r>
              <a:rPr kumimoji="0" lang="en-US" altLang="zh-CN" sz="28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kumimoji="0" lang="zh-CN" altLang="en-US" sz="28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只鼠妇做实验？只用一只行吗？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23850" y="2276475"/>
            <a:ext cx="8353425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0"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如果只用</a:t>
            </a:r>
            <a:r>
              <a:rPr kumimoji="0"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kumimoji="0"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只鼠妇做实验，结果具有很大的偶然性，不足以说明问题。本实验用</a:t>
            </a:r>
            <a:r>
              <a:rPr kumimoji="0"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kumimoji="0"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只鼠妇做实验，可以</a:t>
            </a:r>
            <a:r>
              <a:rPr kumimoji="0" lang="zh-CN" altLang="en-US" sz="3200" b="0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减小误差</a:t>
            </a:r>
            <a:r>
              <a:rPr kumimoji="0"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。当然，采用更多的鼠妇更好，但会增加实验的难度</a:t>
            </a:r>
            <a:r>
              <a:rPr kumimoji="0"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736637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37</a:t>
            </a:fld>
            <a:endParaRPr lang="zh-CN" altLang="en-US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68313" y="981075"/>
            <a:ext cx="65262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 2" panose="05020102010507070707" pitchFamily="18" charset="2"/>
              </a:rPr>
              <a:t></a:t>
            </a:r>
            <a:r>
              <a:rPr kumimoji="0" lang="zh-CN" altLang="en-US" sz="3200" b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kumimoji="0" lang="en-US" altLang="zh-CN" sz="28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kumimoji="0" lang="zh-CN" altLang="en-US" sz="28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、为什么要计算全班各组的平均值？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95288" y="1844675"/>
            <a:ext cx="8208962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0"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一个组的平均值，</a:t>
            </a:r>
            <a:r>
              <a:rPr kumimoji="0" lang="zh-CN" altLang="en-US" sz="3200" b="0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容易存在误差</a:t>
            </a:r>
            <a:r>
              <a:rPr kumimoji="0"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，不一定能反映真实情况。假设全班有</a:t>
            </a:r>
            <a:r>
              <a:rPr kumimoji="0"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kumimoji="0"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个组，则相当于做了</a:t>
            </a:r>
            <a:r>
              <a:rPr kumimoji="0"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kumimoji="0"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次重复实验，计算这</a:t>
            </a:r>
            <a:r>
              <a:rPr kumimoji="0" lang="en-US" altLang="zh-CN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kumimoji="0" lang="zh-CN" altLang="en-US" sz="3200" b="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次实验的平均值作为实验结果，可以减小误差。</a:t>
            </a:r>
            <a:r>
              <a:rPr kumimoji="0"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6685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谢谢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4294967295"/>
          </p:nvPr>
        </p:nvSpPr>
        <p:spPr>
          <a:xfrm>
            <a:off x="0" y="6629400"/>
            <a:ext cx="1000125" cy="228600"/>
          </a:xfrm>
        </p:spPr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4294967295"/>
          </p:nvPr>
        </p:nvSpPr>
        <p:spPr>
          <a:xfrm>
            <a:off x="3048000" y="6629400"/>
            <a:ext cx="9144000" cy="228600"/>
          </a:xfrm>
        </p:spPr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0" y="6629400"/>
            <a:ext cx="411163" cy="228600"/>
          </a:xfrm>
        </p:spPr>
        <p:txBody>
          <a:bodyPr/>
          <a:lstStyle/>
          <a:p>
            <a:fld id="{9CD8D479-8942-46E8-A226-A4E01F7A105C}" type="slidenum">
              <a:rPr lang="en-US" altLang="zh-CN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52605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 smtClean="0">
                <a:latin typeface="+mn-ea"/>
                <a:ea typeface="+mn-ea"/>
              </a:rPr>
              <a:t>1.</a:t>
            </a:r>
            <a:r>
              <a:rPr lang="zh-CN" altLang="en-US" sz="3200" b="1" dirty="0" smtClean="0">
                <a:latin typeface="+mn-ea"/>
                <a:ea typeface="+mn-ea"/>
              </a:rPr>
              <a:t>野外生活的大熊猫主要分布在哪些地区？</a:t>
            </a:r>
            <a:endParaRPr lang="en-US" altLang="zh-CN" sz="3200" b="1" dirty="0" smtClean="0">
              <a:latin typeface="+mn-ea"/>
              <a:ea typeface="+mn-ea"/>
            </a:endParaRPr>
          </a:p>
          <a:p>
            <a:endParaRPr lang="en-US" altLang="zh-CN" sz="3200" b="1" dirty="0">
              <a:latin typeface="+mn-ea"/>
              <a:ea typeface="+mn-ea"/>
            </a:endParaRPr>
          </a:p>
          <a:p>
            <a:endParaRPr lang="en-US" altLang="zh-CN" sz="3200" b="1" dirty="0" smtClean="0">
              <a:latin typeface="+mn-ea"/>
              <a:ea typeface="+mn-ea"/>
            </a:endParaRPr>
          </a:p>
          <a:p>
            <a:r>
              <a:rPr lang="en-US" altLang="zh-CN" sz="3200" b="1" dirty="0" smtClean="0">
                <a:latin typeface="+mn-ea"/>
                <a:ea typeface="+mn-ea"/>
              </a:rPr>
              <a:t>2.</a:t>
            </a:r>
            <a:r>
              <a:rPr lang="zh-CN" altLang="en-US" sz="3200" b="1" dirty="0" smtClean="0">
                <a:latin typeface="+mn-ea"/>
                <a:ea typeface="+mn-ea"/>
              </a:rPr>
              <a:t>这些地区的环境有哪些适合大熊猫生活的特点？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4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37716" y="2144889"/>
            <a:ext cx="9144259" cy="1061155"/>
          </a:xfrm>
          <a:prstGeom prst="rect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</a:rPr>
              <a:t>四川西部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、北部，甘肃南部，西藏东部，以及陕西西南部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27200" y="4007556"/>
            <a:ext cx="8963378" cy="11401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b="1" dirty="0">
                <a:solidFill>
                  <a:schemeClr val="bg1"/>
                </a:solidFill>
              </a:rPr>
              <a:t>箭竹生长良好，构成为一个气温相对较为稳定、隐蔽条件良好、食物资源和水源都很丰富的优良食物基地。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0683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>
              <a:latin typeface="+mn-ea"/>
              <a:ea typeface="+mn-ea"/>
            </a:endParaRPr>
          </a:p>
          <a:p>
            <a:endParaRPr lang="en-US" altLang="zh-CN" dirty="0">
              <a:latin typeface="+mn-ea"/>
              <a:ea typeface="+mn-ea"/>
            </a:endParaRPr>
          </a:p>
          <a:p>
            <a:r>
              <a:rPr lang="en-US" altLang="zh-CN" sz="2800" dirty="0" smtClean="0">
                <a:latin typeface="+mn-ea"/>
                <a:ea typeface="+mn-ea"/>
              </a:rPr>
              <a:t>1.</a:t>
            </a:r>
            <a:r>
              <a:rPr lang="zh-CN" altLang="en-US" sz="2800" dirty="0" smtClean="0">
                <a:latin typeface="+mn-ea"/>
                <a:ea typeface="+mn-ea"/>
              </a:rPr>
              <a:t>鱼生活在什么环境中？</a:t>
            </a:r>
            <a:endParaRPr lang="en-US" altLang="zh-CN" sz="2800" dirty="0" smtClean="0">
              <a:latin typeface="+mn-ea"/>
              <a:ea typeface="+mn-ea"/>
            </a:endParaRPr>
          </a:p>
          <a:p>
            <a:pPr marL="0" indent="0">
              <a:buNone/>
            </a:pPr>
            <a:r>
              <a:rPr lang="en-US" altLang="zh-CN" sz="2800" dirty="0">
                <a:latin typeface="+mn-ea"/>
                <a:ea typeface="+mn-ea"/>
              </a:rPr>
              <a:t> </a:t>
            </a:r>
            <a:r>
              <a:rPr lang="en-US" altLang="zh-CN" sz="2800" dirty="0" smtClean="0">
                <a:latin typeface="+mn-ea"/>
                <a:ea typeface="+mn-ea"/>
              </a:rPr>
              <a:t>2.</a:t>
            </a:r>
            <a:r>
              <a:rPr lang="zh-CN" altLang="en-US" sz="2800" dirty="0" smtClean="0">
                <a:latin typeface="+mn-ea"/>
                <a:ea typeface="+mn-ea"/>
              </a:rPr>
              <a:t>这些环境中那些条件有利鱼类的生长？</a:t>
            </a:r>
            <a:endParaRPr lang="en-US" altLang="zh-CN" sz="2800" dirty="0" smtClean="0">
              <a:latin typeface="+mn-ea"/>
              <a:ea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5</a:t>
            </a:fld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983347" y="3515933"/>
            <a:ext cx="7817476" cy="2034862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</a:rPr>
              <a:t>充足的食物，阳光，温度以及水草。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83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sz="3200" dirty="0" smtClean="0">
              <a:latin typeface="+mn-ea"/>
              <a:ea typeface="+mn-ea"/>
            </a:endParaRPr>
          </a:p>
          <a:p>
            <a:r>
              <a:rPr lang="en-US" altLang="zh-CN" sz="3200" dirty="0" smtClean="0"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latin typeface="+mn-ea"/>
                <a:ea typeface="+mn-ea"/>
              </a:rPr>
              <a:t>环境仅仅是指生物生活的地点吗？什么是环境？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6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7716" y="3059289"/>
            <a:ext cx="8939973" cy="2438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环境不仅是指生物的生存空间，还包括存在于它周围的各种影响因素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27383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生态因素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4294967295"/>
          </p:nvPr>
        </p:nvSpPr>
        <p:spPr>
          <a:xfrm>
            <a:off x="0" y="6629400"/>
            <a:ext cx="1000125" cy="228600"/>
          </a:xfrm>
        </p:spPr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294967295"/>
          </p:nvPr>
        </p:nvSpPr>
        <p:spPr>
          <a:xfrm>
            <a:off x="3048000" y="6629400"/>
            <a:ext cx="9144000" cy="228600"/>
          </a:xfrm>
        </p:spPr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0" y="6629400"/>
            <a:ext cx="411163" cy="228600"/>
          </a:xfrm>
        </p:spPr>
        <p:txBody>
          <a:bodyPr/>
          <a:lstStyle/>
          <a:p>
            <a:fld id="{9CD8D479-8942-46E8-A226-A4E01F7A105C}" type="slidenum">
              <a:rPr lang="en-US" altLang="zh-CN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58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834" y="276086"/>
            <a:ext cx="5747164" cy="4442669"/>
          </a:xfr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8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2552" y="4842935"/>
            <a:ext cx="9629423" cy="11514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影响小麦正常生长的因素有哪些</a:t>
            </a:r>
            <a:r>
              <a:rPr lang="en-US" altLang="zh-CN" sz="44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</a:rPr>
              <a:t>?</a:t>
            </a:r>
            <a:endParaRPr lang="zh-CN" altLang="en-US" sz="4400" b="1" spc="-150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</a:endParaRPr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3459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smtClean="0"/>
              <a:t>2012/7/22</a:t>
            </a:r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smtClean="0"/>
              <a:t>此处为页脚文本</a:t>
            </a: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altLang="zh-CN" smtClean="0"/>
              <a:t>9</a:t>
            </a:fld>
            <a:endParaRPr lang="zh-CN" altLang="en-US"/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1344416" y="2742141"/>
            <a:ext cx="6911975" cy="76944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None/>
              <a:defRPr/>
            </a:pPr>
            <a:r>
              <a:rPr kumimoji="0" lang="zh-CN" altLang="en-US" sz="4400" b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方正舒体" pitchFamily="2" charset="-122"/>
              </a:rPr>
              <a:t>阳光</a:t>
            </a:r>
            <a:r>
              <a:rPr kumimoji="0" lang="en-US" altLang="zh-CN" sz="4400" b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方正舒体" pitchFamily="2" charset="-122"/>
              </a:rPr>
              <a:t>,</a:t>
            </a:r>
            <a:r>
              <a:rPr kumimoji="0" lang="zh-CN" altLang="en-US" sz="4400" b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方正舒体" pitchFamily="2" charset="-122"/>
              </a:rPr>
              <a:t>水</a:t>
            </a:r>
            <a:r>
              <a:rPr kumimoji="0" lang="en-US" altLang="zh-CN" sz="4400" b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方正舒体" pitchFamily="2" charset="-122"/>
              </a:rPr>
              <a:t>,</a:t>
            </a:r>
            <a:r>
              <a:rPr kumimoji="0" lang="zh-CN" altLang="en-US" sz="4400" b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方正舒体" pitchFamily="2" charset="-122"/>
              </a:rPr>
              <a:t>温度</a:t>
            </a:r>
            <a:r>
              <a:rPr kumimoji="0" lang="en-US" altLang="zh-CN" sz="4400" b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方正舒体" pitchFamily="2" charset="-122"/>
              </a:rPr>
              <a:t>,</a:t>
            </a:r>
            <a:r>
              <a:rPr kumimoji="0" lang="zh-CN" altLang="en-US" sz="4400" b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方正舒体" pitchFamily="2" charset="-122"/>
              </a:rPr>
              <a:t>土壤</a:t>
            </a:r>
            <a:r>
              <a:rPr kumimoji="0" lang="en-US" altLang="zh-CN" sz="4400" b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方正舒体" pitchFamily="2" charset="-122"/>
              </a:rPr>
              <a:t>,</a:t>
            </a:r>
            <a:r>
              <a:rPr kumimoji="0" lang="zh-CN" altLang="en-US" sz="4400" b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方正舒体" pitchFamily="2" charset="-122"/>
              </a:rPr>
              <a:t>空气</a:t>
            </a:r>
            <a:r>
              <a:rPr kumimoji="0" lang="zh-CN" altLang="en-US" sz="4400" b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方正舒体" pitchFamily="2" charset="-122"/>
              </a:rPr>
              <a:t>等</a:t>
            </a:r>
            <a:endParaRPr kumimoji="0" lang="en-US" altLang="zh-CN" sz="4400" b="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ea typeface="方正舒体" pitchFamily="2" charset="-122"/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318317" y="4794070"/>
            <a:ext cx="7489825" cy="762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0" lang="zh-CN" altLang="en-US" sz="4400" b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ea typeface="方正舒体" pitchFamily="2" charset="-122"/>
              </a:rPr>
              <a:t>老鼠、蛇、麦蚜、七星瓢虫等</a:t>
            </a: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293511" y="2122311"/>
            <a:ext cx="4831644" cy="77117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lvl="2" algn="ctr"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kumimoji="0" lang="zh-CN" altLang="en-US" sz="44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隶书" pitchFamily="49" charset="-122"/>
              </a:rPr>
              <a:t>非生物因素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1062317" y="4032070"/>
            <a:ext cx="3887788" cy="762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kumimoji="0" lang="zh-CN" altLang="en-US" sz="44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隶书" pitchFamily="49" charset="-122"/>
              </a:rPr>
              <a:t>生物因素</a:t>
            </a: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1397896" y="1392776"/>
            <a:ext cx="5041900" cy="1015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6000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隶书" pitchFamily="49" charset="-122"/>
              </a:rPr>
              <a:t>生态因素</a:t>
            </a:r>
          </a:p>
        </p:txBody>
      </p:sp>
    </p:spTree>
    <p:extLst>
      <p:ext uri="{BB962C8B-B14F-4D97-AF65-F5344CB8AC3E}">
        <p14:creationId xmlns:p14="http://schemas.microsoft.com/office/powerpoint/2010/main" val="20513243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Ecology 16x9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270532A-D598-4F6B-B05D-F62B681804A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生态照片面板</Template>
  <TotalTime>0</TotalTime>
  <Words>1170</Words>
  <Application>Microsoft Office PowerPoint</Application>
  <PresentationFormat>宽屏</PresentationFormat>
  <Paragraphs>224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3" baseType="lpstr">
      <vt:lpstr>Microsoft YaHei UI</vt:lpstr>
      <vt:lpstr>方正舒体</vt:lpstr>
      <vt:lpstr>黑体</vt:lpstr>
      <vt:lpstr>华文楷体</vt:lpstr>
      <vt:lpstr>华文宋体</vt:lpstr>
      <vt:lpstr>楷体_GB2312</vt:lpstr>
      <vt:lpstr>隶书</vt:lpstr>
      <vt:lpstr>宋体</vt:lpstr>
      <vt:lpstr>Arial</vt:lpstr>
      <vt:lpstr>Corbel</vt:lpstr>
      <vt:lpstr>Tahoma</vt:lpstr>
      <vt:lpstr>Times New Roman</vt:lpstr>
      <vt:lpstr>Wingdings</vt:lpstr>
      <vt:lpstr>Wingdings 2</vt:lpstr>
      <vt:lpstr>Ecology 16x9</vt:lpstr>
      <vt:lpstr>什么是生物圈？</vt:lpstr>
      <vt:lpstr>生物与环境的关系</vt:lpstr>
      <vt:lpstr>环境的概念</vt:lpstr>
      <vt:lpstr>PowerPoint 演示文稿</vt:lpstr>
      <vt:lpstr>PowerPoint 演示文稿</vt:lpstr>
      <vt:lpstr>PowerPoint 演示文稿</vt:lpstr>
      <vt:lpstr>生态因素</vt:lpstr>
      <vt:lpstr>PowerPoint 演示文稿</vt:lpstr>
      <vt:lpstr>PowerPoint 演示文稿</vt:lpstr>
      <vt:lpstr>非生物因素对生物的影响</vt:lpstr>
      <vt:lpstr>温度对生物的影响</vt:lpstr>
      <vt:lpstr>温度对生物的影响</vt:lpstr>
      <vt:lpstr>水对生物的影响</vt:lpstr>
      <vt:lpstr>水对生物的影响</vt:lpstr>
      <vt:lpstr>光照对生物的影响</vt:lpstr>
      <vt:lpstr>光照对生物的影响</vt:lpstr>
      <vt:lpstr>生物因素对生物的影响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总结生物因素对生物的影响</vt:lpstr>
      <vt:lpstr>生物对环境的适应以及影响</vt:lpstr>
      <vt:lpstr>阅读第17页资料分析，回答问题：</vt:lpstr>
      <vt:lpstr>PowerPoint 演示文稿</vt:lpstr>
      <vt:lpstr>PowerPoint 演示文稿</vt:lpstr>
      <vt:lpstr>总结一下生物与环境的关系</vt:lpstr>
      <vt:lpstr>PowerPoint 演示文稿</vt:lpstr>
      <vt:lpstr>探究光对鼠妇生活的影响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dcterms:created xsi:type="dcterms:W3CDTF">2016-09-22T11:15:50Z</dcterms:created>
  <dcterms:modified xsi:type="dcterms:W3CDTF">2016-09-27T05:57:30Z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TC030988899991</vt:lpwstr>
  </property>
</Properties>
</file>