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15"/>
  </p:notesMasterIdLst>
  <p:sldIdLst>
    <p:sldId id="280" r:id="rId2"/>
    <p:sldId id="307" r:id="rId3"/>
    <p:sldId id="291" r:id="rId4"/>
    <p:sldId id="310" r:id="rId5"/>
    <p:sldId id="302" r:id="rId6"/>
    <p:sldId id="303" r:id="rId7"/>
    <p:sldId id="304" r:id="rId8"/>
    <p:sldId id="311" r:id="rId9"/>
    <p:sldId id="312" r:id="rId10"/>
    <p:sldId id="313" r:id="rId11"/>
    <p:sldId id="314" r:id="rId12"/>
    <p:sldId id="281" r:id="rId13"/>
    <p:sldId id="31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FF8D"/>
    <a:srgbClr val="B9FDA9"/>
    <a:srgbClr val="E73A1C"/>
    <a:srgbClr val="00B050"/>
    <a:srgbClr val="00DE64"/>
    <a:srgbClr val="007A37"/>
    <a:srgbClr val="00AC4E"/>
    <a:srgbClr val="00CC5C"/>
    <a:srgbClr val="D1D2D4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09" autoAdjust="0"/>
    <p:restoredTop sz="94660"/>
  </p:normalViewPr>
  <p:slideViewPr>
    <p:cSldViewPr snapToGrid="0">
      <p:cViewPr varScale="1">
        <p:scale>
          <a:sx n="91" d="100"/>
          <a:sy n="91" d="100"/>
        </p:scale>
        <p:origin x="5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ACC3A-3A77-42FD-8301-87CC681A9F47}" type="datetimeFigureOut">
              <a:rPr lang="zh-CN" altLang="en-US" smtClean="0"/>
              <a:t>2017/10/26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B6D64-F4C9-493E-941F-FD6240564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530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印花不变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B6D64-F4C9-493E-941F-FD624056408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392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577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882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823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5566351" y="2425848"/>
            <a:ext cx="1949660" cy="2072335"/>
            <a:chOff x="7503886" y="1970815"/>
            <a:chExt cx="2599547" cy="2072335"/>
          </a:xfrm>
          <a:solidFill>
            <a:srgbClr val="88B40F"/>
          </a:solidFill>
        </p:grpSpPr>
        <p:sp>
          <p:nvSpPr>
            <p:cNvPr id="8" name="椭圆 7"/>
            <p:cNvSpPr/>
            <p:nvPr/>
          </p:nvSpPr>
          <p:spPr>
            <a:xfrm>
              <a:off x="7503886" y="1970815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椭圆 8"/>
            <p:cNvSpPr/>
            <p:nvPr/>
          </p:nvSpPr>
          <p:spPr>
            <a:xfrm>
              <a:off x="8186058" y="2736864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椭圆 9"/>
            <p:cNvSpPr/>
            <p:nvPr/>
          </p:nvSpPr>
          <p:spPr>
            <a:xfrm>
              <a:off x="9249415" y="2875350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 flipH="1">
            <a:off x="1471678" y="2511774"/>
            <a:ext cx="1949660" cy="2072335"/>
            <a:chOff x="1271166" y="2284597"/>
            <a:chExt cx="2599547" cy="2072335"/>
          </a:xfrm>
          <a:solidFill>
            <a:srgbClr val="88B40F"/>
          </a:solidFill>
        </p:grpSpPr>
        <p:sp>
          <p:nvSpPr>
            <p:cNvPr id="12" name="椭圆 11"/>
            <p:cNvSpPr/>
            <p:nvPr/>
          </p:nvSpPr>
          <p:spPr>
            <a:xfrm>
              <a:off x="1271166" y="2284597"/>
              <a:ext cx="1758553" cy="1758553"/>
            </a:xfrm>
            <a:prstGeom prst="ellipse">
              <a:avLst/>
            </a:prstGeom>
            <a:solidFill>
              <a:srgbClr val="007A37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53338" y="3050646"/>
              <a:ext cx="1306286" cy="1306286"/>
            </a:xfrm>
            <a:prstGeom prst="ellipse">
              <a:avLst/>
            </a:prstGeom>
            <a:solidFill>
              <a:srgbClr val="007A3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椭圆 13"/>
            <p:cNvSpPr/>
            <p:nvPr/>
          </p:nvSpPr>
          <p:spPr>
            <a:xfrm>
              <a:off x="3016695" y="3189132"/>
              <a:ext cx="854018" cy="854018"/>
            </a:xfrm>
            <a:prstGeom prst="ellipse">
              <a:avLst/>
            </a:prstGeom>
            <a:solidFill>
              <a:srgbClr val="007A37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grpSp>
        <p:nvGrpSpPr>
          <p:cNvPr id="15" name="组 9"/>
          <p:cNvGrpSpPr/>
          <p:nvPr userDrawn="1"/>
        </p:nvGrpSpPr>
        <p:grpSpPr>
          <a:xfrm>
            <a:off x="3107745" y="1469401"/>
            <a:ext cx="2753591" cy="3671455"/>
            <a:chOff x="2736273" y="748180"/>
            <a:chExt cx="3671455" cy="3671455"/>
          </a:xfrm>
        </p:grpSpPr>
        <p:sp>
          <p:nvSpPr>
            <p:cNvPr id="16" name="椭圆 15"/>
            <p:cNvSpPr/>
            <p:nvPr/>
          </p:nvSpPr>
          <p:spPr>
            <a:xfrm>
              <a:off x="2736273" y="748180"/>
              <a:ext cx="3671455" cy="3671455"/>
            </a:xfrm>
            <a:prstGeom prst="ellipse">
              <a:avLst/>
            </a:prstGeom>
            <a:solidFill>
              <a:srgbClr val="007A3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 dirty="0">
                <a:solidFill>
                  <a:srgbClr val="103154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463361" y="1790555"/>
              <a:ext cx="246308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endParaRPr kumimoji="1" lang="en-US" altLang="zh-CN" sz="3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3400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32814" y="543843"/>
            <a:ext cx="2856700" cy="8250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1" y="5"/>
            <a:ext cx="468086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8086" y="543840"/>
            <a:ext cx="268605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9077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" y="5"/>
            <a:ext cx="468086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68086" y="543840"/>
            <a:ext cx="268605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632814" y="543843"/>
            <a:ext cx="2856700" cy="8250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077805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42100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 userDrawn="1"/>
        </p:nvSpPr>
        <p:spPr>
          <a:xfrm>
            <a:off x="1" y="5"/>
            <a:ext cx="468086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468086" y="543840"/>
            <a:ext cx="268605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632814" y="543843"/>
            <a:ext cx="2856700" cy="82504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79673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" y="5"/>
            <a:ext cx="468086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68086" y="543840"/>
            <a:ext cx="268605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279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69804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26" y="2521046"/>
            <a:ext cx="2383427" cy="418585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3206794" y="3740753"/>
            <a:ext cx="24865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391182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357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858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17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851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9D693A9-F95D-4D60-83F9-888989D86E29}"/>
              </a:ext>
            </a:extLst>
          </p:cNvPr>
          <p:cNvSpPr/>
          <p:nvPr userDrawn="1"/>
        </p:nvSpPr>
        <p:spPr>
          <a:xfrm>
            <a:off x="1" y="5"/>
            <a:ext cx="468086" cy="119017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9B317F4-18E4-4AEE-ABD3-B9BEE94C0311}"/>
              </a:ext>
            </a:extLst>
          </p:cNvPr>
          <p:cNvCxnSpPr/>
          <p:nvPr userDrawn="1"/>
        </p:nvCxnSpPr>
        <p:spPr>
          <a:xfrm>
            <a:off x="468086" y="543840"/>
            <a:ext cx="268605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641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8B5201B-8FB2-4DDE-A492-423A35FF0FAA}"/>
              </a:ext>
            </a:extLst>
          </p:cNvPr>
          <p:cNvSpPr/>
          <p:nvPr userDrawn="1"/>
        </p:nvSpPr>
        <p:spPr>
          <a:xfrm>
            <a:off x="330455" y="75987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78"/>
            <a:r>
              <a:rPr lang="zh-CN" altLang="en-US" sz="1400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EBF7F9-688A-4BE0-80D8-98BF279FCF67}"/>
              </a:ext>
            </a:extLst>
          </p:cNvPr>
          <p:cNvSpPr/>
          <p:nvPr userDrawn="1"/>
        </p:nvSpPr>
        <p:spPr>
          <a:xfrm>
            <a:off x="2143258" y="841948"/>
            <a:ext cx="105150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457178">
              <a:lnSpc>
                <a:spcPct val="130000"/>
              </a:lnSpc>
            </a:pPr>
            <a:endParaRPr lang="zh-CN" altLang="en-US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zh-CN" altLang="en-US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07DD6E7-5275-45AE-868A-1CF5B193443C}"/>
              </a:ext>
            </a:extLst>
          </p:cNvPr>
          <p:cNvSpPr/>
          <p:nvPr userDrawn="1"/>
        </p:nvSpPr>
        <p:spPr>
          <a:xfrm>
            <a:off x="3296291" y="841949"/>
            <a:ext cx="2795593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r>
              <a:rPr lang="en-US" altLang="zh-CN" sz="1000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zh-CN" altLang="en-US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endParaRPr lang="zh-CN" altLang="en-US" sz="10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Office</a:t>
            </a:r>
            <a:r>
              <a:rPr lang="en-US" altLang="zh-CN" sz="1000" dirty="0">
                <a:solidFill>
                  <a:prstClr val="white"/>
                </a:solidFill>
              </a:rPr>
              <a:t>PLUS</a:t>
            </a:r>
            <a:r>
              <a:rPr lang="zh-CN" altLang="en-US" sz="1000" dirty="0">
                <a:solidFill>
                  <a:prstClr val="white"/>
                </a:solidFill>
              </a:rPr>
              <a:t> 部分设计灵感与元素来源于网络</a:t>
            </a:r>
          </a:p>
          <a:p>
            <a:pPr defTabSz="457178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0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9D0693-E893-45AE-A7EB-6264A4121353}"/>
              </a:ext>
            </a:extLst>
          </p:cNvPr>
          <p:cNvSpPr/>
          <p:nvPr userDrawn="1"/>
        </p:nvSpPr>
        <p:spPr>
          <a:xfrm>
            <a:off x="330454" y="182448"/>
            <a:ext cx="65755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178"/>
            <a:r>
              <a:rPr kumimoji="1" lang="en-US" altLang="zh-CN" sz="800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800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332650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450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055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30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1" r:id="rId12"/>
    <p:sldLayoutId id="2147483672" r:id="rId13"/>
    <p:sldLayoutId id="2147483654" r:id="rId14"/>
    <p:sldLayoutId id="2147483657" r:id="rId15"/>
    <p:sldLayoutId id="2147483652" r:id="rId16"/>
    <p:sldLayoutId id="2147483653" r:id="rId17"/>
    <p:sldLayoutId id="214748365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274" y="3253836"/>
            <a:ext cx="7991291" cy="2169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495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 细胞怎样构成生物体</a:t>
            </a:r>
            <a:endParaRPr kumimoji="1" lang="en-US" altLang="zh-CN" sz="49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kumimoji="1" lang="en-US" altLang="zh-CN" sz="495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第一节 细胞通过分裂产生新细胞</a:t>
            </a:r>
            <a:endParaRPr kumimoji="1"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6A67295-ACCD-49F0-9F22-FB7B0713D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852" y="0"/>
            <a:ext cx="5619386" cy="289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63360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ED3DB0-9B54-4409-88EF-168448D504E8}"/>
              </a:ext>
            </a:extLst>
          </p:cNvPr>
          <p:cNvSpPr txBox="1"/>
          <p:nvPr/>
        </p:nvSpPr>
        <p:spPr>
          <a:xfrm>
            <a:off x="778723" y="708958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3600" b="1">
                <a:solidFill>
                  <a:srgbClr val="103154"/>
                </a:solidFill>
              </a:defRPr>
            </a:lvl1pPr>
          </a:lstStyle>
          <a:p>
            <a:r>
              <a:rPr lang="zh-CN" altLang="en-US" dirty="0"/>
              <a:t>细胞会越分裂越小吗？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271D5E0-BF72-4441-AB32-B301031E38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860" y="1556792"/>
            <a:ext cx="4572000" cy="257175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79D94D9-55EF-4F89-9B9F-1E089FF1BEB8}"/>
              </a:ext>
            </a:extLst>
          </p:cNvPr>
          <p:cNvSpPr txBox="1"/>
          <p:nvPr/>
        </p:nvSpPr>
        <p:spPr>
          <a:xfrm>
            <a:off x="778723" y="3633180"/>
            <a:ext cx="763236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kumimoji="1" sz="3600" b="1">
                <a:solidFill>
                  <a:srgbClr val="103154"/>
                </a:solidFill>
              </a:defRPr>
            </a:lvl1pPr>
          </a:lstStyle>
          <a:p>
            <a:r>
              <a:rPr lang="zh-CN" altLang="en-US" sz="88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不会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，因为细胞分裂后虽然变小了，但它会不断从周围环境中吸收营养物质，并且转变成组成自身的物质，体积会由小变大，这就是细胞的生长。</a:t>
            </a:r>
            <a:endParaRPr lang="zh-CN" altLang="en-US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5136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3DC8651-5EE5-4F98-83FE-1BAA56345E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0" r="7470" b="13499"/>
          <a:stretch/>
        </p:blipFill>
        <p:spPr>
          <a:xfrm>
            <a:off x="4394611" y="1624847"/>
            <a:ext cx="4351522" cy="432969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5ED3DB0-9B54-4409-88EF-168448D504E8}"/>
              </a:ext>
            </a:extLst>
          </p:cNvPr>
          <p:cNvSpPr txBox="1"/>
          <p:nvPr/>
        </p:nvSpPr>
        <p:spPr>
          <a:xfrm>
            <a:off x="778723" y="708958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3600" b="1">
                <a:solidFill>
                  <a:srgbClr val="103154"/>
                </a:solidFill>
              </a:defRPr>
            </a:lvl1pPr>
          </a:lstStyle>
          <a:p>
            <a:r>
              <a:rPr lang="zh-CN" altLang="en-US" dirty="0"/>
              <a:t>细胞的生长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9F9E3C3-769F-4164-ACFA-8590D50E3CF9}"/>
              </a:ext>
            </a:extLst>
          </p:cNvPr>
          <p:cNvSpPr/>
          <p:nvPr/>
        </p:nvSpPr>
        <p:spPr>
          <a:xfrm>
            <a:off x="1634002" y="6044393"/>
            <a:ext cx="58480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细胞直径均为</a:t>
            </a:r>
            <a:r>
              <a:rPr lang="en-US" altLang="zh-CN" sz="3200" dirty="0"/>
              <a:t>10</a:t>
            </a:r>
            <a:r>
              <a:rPr lang="zh-CN" altLang="en-US" sz="3200" dirty="0"/>
              <a:t>微米</a:t>
            </a:r>
            <a:r>
              <a:rPr lang="en-US" altLang="zh-CN" sz="3200" dirty="0"/>
              <a:t>=0.001</a:t>
            </a:r>
            <a:r>
              <a:rPr lang="zh-CN" altLang="en-US" sz="3200" dirty="0"/>
              <a:t>毫米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E0FFD2C-71CB-42FB-96B0-DE1B1DCBBD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4" r="10318" b="7739"/>
          <a:stretch/>
        </p:blipFill>
        <p:spPr>
          <a:xfrm>
            <a:off x="6840552" y="5231461"/>
            <a:ext cx="216383" cy="19712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7DA0B11-C0B6-4F98-A3B4-AEF0E26736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4" r="10318" b="7739"/>
          <a:stretch/>
        </p:blipFill>
        <p:spPr>
          <a:xfrm>
            <a:off x="0" y="1384408"/>
            <a:ext cx="4222993" cy="384705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FA47D34B-4722-4829-9558-DD38BAA4CE1F}"/>
              </a:ext>
            </a:extLst>
          </p:cNvPr>
          <p:cNvSpPr txBox="1"/>
          <p:nvPr/>
        </p:nvSpPr>
        <p:spPr>
          <a:xfrm>
            <a:off x="3409310" y="457777"/>
            <a:ext cx="55222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kumimoji="1" sz="3600" b="1">
                <a:solidFill>
                  <a:srgbClr val="103154"/>
                </a:solidFill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</a:rPr>
              <a:t>细胞为了得到足够的营养物质，不会无限生长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5FE4DDE-D722-412F-B351-544A75745BAB}"/>
              </a:ext>
            </a:extLst>
          </p:cNvPr>
          <p:cNvSpPr/>
          <p:nvPr/>
        </p:nvSpPr>
        <p:spPr>
          <a:xfrm>
            <a:off x="1261097" y="5140771"/>
            <a:ext cx="228083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谁的细胞大？</a:t>
            </a:r>
          </a:p>
        </p:txBody>
      </p:sp>
    </p:spTree>
    <p:extLst>
      <p:ext uri="{BB962C8B-B14F-4D97-AF65-F5344CB8AC3E}">
        <p14:creationId xmlns:p14="http://schemas.microsoft.com/office/powerpoint/2010/main" val="405228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60401" y="68487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3600" b="1">
                <a:solidFill>
                  <a:srgbClr val="103154"/>
                </a:solidFill>
              </a:defRPr>
            </a:lvl1pPr>
          </a:lstStyle>
          <a:p>
            <a:r>
              <a:rPr lang="zh-CN" altLang="en-US" dirty="0"/>
              <a:t>小结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17AF89E6-B7F3-4D83-A367-4AA4664E3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867" y="1689474"/>
            <a:ext cx="38622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一、细胞分裂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2F506F7-E35D-4098-8A2E-47FB2A231C48}"/>
              </a:ext>
            </a:extLst>
          </p:cNvPr>
          <p:cNvSpPr/>
          <p:nvPr/>
        </p:nvSpPr>
        <p:spPr>
          <a:xfrm>
            <a:off x="903929" y="5491253"/>
            <a:ext cx="465925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细胞分裂：数量增多</a:t>
            </a:r>
            <a:endParaRPr lang="en-US" altLang="zh-CN" sz="2400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细胞生长：提及增大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81BE546-54F9-435F-A753-51763849161F}"/>
              </a:ext>
            </a:extLst>
          </p:cNvPr>
          <p:cNvSpPr/>
          <p:nvPr/>
        </p:nvSpPr>
        <p:spPr>
          <a:xfrm>
            <a:off x="903929" y="2198743"/>
            <a:ext cx="69976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50000"/>
              </a:spcBef>
              <a:buAutoNum type="arabicPeriod"/>
            </a:pPr>
            <a:r>
              <a:rPr lang="zh-CN" altLang="en-US" sz="2400" dirty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概念： 一个 → 两个，即细胞数目加倍</a:t>
            </a:r>
            <a:endParaRPr lang="en-US" altLang="zh-CN" sz="2400" dirty="0"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>
              <a:spcBef>
                <a:spcPct val="50000"/>
              </a:spcBef>
              <a:buAutoNum type="arabicPeriod"/>
            </a:pPr>
            <a:r>
              <a:rPr lang="zh-CN" altLang="en-US" sz="2400" dirty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过程： 核分裂 → 质分裂 → 膜（壁）形成</a:t>
            </a:r>
            <a:endParaRPr lang="en-US" altLang="zh-CN" sz="2400" dirty="0"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>
              <a:spcBef>
                <a:spcPct val="50000"/>
              </a:spcBef>
              <a:buAutoNum type="arabicPeriod"/>
            </a:pPr>
            <a:r>
              <a:rPr lang="zh-CN" altLang="en-US" sz="2400" dirty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染色体由</a:t>
            </a:r>
            <a:r>
              <a:rPr lang="zh-CN" altLang="en-US" sz="2400" u="sng" dirty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2400" dirty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u="sng" dirty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sz="2400" dirty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</a:t>
            </a:r>
            <a:endParaRPr lang="en-US" altLang="zh-CN" sz="2400" dirty="0">
              <a:solidFill>
                <a:srgbClr val="70AD47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lvl="0" indent="-342900">
              <a:spcBef>
                <a:spcPct val="50000"/>
              </a:spcBef>
              <a:buAutoNum type="arabicPeriod"/>
            </a:pPr>
            <a:r>
              <a:rPr lang="zh-CN" altLang="en-US" sz="2400" dirty="0">
                <a:solidFill>
                  <a:srgbClr val="70AD47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染色体的变化： 先复制，再平均分配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285849-5F7A-4E8F-9842-8F4B54649AA7}"/>
              </a:ext>
            </a:extLst>
          </p:cNvPr>
          <p:cNvSpPr/>
          <p:nvPr/>
        </p:nvSpPr>
        <p:spPr>
          <a:xfrm>
            <a:off x="485121" y="439827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二、细胞的生长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1CCC2B6-5194-4DB6-93CE-9E3E42B81BA3}"/>
              </a:ext>
            </a:extLst>
          </p:cNvPr>
          <p:cNvSpPr/>
          <p:nvPr/>
        </p:nvSpPr>
        <p:spPr>
          <a:xfrm>
            <a:off x="485121" y="500500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三、生物会生长的原因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2A09BDA-70C6-4344-8E24-CE859906D5FE}"/>
              </a:ext>
            </a:extLst>
          </p:cNvPr>
          <p:cNvSpPr/>
          <p:nvPr/>
        </p:nvSpPr>
        <p:spPr>
          <a:xfrm>
            <a:off x="2836833" y="3195939"/>
            <a:ext cx="932449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DNA</a:t>
            </a:r>
            <a:endParaRPr lang="zh-CN" altLang="en-US" sz="24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14F1048-ADC5-42C1-8E7D-E4CC33A703E9}"/>
              </a:ext>
            </a:extLst>
          </p:cNvPr>
          <p:cNvSpPr/>
          <p:nvPr/>
        </p:nvSpPr>
        <p:spPr>
          <a:xfrm>
            <a:off x="4637114" y="3195939"/>
            <a:ext cx="127507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蛋白质</a:t>
            </a:r>
          </a:p>
        </p:txBody>
      </p:sp>
    </p:spTree>
    <p:extLst>
      <p:ext uri="{BB962C8B-B14F-4D97-AF65-F5344CB8AC3E}">
        <p14:creationId xmlns:p14="http://schemas.microsoft.com/office/powerpoint/2010/main" val="24228041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60401" y="68487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3600" b="1">
                <a:solidFill>
                  <a:srgbClr val="103154"/>
                </a:solidFill>
              </a:defRPr>
            </a:lvl1pPr>
          </a:lstStyle>
          <a:p>
            <a:r>
              <a:rPr lang="zh-CN" altLang="en-US" dirty="0"/>
              <a:t>作业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2F506F7-E35D-4098-8A2E-47FB2A231C48}"/>
              </a:ext>
            </a:extLst>
          </p:cNvPr>
          <p:cNvSpPr/>
          <p:nvPr/>
        </p:nvSpPr>
        <p:spPr>
          <a:xfrm>
            <a:off x="897726" y="2189642"/>
            <a:ext cx="7793341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练习册</a:t>
            </a:r>
            <a:r>
              <a:rPr lang="en-US" altLang="zh-CN" sz="66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66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66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-27</a:t>
            </a:r>
            <a:r>
              <a:rPr lang="zh-CN" altLang="en-US" sz="66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en-US" altLang="zh-CN" sz="6600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66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66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66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66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班明天交上来</a:t>
            </a:r>
            <a:endParaRPr lang="en-US" altLang="zh-CN" sz="6600" dirty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67214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62EA7E2-E74A-4EF0-B1BA-7A1A29A9C90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51"/>
          <a:stretch/>
        </p:blipFill>
        <p:spPr>
          <a:xfrm>
            <a:off x="0" y="2533795"/>
            <a:ext cx="4251716" cy="299448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C4A6604-F530-4C07-B23F-7E414CFBD33D}"/>
              </a:ext>
            </a:extLst>
          </p:cNvPr>
          <p:cNvSpPr/>
          <p:nvPr/>
        </p:nvSpPr>
        <p:spPr>
          <a:xfrm>
            <a:off x="469770" y="5594766"/>
            <a:ext cx="346005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决定你长成什么样子的</a:t>
            </a: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DNA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就搭载在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染色体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</a:p>
        </p:txBody>
      </p:sp>
      <p:pic>
        <p:nvPicPr>
          <p:cNvPr id="3074" name="Picture 2" descr="http://www.3dmgame.com/uploads/allimg/151215/305_151215213358_1.jpg">
            <a:extLst>
              <a:ext uri="{FF2B5EF4-FFF2-40B4-BE49-F238E27FC236}">
                <a16:creationId xmlns:a16="http://schemas.microsoft.com/office/drawing/2014/main" id="{ED23BB67-C4FF-441D-ADCD-27E26F63F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323" y="1750005"/>
            <a:ext cx="4814677" cy="377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657B186-5BAA-4112-9557-5E70B3D1FEB4}"/>
              </a:ext>
            </a:extLst>
          </p:cNvPr>
          <p:cNvSpPr/>
          <p:nvPr/>
        </p:nvSpPr>
        <p:spPr>
          <a:xfrm>
            <a:off x="4709264" y="5654190"/>
            <a:ext cx="4054793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染色体由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DNA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蛋白质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组成，染色体存在于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细胞核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8B3EBB-4D5B-4847-A140-1444D742ACD8}"/>
              </a:ext>
            </a:extLst>
          </p:cNvPr>
          <p:cNvSpPr txBox="1"/>
          <p:nvPr/>
        </p:nvSpPr>
        <p:spPr>
          <a:xfrm>
            <a:off x="1905581" y="2643784"/>
            <a:ext cx="5458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103154"/>
                </a:solidFill>
              </a:rPr>
              <a:t>你长得像爸爸还是像妈妈？</a:t>
            </a:r>
          </a:p>
        </p:txBody>
      </p:sp>
    </p:spTree>
    <p:extLst>
      <p:ext uri="{BB962C8B-B14F-4D97-AF65-F5344CB8AC3E}">
        <p14:creationId xmlns:p14="http://schemas.microsoft.com/office/powerpoint/2010/main" val="162203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0.13802 -0.269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0" y="-1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7985" y="696320"/>
            <a:ext cx="4346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rgbClr val="103154"/>
                </a:solidFill>
              </a:rPr>
              <a:t>人的染色体（</a:t>
            </a:r>
            <a:r>
              <a:rPr kumimoji="1" lang="en-US" altLang="zh-CN" sz="3600" b="1" dirty="0">
                <a:solidFill>
                  <a:srgbClr val="103154"/>
                </a:solidFill>
              </a:rPr>
              <a:t>23</a:t>
            </a:r>
            <a:r>
              <a:rPr kumimoji="1" lang="zh-CN" altLang="en-US" sz="3600" b="1" dirty="0">
                <a:solidFill>
                  <a:srgbClr val="103154"/>
                </a:solidFill>
              </a:rPr>
              <a:t>对）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F5E1230-EBC9-4A8E-8E7A-AC5882BD15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114"/>
          <a:stretch/>
        </p:blipFill>
        <p:spPr>
          <a:xfrm>
            <a:off x="886479" y="1448702"/>
            <a:ext cx="7239055" cy="509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378874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0D84EAF-82E0-4750-9730-FA870AC2FC4B}"/>
              </a:ext>
            </a:extLst>
          </p:cNvPr>
          <p:cNvGrpSpPr/>
          <p:nvPr/>
        </p:nvGrpSpPr>
        <p:grpSpPr>
          <a:xfrm>
            <a:off x="2526815" y="884501"/>
            <a:ext cx="6310058" cy="5821363"/>
            <a:chOff x="2526815" y="884501"/>
            <a:chExt cx="6310058" cy="5821363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27059E34-B4CB-4805-A9BE-EE572238BDA6}"/>
                </a:ext>
              </a:extLst>
            </p:cNvPr>
            <p:cNvSpPr/>
            <p:nvPr/>
          </p:nvSpPr>
          <p:spPr>
            <a:xfrm>
              <a:off x="2526815" y="884501"/>
              <a:ext cx="6310058" cy="5821363"/>
            </a:xfrm>
            <a:prstGeom prst="ellipse">
              <a:avLst/>
            </a:prstGeom>
            <a:solidFill>
              <a:schemeClr val="bg2"/>
            </a:solidFill>
            <a:ln w="57150">
              <a:solidFill>
                <a:schemeClr val="tx1"/>
              </a:solidFill>
              <a:prstDash val="dash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E01E94DA-7926-421E-A055-9BA6474117C4}"/>
                </a:ext>
              </a:extLst>
            </p:cNvPr>
            <p:cNvSpPr/>
            <p:nvPr/>
          </p:nvSpPr>
          <p:spPr>
            <a:xfrm>
              <a:off x="2813002" y="1641807"/>
              <a:ext cx="4634822" cy="430675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057F5D9-2071-46B1-9C55-B297AD0379CA}"/>
                </a:ext>
              </a:extLst>
            </p:cNvPr>
            <p:cNvSpPr/>
            <p:nvPr/>
          </p:nvSpPr>
          <p:spPr>
            <a:xfrm>
              <a:off x="3106168" y="2484934"/>
              <a:ext cx="2799042" cy="2680379"/>
            </a:xfrm>
            <a:prstGeom prst="ellipse">
              <a:avLst/>
            </a:prstGeom>
            <a:solidFill>
              <a:srgbClr val="2FFF8D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038637C-CCAE-4838-9046-D68E4F327FDA}"/>
                </a:ext>
              </a:extLst>
            </p:cNvPr>
            <p:cNvSpPr/>
            <p:nvPr/>
          </p:nvSpPr>
          <p:spPr>
            <a:xfrm>
              <a:off x="3342931" y="3315573"/>
              <a:ext cx="1208129" cy="1186626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F441005-9BAF-4E6E-95CB-689C31DC9A5B}"/>
              </a:ext>
            </a:extLst>
          </p:cNvPr>
          <p:cNvSpPr txBox="1"/>
          <p:nvPr/>
        </p:nvSpPr>
        <p:spPr>
          <a:xfrm>
            <a:off x="707985" y="69632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rgbClr val="103154"/>
                </a:solidFill>
              </a:rPr>
              <a:t>细胞的层次结构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922D281-72C9-4303-9189-192EB4B62592}"/>
              </a:ext>
            </a:extLst>
          </p:cNvPr>
          <p:cNvSpPr/>
          <p:nvPr/>
        </p:nvSpPr>
        <p:spPr>
          <a:xfrm>
            <a:off x="571880" y="4425372"/>
            <a:ext cx="8869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E59B50C-DD38-4DBE-9AA1-A11615507FC9}"/>
              </a:ext>
            </a:extLst>
          </p:cNvPr>
          <p:cNvSpPr/>
          <p:nvPr/>
        </p:nvSpPr>
        <p:spPr>
          <a:xfrm>
            <a:off x="560279" y="3622654"/>
            <a:ext cx="122477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细胞核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13FA887-1A75-4435-BF66-9779ECBCF856}"/>
              </a:ext>
            </a:extLst>
          </p:cNvPr>
          <p:cNvSpPr/>
          <p:nvPr/>
        </p:nvSpPr>
        <p:spPr>
          <a:xfrm>
            <a:off x="543076" y="2866743"/>
            <a:ext cx="1224771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染色体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84E31DE-B214-4F8B-BEDA-EB581AAF33F9}"/>
              </a:ext>
            </a:extLst>
          </p:cNvPr>
          <p:cNvSpPr/>
          <p:nvPr/>
        </p:nvSpPr>
        <p:spPr>
          <a:xfrm>
            <a:off x="571881" y="2124928"/>
            <a:ext cx="88697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DNA</a:t>
            </a:r>
            <a:endParaRPr lang="zh-CN" altLang="en-US" sz="24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077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L 0.78906 -0.109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44" y="-5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59259E-6 L 0.60469 0.0041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26" y="20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5.55112E-17 L 0.44774 0.1085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78" y="541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0.31875 0.22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37" y="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10000_10000&amp;sec=1508976320&amp;di=42f0cc0128f6029df12d6825f8962d31&amp;src=http://pic1.997788.com/pic_search/00/07/77/86/se7778643.jpg">
            <a:extLst>
              <a:ext uri="{FF2B5EF4-FFF2-40B4-BE49-F238E27FC236}">
                <a16:creationId xmlns:a16="http://schemas.microsoft.com/office/drawing/2014/main" id="{AED6434F-0536-4F94-9FEB-32EDD8E93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8526"/>
            <a:ext cx="4571999" cy="384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timgsa.baidu.com/timg?image&amp;quality=80&amp;size=b10000_10000&amp;sec=1508976320&amp;di=42f0cc0128f6029df12d6825f8962d31&amp;src=http://pic1.997788.com/pic_search/00/07/77/86/se7778643.jpg">
            <a:extLst>
              <a:ext uri="{FF2B5EF4-FFF2-40B4-BE49-F238E27FC236}">
                <a16:creationId xmlns:a16="http://schemas.microsoft.com/office/drawing/2014/main" id="{5A20CEC7-6CD8-45C9-82B8-1BF629B42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0" y="2350256"/>
            <a:ext cx="4558039" cy="383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4DB91E-CF2B-43EC-A9B5-FE32F2E22B07}"/>
              </a:ext>
            </a:extLst>
          </p:cNvPr>
          <p:cNvSpPr txBox="1"/>
          <p:nvPr/>
        </p:nvSpPr>
        <p:spPr>
          <a:xfrm>
            <a:off x="607274" y="2497200"/>
            <a:ext cx="8041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103154"/>
                </a:solidFill>
              </a:rPr>
              <a:t>假如允许你复印钱，让你成为百万富翁，你该怎么印？</a:t>
            </a:r>
            <a:endParaRPr kumimoji="1" lang="en-US" altLang="zh-CN" sz="3600" b="1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8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7 L -0.0007 -0.2145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0.50209 -0.000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0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0362DE44-4565-4115-AA3F-D245811D71AC}"/>
              </a:ext>
            </a:extLst>
          </p:cNvPr>
          <p:cNvSpPr txBox="1"/>
          <p:nvPr/>
        </p:nvSpPr>
        <p:spPr>
          <a:xfrm>
            <a:off x="660401" y="684876"/>
            <a:ext cx="62600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3600" b="1">
                <a:solidFill>
                  <a:srgbClr val="103154"/>
                </a:solidFill>
              </a:defRPr>
            </a:lvl1pPr>
          </a:lstStyle>
          <a:p>
            <a:r>
              <a:rPr lang="zh-CN" altLang="en-US" dirty="0"/>
              <a:t>你就是一个十万亿              富翁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02D702-4E31-41B4-B33E-E51FDF2AB38A}"/>
              </a:ext>
            </a:extLst>
          </p:cNvPr>
          <p:cNvSpPr/>
          <p:nvPr/>
        </p:nvSpPr>
        <p:spPr>
          <a:xfrm>
            <a:off x="4134186" y="70581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rgbClr val="103154"/>
                </a:solidFill>
              </a:rPr>
              <a:t>（细胞）</a:t>
            </a:r>
          </a:p>
        </p:txBody>
      </p:sp>
      <p:pic>
        <p:nvPicPr>
          <p:cNvPr id="3" name="胚胎">
            <a:hlinkClick r:id="" action="ppaction://media"/>
            <a:extLst>
              <a:ext uri="{FF2B5EF4-FFF2-40B4-BE49-F238E27FC236}">
                <a16:creationId xmlns:a16="http://schemas.microsoft.com/office/drawing/2014/main" id="{BADFAE19-6BCC-4911-AA8A-8A9E60595D2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472376"/>
            <a:ext cx="9144000" cy="51435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D9B47A0-1035-4C24-A018-E799FF7D394D}"/>
              </a:ext>
            </a:extLst>
          </p:cNvPr>
          <p:cNvSpPr/>
          <p:nvPr/>
        </p:nvSpPr>
        <p:spPr>
          <a:xfrm>
            <a:off x="1446992" y="4488505"/>
            <a:ext cx="346005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通过细胞的分裂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E81B22D-FCEE-4596-B643-A8122D1E053B}"/>
                  </a:ext>
                </a:extLst>
              </p:cNvPr>
              <p:cNvSpPr/>
              <p:nvPr/>
            </p:nvSpPr>
            <p:spPr>
              <a:xfrm>
                <a:off x="1047024" y="2611270"/>
                <a:ext cx="7461783" cy="15327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rgbClr val="1031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成年人的身体里细胞数可达到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 smtClean="0">
                            <a:solidFill>
                              <a:srgbClr val="103154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400" dirty="0" smtClean="0">
                            <a:solidFill>
                              <a:srgbClr val="103154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altLang="zh-CN" sz="2400" i="0" dirty="0" smtClean="0">
                            <a:solidFill>
                              <a:srgbClr val="103154"/>
                            </a:solidFill>
                            <a:latin typeface="Cambria Math" panose="02040503050406030204" pitchFamily="18" charset="0"/>
                          </a:rPr>
                          <m:t>14</m:t>
                        </m:r>
                      </m:sup>
                    </m:sSup>
                  </m:oMath>
                </a14:m>
                <a:r>
                  <a:rPr lang="zh-CN" altLang="en-US" sz="2400" dirty="0">
                    <a:solidFill>
                      <a:srgbClr val="10315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个。这么多的细胞来自受精卵这一个细胞。一个细胞是怎么变成这么多的细胞呢？</a:t>
                </a:r>
              </a:p>
            </p:txBody>
          </p:sp>
        </mc:Choice>
        <mc:Fallback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E81B22D-FCEE-4596-B643-A8122D1E05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024" y="2611270"/>
                <a:ext cx="7461783" cy="1532727"/>
              </a:xfrm>
              <a:prstGeom prst="rect">
                <a:avLst/>
              </a:prstGeom>
              <a:blipFill>
                <a:blip r:embed="rId5"/>
                <a:stretch>
                  <a:fillRect l="-1307" b="-5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771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1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5" grpId="0"/>
      <p:bldP spid="11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E7A0AC8F-BDE1-4ADD-A061-B1258BF721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643404"/>
              </p:ext>
            </p:extLst>
          </p:nvPr>
        </p:nvGraphicFramePr>
        <p:xfrm>
          <a:off x="9971" y="5137538"/>
          <a:ext cx="9144000" cy="17030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86353">
                  <a:extLst>
                    <a:ext uri="{9D8B030D-6E8A-4147-A177-3AD203B41FA5}">
                      <a16:colId xmlns:a16="http://schemas.microsoft.com/office/drawing/2014/main" val="1309282620"/>
                    </a:ext>
                  </a:extLst>
                </a:gridCol>
                <a:gridCol w="5168303">
                  <a:extLst>
                    <a:ext uri="{9D8B030D-6E8A-4147-A177-3AD203B41FA5}">
                      <a16:colId xmlns:a16="http://schemas.microsoft.com/office/drawing/2014/main" val="1025149751"/>
                    </a:ext>
                  </a:extLst>
                </a:gridCol>
                <a:gridCol w="1989344">
                  <a:extLst>
                    <a:ext uri="{9D8B030D-6E8A-4147-A177-3AD203B41FA5}">
                      <a16:colId xmlns:a16="http://schemas.microsoft.com/office/drawing/2014/main" val="3358170420"/>
                    </a:ext>
                  </a:extLst>
                </a:gridCol>
              </a:tblGrid>
              <a:tr h="101895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660630"/>
                  </a:ext>
                </a:extLst>
              </a:tr>
              <a:tr h="68405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467371"/>
                  </a:ext>
                </a:extLst>
              </a:tr>
            </a:tbl>
          </a:graphicData>
        </a:graphic>
      </p:graphicFrame>
      <p:sp>
        <p:nvSpPr>
          <p:cNvPr id="3" name="标题 1">
            <a:extLst>
              <a:ext uri="{FF2B5EF4-FFF2-40B4-BE49-F238E27FC236}">
                <a16:creationId xmlns:a16="http://schemas.microsoft.com/office/drawing/2014/main" id="{A45382AC-5EC0-4C01-A8B5-194D9907566D}"/>
              </a:ext>
            </a:extLst>
          </p:cNvPr>
          <p:cNvSpPr txBox="1">
            <a:spLocks/>
          </p:cNvSpPr>
          <p:nvPr/>
        </p:nvSpPr>
        <p:spPr>
          <a:xfrm>
            <a:off x="1428551" y="3215637"/>
            <a:ext cx="5724644" cy="590931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/>
            <a:r>
              <a:rPr kumimoji="1" lang="zh-CN" altLang="en-US" sz="3600" dirty="0">
                <a:solidFill>
                  <a:srgbClr val="103154"/>
                </a:solidFill>
                <a:latin typeface="+mn-lt"/>
                <a:ea typeface="+mn-ea"/>
                <a:cs typeface="+mn-cs"/>
              </a:rPr>
              <a:t>想象一下，是怎么分裂的？</a:t>
            </a:r>
          </a:p>
        </p:txBody>
      </p:sp>
      <p:pic>
        <p:nvPicPr>
          <p:cNvPr id="2050" name="Picture 2" descr="http://imgsrc.baidu.com/imgad/pic/item/0dd7912397dda144d259baaeb8b7d0a20cf4865e.jpg">
            <a:extLst>
              <a:ext uri="{FF2B5EF4-FFF2-40B4-BE49-F238E27FC236}">
                <a16:creationId xmlns:a16="http://schemas.microsoft.com/office/drawing/2014/main" id="{57615970-A782-441E-B5D0-88EEFDED8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8127"/>
            <a:ext cx="9143999" cy="291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ACF2197-8889-45D4-BCAA-7241406494D7}"/>
              </a:ext>
            </a:extLst>
          </p:cNvPr>
          <p:cNvSpPr/>
          <p:nvPr/>
        </p:nvSpPr>
        <p:spPr>
          <a:xfrm>
            <a:off x="2856775" y="1539400"/>
            <a:ext cx="267738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核分裂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2997983-42A7-4D8F-9011-E68EEE7B10B8}"/>
              </a:ext>
            </a:extLst>
          </p:cNvPr>
          <p:cNvSpPr/>
          <p:nvPr/>
        </p:nvSpPr>
        <p:spPr>
          <a:xfrm>
            <a:off x="5007661" y="1552609"/>
            <a:ext cx="148866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质分裂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E569393-97C2-4719-B5A7-921D6126FC2B}"/>
              </a:ext>
            </a:extLst>
          </p:cNvPr>
          <p:cNvSpPr/>
          <p:nvPr/>
        </p:nvSpPr>
        <p:spPr>
          <a:xfrm>
            <a:off x="6832623" y="1562803"/>
            <a:ext cx="2688305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膜（壁）形成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3F677C0-E9FF-489D-A32B-BD4DFD2D9EB9}"/>
              </a:ext>
            </a:extLst>
          </p:cNvPr>
          <p:cNvSpPr/>
          <p:nvPr/>
        </p:nvSpPr>
        <p:spPr>
          <a:xfrm>
            <a:off x="1990805" y="2218126"/>
            <a:ext cx="5162390" cy="291941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BD1C6F0-21E2-4D8F-B8A6-40841EFA525C}"/>
              </a:ext>
            </a:extLst>
          </p:cNvPr>
          <p:cNvSpPr/>
          <p:nvPr/>
        </p:nvSpPr>
        <p:spPr>
          <a:xfrm>
            <a:off x="2901303" y="5137538"/>
            <a:ext cx="334139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染色体由</a:t>
            </a: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条（</a:t>
            </a: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对）变为</a:t>
            </a: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条（</a:t>
            </a: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对）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303207D-379E-4C3D-9E9C-500CC971A822}"/>
              </a:ext>
            </a:extLst>
          </p:cNvPr>
          <p:cNvSpPr/>
          <p:nvPr/>
        </p:nvSpPr>
        <p:spPr>
          <a:xfrm>
            <a:off x="248007" y="5433693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条（</a:t>
            </a:r>
            <a:r>
              <a:rPr lang="en-US" altLang="zh-CN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对）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3101A1D-5F12-4A93-A7B7-8AB6A4D29624}"/>
              </a:ext>
            </a:extLst>
          </p:cNvPr>
          <p:cNvSpPr/>
          <p:nvPr/>
        </p:nvSpPr>
        <p:spPr>
          <a:xfrm>
            <a:off x="7353472" y="5480111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条（</a:t>
            </a:r>
            <a:r>
              <a:rPr lang="en-US" altLang="zh-CN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对）</a:t>
            </a:r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D2C102E-7CB8-47A1-A631-31C193D4AEAD}"/>
              </a:ext>
            </a:extLst>
          </p:cNvPr>
          <p:cNvSpPr/>
          <p:nvPr/>
        </p:nvSpPr>
        <p:spPr>
          <a:xfrm>
            <a:off x="610974" y="6304313"/>
            <a:ext cx="603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7EEF50D-16A1-4229-B078-7AF78E797E80}"/>
              </a:ext>
            </a:extLst>
          </p:cNvPr>
          <p:cNvSpPr/>
          <p:nvPr/>
        </p:nvSpPr>
        <p:spPr>
          <a:xfrm>
            <a:off x="4066149" y="6356647"/>
            <a:ext cx="737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2N</a:t>
            </a: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endParaRPr lang="zh-CN" altLang="en-US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F7E776F-ED8C-4598-9C18-C40E730C8F02}"/>
              </a:ext>
            </a:extLst>
          </p:cNvPr>
          <p:cNvSpPr/>
          <p:nvPr/>
        </p:nvSpPr>
        <p:spPr>
          <a:xfrm>
            <a:off x="7875249" y="6354375"/>
            <a:ext cx="603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3E1367D-F5D8-4131-88A7-3C0F79171280}"/>
              </a:ext>
            </a:extLst>
          </p:cNvPr>
          <p:cNvSpPr/>
          <p:nvPr/>
        </p:nvSpPr>
        <p:spPr>
          <a:xfrm>
            <a:off x="179387" y="1562803"/>
            <a:ext cx="171522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 </a:t>
            </a:r>
            <a:r>
              <a:rPr lang="zh-CN" altLang="en-US" sz="24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分裂前</a:t>
            </a:r>
          </a:p>
        </p:txBody>
      </p:sp>
    </p:spTree>
    <p:extLst>
      <p:ext uri="{BB962C8B-B14F-4D97-AF65-F5344CB8AC3E}">
        <p14:creationId xmlns:p14="http://schemas.microsoft.com/office/powerpoint/2010/main" val="144470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-0.08854 -0.352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-176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 animBg="1"/>
      <p:bldP spid="10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5ED3DB0-9B54-4409-88EF-168448D504E8}"/>
              </a:ext>
            </a:extLst>
          </p:cNvPr>
          <p:cNvSpPr txBox="1"/>
          <p:nvPr/>
        </p:nvSpPr>
        <p:spPr>
          <a:xfrm>
            <a:off x="778723" y="708958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3600" b="1">
                <a:solidFill>
                  <a:srgbClr val="103154"/>
                </a:solidFill>
              </a:defRPr>
            </a:lvl1pPr>
          </a:lstStyle>
          <a:p>
            <a:r>
              <a:rPr lang="zh-CN" altLang="en-US" dirty="0"/>
              <a:t>细胞分裂时细胞个数的变化</a:t>
            </a:r>
          </a:p>
        </p:txBody>
      </p:sp>
      <p:pic>
        <p:nvPicPr>
          <p:cNvPr id="4" name="细胞分裂-数量">
            <a:hlinkClick r:id="" action="ppaction://media"/>
            <a:extLst>
              <a:ext uri="{FF2B5EF4-FFF2-40B4-BE49-F238E27FC236}">
                <a16:creationId xmlns:a16="http://schemas.microsoft.com/office/drawing/2014/main" id="{79685ACF-3A8C-4776-85AB-B765A3F9DC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0478" y="1608488"/>
            <a:ext cx="8461495" cy="4759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4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9A4FA1F3-928C-4E4C-B279-B566C63D4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499508"/>
              </p:ext>
            </p:extLst>
          </p:nvPr>
        </p:nvGraphicFramePr>
        <p:xfrm>
          <a:off x="4962253" y="2265412"/>
          <a:ext cx="4069428" cy="369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6476">
                  <a:extLst>
                    <a:ext uri="{9D8B030D-6E8A-4147-A177-3AD203B41FA5}">
                      <a16:colId xmlns:a16="http://schemas.microsoft.com/office/drawing/2014/main" val="3612075972"/>
                    </a:ext>
                  </a:extLst>
                </a:gridCol>
                <a:gridCol w="1356476">
                  <a:extLst>
                    <a:ext uri="{9D8B030D-6E8A-4147-A177-3AD203B41FA5}">
                      <a16:colId xmlns:a16="http://schemas.microsoft.com/office/drawing/2014/main" val="1507747881"/>
                    </a:ext>
                  </a:extLst>
                </a:gridCol>
                <a:gridCol w="1356476">
                  <a:extLst>
                    <a:ext uri="{9D8B030D-6E8A-4147-A177-3AD203B41FA5}">
                      <a16:colId xmlns:a16="http://schemas.microsoft.com/office/drawing/2014/main" val="2364633797"/>
                    </a:ext>
                  </a:extLst>
                </a:gridCol>
              </a:tblGrid>
              <a:tr h="9232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013660"/>
                  </a:ext>
                </a:extLst>
              </a:tr>
              <a:tr h="9232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490752"/>
                  </a:ext>
                </a:extLst>
              </a:tr>
              <a:tr h="9232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969201"/>
                  </a:ext>
                </a:extLst>
              </a:tr>
              <a:tr h="92326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807328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5ED3DB0-9B54-4409-88EF-168448D504E8}"/>
              </a:ext>
            </a:extLst>
          </p:cNvPr>
          <p:cNvSpPr txBox="1"/>
          <p:nvPr/>
        </p:nvSpPr>
        <p:spPr>
          <a:xfrm>
            <a:off x="778723" y="708958"/>
            <a:ext cx="4644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kumimoji="1" sz="3600" b="1">
                <a:solidFill>
                  <a:srgbClr val="103154"/>
                </a:solidFill>
              </a:defRPr>
            </a:lvl1pPr>
          </a:lstStyle>
          <a:p>
            <a:r>
              <a:rPr lang="zh-CN" altLang="en-US" dirty="0"/>
              <a:t>细胞分裂</a:t>
            </a:r>
            <a:r>
              <a:rPr lang="en-US" altLang="zh-CN" dirty="0"/>
              <a:t>N</a:t>
            </a:r>
            <a:r>
              <a:rPr lang="zh-CN" altLang="en-US" dirty="0"/>
              <a:t>次时的数量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33D50F8-55FA-4C67-96DD-B33F84B3E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44" y="2265413"/>
            <a:ext cx="4808309" cy="384664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D80E250-4DE3-48A4-B945-78E2DA38D5F5}"/>
              </a:ext>
            </a:extLst>
          </p:cNvPr>
          <p:cNvSpPr txBox="1"/>
          <p:nvPr/>
        </p:nvSpPr>
        <p:spPr>
          <a:xfrm>
            <a:off x="6527612" y="2423456"/>
            <a:ext cx="83548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148866-E4AE-4107-8D14-44DAD70CAF47}"/>
                  </a:ext>
                </a:extLst>
              </p:cNvPr>
              <p:cNvSpPr txBox="1"/>
              <p:nvPr/>
            </p:nvSpPr>
            <p:spPr>
              <a:xfrm>
                <a:off x="7827038" y="2423456"/>
                <a:ext cx="1012841" cy="3539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sz="3200" b="0" i="0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</a:t>
                </a:r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sz="3200" b="0" i="0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</a:t>
                </a:r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sz="3200" b="0" i="0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</a:t>
                </a:r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zh-CN" sz="32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</a:t>
                </a:r>
                <a:endPara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148866-E4AE-4107-8D14-44DAD70CAF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7038" y="2423456"/>
                <a:ext cx="1012841" cy="3539430"/>
              </a:xfrm>
              <a:prstGeom prst="rect">
                <a:avLst/>
              </a:prstGeom>
              <a:blipFill>
                <a:blip r:embed="rId3"/>
                <a:stretch>
                  <a:fillRect t="-2241" r="-14458" b="-48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FDB6FE7-8EB5-470C-9062-47CAAF29B95F}"/>
              </a:ext>
            </a:extLst>
          </p:cNvPr>
          <p:cNvSpPr txBox="1"/>
          <p:nvPr/>
        </p:nvSpPr>
        <p:spPr>
          <a:xfrm>
            <a:off x="5139792" y="2419022"/>
            <a:ext cx="835485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5D20D15-35CA-4144-AF96-A02BC364282C}"/>
                  </a:ext>
                </a:extLst>
              </p:cNvPr>
              <p:cNvSpPr txBox="1"/>
              <p:nvPr/>
            </p:nvSpPr>
            <p:spPr>
              <a:xfrm>
                <a:off x="5645928" y="516020"/>
                <a:ext cx="1917384" cy="10322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>
                  <a:defRPr kumimoji="1" sz="3600" b="1">
                    <a:solidFill>
                      <a:srgbClr val="103154"/>
                    </a:solidFill>
                  </a:defRPr>
                </a:lvl1pPr>
              </a:lstStyle>
              <a:p>
                <a:r>
                  <a:rPr lang="en-US" altLang="zh-CN" sz="600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60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60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6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p>
                    </m:sSup>
                  </m:oMath>
                </a14:m>
                <a:endParaRPr lang="zh-CN" altLang="en-US" sz="6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5D20D15-35CA-4144-AF96-A02BC36428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5928" y="516020"/>
                <a:ext cx="1917384" cy="1032206"/>
              </a:xfrm>
              <a:prstGeom prst="rect">
                <a:avLst/>
              </a:prstGeom>
              <a:blipFill>
                <a:blip r:embed="rId4"/>
                <a:stretch>
                  <a:fillRect l="-19048" t="-16568" b="-39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058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1134</TotalTime>
  <Words>381</Words>
  <Application>Microsoft Office PowerPoint</Application>
  <PresentationFormat>全屏显示(4:3)</PresentationFormat>
  <Paragraphs>75</Paragraphs>
  <Slides>13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等线 Light</vt:lpstr>
      <vt:lpstr>微软雅黑</vt:lpstr>
      <vt:lpstr>Arial</vt:lpstr>
      <vt:lpstr>Calibri</vt:lpstr>
      <vt:lpstr>Calibri Light</vt:lpstr>
      <vt:lpstr>Cambria Math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2015-08-05T01:47:03Z</dcterms:created>
  <dcterms:modified xsi:type="dcterms:W3CDTF">2017-10-26T02:44:09Z</dcterms:modified>
</cp:coreProperties>
</file>