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6" r:id="rId7"/>
    <p:sldId id="262" r:id="rId8"/>
    <p:sldId id="267" r:id="rId9"/>
    <p:sldId id="265" r:id="rId10"/>
    <p:sldId id="269" r:id="rId11"/>
    <p:sldId id="270" r:id="rId12"/>
    <p:sldId id="273" r:id="rId13"/>
    <p:sldId id="276" r:id="rId14"/>
    <p:sldId id="274" r:id="rId15"/>
    <p:sldId id="277" r:id="rId16"/>
    <p:sldId id="278" r:id="rId17"/>
    <p:sldId id="282" r:id="rId18"/>
    <p:sldId id="281" r:id="rId19"/>
    <p:sldId id="289" r:id="rId20"/>
    <p:sldId id="283" r:id="rId21"/>
    <p:sldId id="290" r:id="rId22"/>
    <p:sldId id="287" r:id="rId23"/>
    <p:sldId id="28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07D9A1-318A-46B5-BB9D-4F2EFBB5A6E8}" type="datetimeFigureOut">
              <a:rPr lang="zh-CN" altLang="en-US" smtClean="0"/>
              <a:pPr/>
              <a:t>2014-12-22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EE859-8502-4CA2-8217-1094390E445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0.pn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me\&#26700;&#38754;\&#26460;&#32769;&#24072;&#30340;&#31034;&#33539;&#35838;&#35838;&#20214;.ppt6\zouyidao.mp3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ext Box 2"/>
          <p:cNvSpPr txBox="1">
            <a:spLocks noChangeArrowheads="1"/>
          </p:cNvSpPr>
          <p:nvPr/>
        </p:nvSpPr>
        <p:spPr bwMode="auto">
          <a:xfrm>
            <a:off x="323850" y="1341438"/>
            <a:ext cx="8604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kumimoji="1" lang="zh-CN" altLang="en-US" sz="2800" b="1" dirty="0">
                <a:latin typeface="幼圆" pitchFamily="49" charset="-122"/>
                <a:ea typeface="幼圆" pitchFamily="49" charset="-122"/>
              </a:rPr>
              <a:t>光合作用的公式：</a:t>
            </a:r>
          </a:p>
        </p:txBody>
      </p:sp>
      <p:sp>
        <p:nvSpPr>
          <p:cNvPr id="43011" name="Text Box 3"/>
          <p:cNvSpPr txBox="1">
            <a:spLocks noChangeArrowheads="1"/>
          </p:cNvSpPr>
          <p:nvPr/>
        </p:nvSpPr>
        <p:spPr bwMode="auto">
          <a:xfrm>
            <a:off x="1116013" y="1628775"/>
            <a:ext cx="6985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              </a:t>
            </a:r>
            <a:r>
              <a:rPr kumimoji="1" lang="zh-CN" altLang="en-US" sz="24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光</a:t>
            </a:r>
            <a:br>
              <a:rPr kumimoji="1" lang="zh-CN" altLang="en-US" sz="24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</a:br>
            <a:r>
              <a:rPr kumimoji="1" lang="zh-CN" altLang="en-US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二氧化碳</a:t>
            </a:r>
            <a:r>
              <a:rPr kumimoji="1" lang="en-US" altLang="zh-CN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+</a:t>
            </a:r>
            <a:r>
              <a:rPr kumimoji="1" lang="zh-CN" altLang="en-US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水       有机物（淀粉）</a:t>
            </a:r>
            <a:r>
              <a:rPr kumimoji="1" lang="en-US" altLang="zh-CN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+</a:t>
            </a:r>
            <a:r>
              <a:rPr kumimoji="1" lang="zh-CN" altLang="en-US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氧气</a:t>
            </a:r>
            <a:br>
              <a:rPr kumimoji="1" lang="zh-CN" altLang="en-US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</a:br>
            <a:r>
              <a:rPr kumimoji="1" lang="zh-CN" altLang="en-US" sz="28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            </a:t>
            </a:r>
            <a:r>
              <a:rPr kumimoji="1" lang="zh-CN" altLang="en-US" sz="2400" b="1" dirty="0">
                <a:solidFill>
                  <a:srgbClr val="CC00CC"/>
                </a:solidFill>
                <a:latin typeface="幼圆" pitchFamily="49" charset="-122"/>
                <a:ea typeface="幼圆" pitchFamily="49" charset="-122"/>
              </a:rPr>
              <a:t>叶绿体</a:t>
            </a:r>
          </a:p>
        </p:txBody>
      </p:sp>
      <p:sp>
        <p:nvSpPr>
          <p:cNvPr id="43012" name="Line 4"/>
          <p:cNvSpPr>
            <a:spLocks noChangeShapeType="1"/>
          </p:cNvSpPr>
          <p:nvPr/>
        </p:nvSpPr>
        <p:spPr bwMode="auto">
          <a:xfrm>
            <a:off x="3276600" y="2286000"/>
            <a:ext cx="1079500" cy="0"/>
          </a:xfrm>
          <a:prstGeom prst="line">
            <a:avLst/>
          </a:prstGeom>
          <a:noFill/>
          <a:ln w="28575">
            <a:solidFill>
              <a:srgbClr val="CC00CC"/>
            </a:solidFill>
            <a:round/>
            <a:headEnd/>
            <a:tailEnd type="arrow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609600" y="3114675"/>
            <a:ext cx="42672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光合作用的场所是   </a:t>
            </a: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   </a:t>
            </a:r>
          </a:p>
        </p:txBody>
      </p:sp>
      <p:sp>
        <p:nvSpPr>
          <p:cNvPr id="43014" name="Line 6"/>
          <p:cNvSpPr>
            <a:spLocks noChangeShapeType="1"/>
          </p:cNvSpPr>
          <p:nvPr/>
        </p:nvSpPr>
        <p:spPr bwMode="auto">
          <a:xfrm>
            <a:off x="3505200" y="35052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15" name="Line 7"/>
          <p:cNvSpPr>
            <a:spLocks noChangeShapeType="1"/>
          </p:cNvSpPr>
          <p:nvPr/>
        </p:nvSpPr>
        <p:spPr bwMode="auto">
          <a:xfrm>
            <a:off x="3505200" y="41148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16" name="Line 8"/>
          <p:cNvSpPr>
            <a:spLocks noChangeShapeType="1"/>
          </p:cNvSpPr>
          <p:nvPr/>
        </p:nvSpPr>
        <p:spPr bwMode="auto">
          <a:xfrm>
            <a:off x="3505200" y="45720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17" name="Line 9"/>
          <p:cNvSpPr>
            <a:spLocks noChangeShapeType="1"/>
          </p:cNvSpPr>
          <p:nvPr/>
        </p:nvSpPr>
        <p:spPr bwMode="auto">
          <a:xfrm>
            <a:off x="3505200" y="5105400"/>
            <a:ext cx="1752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3020" name="Text Box 12"/>
          <p:cNvSpPr txBox="1">
            <a:spLocks noChangeArrowheads="1"/>
          </p:cNvSpPr>
          <p:nvPr/>
        </p:nvSpPr>
        <p:spPr bwMode="auto">
          <a:xfrm>
            <a:off x="609600" y="3733800"/>
            <a:ext cx="35052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光合作用的原料是</a:t>
            </a: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latin typeface="Times New Roman" pitchFamily="18" charset="0"/>
            </a:endParaRPr>
          </a:p>
        </p:txBody>
      </p:sp>
      <p:sp>
        <p:nvSpPr>
          <p:cNvPr id="43021" name="Text Box 13"/>
          <p:cNvSpPr txBox="1">
            <a:spLocks noChangeArrowheads="1"/>
          </p:cNvSpPr>
          <p:nvPr/>
        </p:nvSpPr>
        <p:spPr bwMode="auto">
          <a:xfrm>
            <a:off x="609600" y="4267200"/>
            <a:ext cx="30480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光合作用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条件</a:t>
            </a: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endParaRPr kumimoji="1" lang="zh-CN" altLang="en-US" sz="2400" b="1" dirty="0">
              <a:latin typeface="Times New Roman" pitchFamily="18" charset="0"/>
            </a:endParaRPr>
          </a:p>
        </p:txBody>
      </p:sp>
      <p:sp>
        <p:nvSpPr>
          <p:cNvPr id="43022" name="Text Box 14"/>
          <p:cNvSpPr txBox="1">
            <a:spLocks noChangeArrowheads="1"/>
          </p:cNvSpPr>
          <p:nvPr/>
        </p:nvSpPr>
        <p:spPr bwMode="auto">
          <a:xfrm>
            <a:off x="609600" y="48006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4.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光合作用的产物是</a:t>
            </a:r>
          </a:p>
        </p:txBody>
      </p:sp>
      <p:sp>
        <p:nvSpPr>
          <p:cNvPr id="43023" name="Text Box 15"/>
          <p:cNvSpPr txBox="1">
            <a:spLocks noChangeArrowheads="1"/>
          </p:cNvSpPr>
          <p:nvPr/>
        </p:nvSpPr>
        <p:spPr bwMode="auto">
          <a:xfrm>
            <a:off x="609600" y="5334000"/>
            <a:ext cx="411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5.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光合作用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的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实质：</a:t>
            </a: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3025" name="Text Box 17"/>
          <p:cNvSpPr txBox="1">
            <a:spLocks noChangeArrowheads="1"/>
          </p:cNvSpPr>
          <p:nvPr/>
        </p:nvSpPr>
        <p:spPr bwMode="auto">
          <a:xfrm>
            <a:off x="3733800" y="3048000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叶绿体</a:t>
            </a:r>
          </a:p>
        </p:txBody>
      </p:sp>
      <p:sp>
        <p:nvSpPr>
          <p:cNvPr id="43026" name="Text Box 18"/>
          <p:cNvSpPr txBox="1">
            <a:spLocks noChangeArrowheads="1"/>
          </p:cNvSpPr>
          <p:nvPr/>
        </p:nvSpPr>
        <p:spPr bwMode="auto">
          <a:xfrm>
            <a:off x="3505200" y="35814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二氧化碳，水</a:t>
            </a:r>
          </a:p>
        </p:txBody>
      </p:sp>
      <p:sp>
        <p:nvSpPr>
          <p:cNvPr id="43027" name="Text Box 19"/>
          <p:cNvSpPr txBox="1">
            <a:spLocks noChangeArrowheads="1"/>
          </p:cNvSpPr>
          <p:nvPr/>
        </p:nvSpPr>
        <p:spPr bwMode="auto">
          <a:xfrm>
            <a:off x="3581400" y="4114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光（光能）</a:t>
            </a:r>
            <a:endParaRPr kumimoji="1" lang="zh-CN" altLang="en-US" sz="2400" b="1" dirty="0">
              <a:solidFill>
                <a:srgbClr val="FF0000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43028" name="Text Box 20"/>
          <p:cNvSpPr txBox="1">
            <a:spLocks noChangeArrowheads="1"/>
          </p:cNvSpPr>
          <p:nvPr/>
        </p:nvSpPr>
        <p:spPr bwMode="auto">
          <a:xfrm>
            <a:off x="3657600" y="46482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有机物，氧气</a:t>
            </a:r>
          </a:p>
        </p:txBody>
      </p:sp>
      <p:sp>
        <p:nvSpPr>
          <p:cNvPr id="43029" name="Text Box 21"/>
          <p:cNvSpPr txBox="1">
            <a:spLocks noChangeArrowheads="1"/>
          </p:cNvSpPr>
          <p:nvPr/>
        </p:nvSpPr>
        <p:spPr bwMode="auto">
          <a:xfrm>
            <a:off x="3419872" y="5229200"/>
            <a:ext cx="38884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合成有机物，贮存能量</a:t>
            </a:r>
            <a:endParaRPr kumimoji="1" lang="zh-CN" altLang="en-US" sz="24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3034" name="Rectangle 26"/>
          <p:cNvSpPr>
            <a:spLocks noChangeArrowheads="1"/>
          </p:cNvSpPr>
          <p:nvPr/>
        </p:nvSpPr>
        <p:spPr bwMode="auto">
          <a:xfrm>
            <a:off x="2195513" y="404813"/>
            <a:ext cx="2108200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zh-CN" altLang="en-US" sz="3600" b="1">
                <a:solidFill>
                  <a:srgbClr val="003300"/>
                </a:solidFill>
              </a:rPr>
              <a:t>知识回顾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autoUpdateAnimBg="0"/>
      <p:bldP spid="43012" grpId="0" animBg="1"/>
      <p:bldP spid="43013" grpId="0" autoUpdateAnimBg="0"/>
      <p:bldP spid="43014" grpId="0" animBg="1"/>
      <p:bldP spid="43015" grpId="0" animBg="1"/>
      <p:bldP spid="43016" grpId="0" animBg="1"/>
      <p:bldP spid="43017" grpId="0" animBg="1"/>
      <p:bldP spid="43020" grpId="0" autoUpdateAnimBg="0"/>
      <p:bldP spid="43021" grpId="0" autoUpdateAnimBg="0"/>
      <p:bldP spid="43022" grpId="0" autoUpdateAnimBg="0"/>
      <p:bldP spid="43023" grpId="0" autoUpdateAnimBg="0"/>
      <p:bldP spid="43025" grpId="0" autoUpdateAnimBg="0"/>
      <p:bldP spid="43026" grpId="0" autoUpdateAnimBg="0"/>
      <p:bldP spid="43027" grpId="0" autoUpdateAnimBg="0"/>
      <p:bldP spid="43028" grpId="0" autoUpdateAnimBg="0"/>
      <p:bldP spid="43029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679450" y="827088"/>
            <a:ext cx="7910513" cy="410881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45000"/>
              </a:lnSpc>
            </a:pPr>
            <a:r>
              <a:rPr lang="en-US" sz="3600" b="1" dirty="0" err="1">
                <a:solidFill>
                  <a:srgbClr val="CC00FF"/>
                </a:solidFill>
                <a:latin typeface="宋体" pitchFamily="2" charset="-122"/>
              </a:rPr>
              <a:t>小结</a:t>
            </a:r>
            <a:r>
              <a:rPr lang="en-US" altLang="zh-CN" sz="3600" b="1" dirty="0">
                <a:solidFill>
                  <a:srgbClr val="CC00FF"/>
                </a:solidFill>
                <a:latin typeface="宋体" pitchFamily="2" charset="-122"/>
              </a:rPr>
              <a:t>:</a:t>
            </a:r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 </a:t>
            </a:r>
            <a:r>
              <a:rPr lang="en-US" sz="3600" b="1" dirty="0">
                <a:solidFill>
                  <a:srgbClr val="0000FF"/>
                </a:solidFill>
                <a:latin typeface="宋体" pitchFamily="2" charset="-122"/>
              </a:rPr>
              <a:t>通过这三个演示实验，你认为种子在萌发的时候有什么现象发生？</a:t>
            </a:r>
            <a:endParaRPr lang="zh-CN" altLang="en-US" sz="3600" b="1" dirty="0">
              <a:solidFill>
                <a:srgbClr val="0000FF"/>
              </a:solidFill>
              <a:latin typeface="宋体" pitchFamily="2" charset="-122"/>
            </a:endParaRPr>
          </a:p>
          <a:p>
            <a:pPr>
              <a:lnSpc>
                <a:spcPct val="14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itchFamily="2" charset="-122"/>
              </a:rPr>
              <a:t>1.</a:t>
            </a:r>
            <a:r>
              <a:rPr lang="en-US" sz="3600" b="1" dirty="0" smtClean="0">
                <a:solidFill>
                  <a:srgbClr val="FF0000"/>
                </a:solidFill>
                <a:latin typeface="宋体" pitchFamily="2" charset="-122"/>
              </a:rPr>
              <a:t>释放能量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en-US" sz="3600" b="1" dirty="0">
              <a:solidFill>
                <a:srgbClr val="FF0000"/>
              </a:solidFill>
              <a:latin typeface="宋体" pitchFamily="2" charset="-122"/>
            </a:endParaRPr>
          </a:p>
          <a:p>
            <a:pPr>
              <a:lnSpc>
                <a:spcPct val="14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itchFamily="2" charset="-122"/>
              </a:rPr>
              <a:t>2.</a:t>
            </a:r>
            <a:r>
              <a:rPr lang="en-US" sz="3600" b="1" dirty="0">
                <a:solidFill>
                  <a:srgbClr val="FF0000"/>
                </a:solidFill>
                <a:latin typeface="宋体" pitchFamily="2" charset="-122"/>
              </a:rPr>
              <a:t>放出二氧化碳和水。</a:t>
            </a:r>
          </a:p>
          <a:p>
            <a:pPr>
              <a:lnSpc>
                <a:spcPct val="145000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宋体" pitchFamily="2" charset="-122"/>
              </a:rPr>
              <a:t>3.</a:t>
            </a:r>
            <a:r>
              <a:rPr lang="en-US" sz="3600" b="1" dirty="0">
                <a:solidFill>
                  <a:srgbClr val="FF0000"/>
                </a:solidFill>
                <a:latin typeface="宋体" pitchFamily="2" charset="-122"/>
              </a:rPr>
              <a:t>需要氧气</a:t>
            </a: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en-US" sz="36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12291" name="Picture 3" descr="18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5614988"/>
            <a:ext cx="7848600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3124200" cy="762000"/>
          </a:xfrm>
        </p:spPr>
        <p:txBody>
          <a:bodyPr/>
          <a:lstStyle/>
          <a:p>
            <a:r>
              <a:rPr lang="zh-CN" altLang="en-US" sz="3200" b="1">
                <a:solidFill>
                  <a:srgbClr val="0000FF"/>
                </a:solidFill>
              </a:rPr>
              <a:t>一</a:t>
            </a:r>
            <a:r>
              <a:rPr lang="en-US" altLang="zh-CN" sz="3200" b="1">
                <a:solidFill>
                  <a:srgbClr val="0000FF"/>
                </a:solidFill>
              </a:rPr>
              <a:t>.</a:t>
            </a:r>
            <a:r>
              <a:rPr lang="zh-CN" altLang="en-US" sz="3200" b="1">
                <a:solidFill>
                  <a:srgbClr val="0000FF"/>
                </a:solidFill>
              </a:rPr>
              <a:t>呼吸作用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762000"/>
            <a:ext cx="8686800" cy="16764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dirty="0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1.</a:t>
            </a:r>
            <a:r>
              <a:rPr lang="zh-CN" altLang="en-US" sz="2800" b="1" dirty="0">
                <a:solidFill>
                  <a:srgbClr val="006600"/>
                </a:solidFill>
                <a:latin typeface="黑体" pitchFamily="2" charset="-122"/>
                <a:ea typeface="黑体" pitchFamily="2" charset="-122"/>
              </a:rPr>
              <a:t>定义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: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细胞利用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氧气</a:t>
            </a:r>
            <a:r>
              <a:rPr lang="en-US" altLang="zh-CN" sz="2800" b="1" dirty="0">
                <a:solidFill>
                  <a:srgbClr val="FF0000"/>
                </a:solidFill>
              </a:rPr>
              <a:t>,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将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有机物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分解成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二氧化碳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和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水</a:t>
            </a:r>
            <a:r>
              <a:rPr lang="en-US" altLang="zh-CN" sz="2800" b="1" dirty="0">
                <a:solidFill>
                  <a:srgbClr val="FF0000"/>
                </a:solidFill>
              </a:rPr>
              <a:t>,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     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并且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将储存在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有机物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中的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能量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释放出来</a:t>
            </a:r>
            <a:r>
              <a:rPr lang="zh-CN" altLang="en-US" sz="2800" b="1" dirty="0">
                <a:solidFill>
                  <a:srgbClr val="FF0000"/>
                </a:solidFill>
              </a:rPr>
              <a:t>，</a:t>
            </a:r>
            <a:r>
              <a:rPr lang="zh-CN" altLang="en-US" sz="2800" b="1" dirty="0" smtClean="0">
                <a:latin typeface="黑体" pitchFamily="2" charset="-122"/>
                <a:ea typeface="黑体" pitchFamily="2" charset="-122"/>
              </a:rPr>
              <a:t>供                         给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生命活动的需要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133600" y="3048000"/>
            <a:ext cx="503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>
                <a:solidFill>
                  <a:srgbClr val="0000FF"/>
                </a:solidFill>
                <a:latin typeface="Times New Roman" pitchFamily="18" charset="0"/>
              </a:rPr>
              <a:t>+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438400" y="3048000"/>
            <a:ext cx="8651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Tahoma" pitchFamily="34" charset="0"/>
              </a:rPr>
              <a:t>氧</a:t>
            </a:r>
          </a:p>
        </p:txBody>
      </p:sp>
      <p:sp>
        <p:nvSpPr>
          <p:cNvPr id="5126" name="Line 6"/>
          <p:cNvSpPr>
            <a:spLocks noChangeShapeType="1"/>
          </p:cNvSpPr>
          <p:nvPr/>
        </p:nvSpPr>
        <p:spPr bwMode="auto">
          <a:xfrm flipV="1">
            <a:off x="3276600" y="3352800"/>
            <a:ext cx="685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4038600" y="2895600"/>
            <a:ext cx="1152525" cy="94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Tahoma" pitchFamily="34" charset="0"/>
              </a:rPr>
              <a:t>二氧化碳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5105400" y="3048000"/>
            <a:ext cx="5032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>
                <a:solidFill>
                  <a:srgbClr val="0000FF"/>
                </a:solidFill>
                <a:latin typeface="Times New Roman" pitchFamily="18" charset="0"/>
              </a:rPr>
              <a:t>+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5486400" y="3048000"/>
            <a:ext cx="865188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Tahoma" pitchFamily="34" charset="0"/>
              </a:rPr>
              <a:t>水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6172200" y="3048000"/>
            <a:ext cx="5032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>
                <a:solidFill>
                  <a:srgbClr val="0000FF"/>
                </a:solidFill>
                <a:latin typeface="Times New Roman" pitchFamily="18" charset="0"/>
              </a:rPr>
              <a:t>+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6705600" y="3124200"/>
            <a:ext cx="1050925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0000"/>
                </a:solidFill>
                <a:latin typeface="Tahoma" pitchFamily="34" charset="0"/>
              </a:rPr>
              <a:t>能量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3059832" y="2852936"/>
            <a:ext cx="1512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006600"/>
                </a:solidFill>
              </a:rPr>
              <a:t>线粒体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838200" y="3048000"/>
            <a:ext cx="12954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有机物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457200" y="2362200"/>
            <a:ext cx="167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</a:rPr>
              <a:t>2.</a:t>
            </a:r>
            <a:r>
              <a:rPr lang="zh-CN" altLang="en-US" sz="2800" b="1">
                <a:solidFill>
                  <a:srgbClr val="0000FF"/>
                </a:solidFill>
              </a:rPr>
              <a:t>反应式</a:t>
            </a:r>
            <a:r>
              <a:rPr lang="en-US" altLang="zh-CN" sz="2800" b="1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914400" y="4005064"/>
            <a:ext cx="9933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原料</a:t>
            </a:r>
            <a:r>
              <a:rPr lang="en-US" altLang="zh-CN" sz="2800" b="1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1889125" y="3973314"/>
            <a:ext cx="2767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有机物、氧气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914400" y="4581128"/>
            <a:ext cx="17465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产物</a:t>
            </a:r>
            <a:r>
              <a:rPr lang="en-US" altLang="zh-CN" sz="2800" b="1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1904999" y="4581128"/>
            <a:ext cx="483910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二氧化碳、水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917104" y="5013176"/>
            <a:ext cx="1017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条件</a:t>
            </a:r>
            <a:r>
              <a:rPr lang="en-US" altLang="zh-CN" sz="2800" b="1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1907704" y="5013176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有光无光都可进行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899592" y="5589240"/>
            <a:ext cx="1017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</a:rPr>
              <a:t>场所</a:t>
            </a:r>
            <a:r>
              <a:rPr lang="en-US" altLang="zh-CN" sz="2800" b="1" dirty="0">
                <a:solidFill>
                  <a:srgbClr val="0000FF"/>
                </a:solidFill>
              </a:rPr>
              <a:t>: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1890192" y="5589240"/>
            <a:ext cx="1676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线粒体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33400" y="6098976"/>
            <a:ext cx="3773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</a:rPr>
              <a:t>3.</a:t>
            </a:r>
            <a:r>
              <a:rPr lang="zh-CN" altLang="en-US" sz="3200" b="1" dirty="0">
                <a:solidFill>
                  <a:srgbClr val="0000FF"/>
                </a:solidFill>
              </a:rPr>
              <a:t>呼吸作用的实质：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3923928" y="5733256"/>
            <a:ext cx="42672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                                                                                 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分解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有机物，释放能量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1" dur="1" fill="hold"/>
                                        <p:tgtEl>
                                          <p:spTgt spid="51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51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1" dur="1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6" dur="1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1" dur="1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86" dur="1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1" dur="1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6" dur="1" fill="hold"/>
                                        <p:tgtEl>
                                          <p:spTgt spid="51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1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6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  <p:bldP spid="5124" grpId="0"/>
      <p:bldP spid="5125" grpId="0" animBg="1"/>
      <p:bldP spid="5126" grpId="0" animBg="1"/>
      <p:bldP spid="5127" grpId="0" animBg="1"/>
      <p:bldP spid="5128" grpId="0"/>
      <p:bldP spid="5129" grpId="0" animBg="1"/>
      <p:bldP spid="5130" grpId="0"/>
      <p:bldP spid="5131" grpId="0" animBg="1"/>
      <p:bldP spid="5132" grpId="0"/>
      <p:bldP spid="5133" grpId="0" animBg="1"/>
      <p:bldP spid="5135" grpId="0"/>
      <p:bldP spid="5136" grpId="0"/>
      <p:bldP spid="5137" grpId="0"/>
      <p:bldP spid="5138" grpId="0"/>
      <p:bldP spid="5139" grpId="0"/>
      <p:bldP spid="5140" grpId="0"/>
      <p:bldP spid="5141" grpId="0"/>
      <p:bldP spid="5142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179512" y="3717032"/>
            <a:ext cx="4362450" cy="2860675"/>
            <a:chOff x="0" y="0"/>
            <a:chExt cx="4362450" cy="2860675"/>
          </a:xfrm>
        </p:grpSpPr>
        <p:pic>
          <p:nvPicPr>
            <p:cNvPr id="16386" name="Picture 2" descr="2008080709292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513" y="1588"/>
              <a:ext cx="4325937" cy="2859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7" name="WordArt 3"/>
            <p:cNvSpPr>
              <a:spLocks noChangeArrowheads="1" noChangeShapeType="1"/>
            </p:cNvSpPr>
            <p:nvPr/>
          </p:nvSpPr>
          <p:spPr bwMode="auto">
            <a:xfrm>
              <a:off x="0" y="0"/>
              <a:ext cx="1800225" cy="647700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3600" dirty="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FF0000"/>
                  </a:solidFill>
                  <a:latin typeface="黑体"/>
                  <a:ea typeface="黑体"/>
                </a:rPr>
                <a:t>农田排涝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51520" y="332656"/>
            <a:ext cx="4132263" cy="3205162"/>
            <a:chOff x="0" y="3652838"/>
            <a:chExt cx="4132263" cy="3205162"/>
          </a:xfrm>
        </p:grpSpPr>
        <p:pic>
          <p:nvPicPr>
            <p:cNvPr id="16388" name="Picture 4" descr="12433434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3652838"/>
              <a:ext cx="4132263" cy="3205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WordArt 5"/>
            <p:cNvSpPr>
              <a:spLocks noChangeArrowheads="1" noChangeShapeType="1"/>
            </p:cNvSpPr>
            <p:nvPr/>
          </p:nvSpPr>
          <p:spPr bwMode="auto">
            <a:xfrm>
              <a:off x="34925" y="6310313"/>
              <a:ext cx="1944688" cy="433387"/>
            </a:xfrm>
            <a:prstGeom prst="rect">
              <a:avLst/>
            </a:prstGeom>
          </p:spPr>
          <p:txBody>
            <a:bodyPr wrap="none" fromWordArt="1">
              <a:prstTxWarp prst="textDeflate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3600">
                  <a:ln w="9525">
                    <a:solidFill>
                      <a:srgbClr val="FFCC00"/>
                    </a:solidFill>
                    <a:round/>
                    <a:headEnd/>
                    <a:tailEnd/>
                  </a:ln>
                  <a:solidFill>
                    <a:srgbClr val="993300"/>
                  </a:solidFill>
                  <a:latin typeface="宋体"/>
                  <a:ea typeface="宋体"/>
                </a:rPr>
                <a:t>田间松土</a:t>
              </a:r>
            </a:p>
          </p:txBody>
        </p:sp>
      </p:grpSp>
      <p:pic>
        <p:nvPicPr>
          <p:cNvPr id="16392" name="Picture 8" descr="DSC019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4713" y="3757613"/>
            <a:ext cx="4459287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3" name="WordArt 9"/>
          <p:cNvSpPr>
            <a:spLocks noChangeArrowheads="1" noChangeShapeType="1"/>
          </p:cNvSpPr>
          <p:nvPr/>
        </p:nvSpPr>
        <p:spPr bwMode="auto">
          <a:xfrm>
            <a:off x="7380288" y="6237288"/>
            <a:ext cx="182880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6773"/>
              </a:avLst>
            </a:prstTxWarp>
          </a:bodyPr>
          <a:lstStyle/>
          <a:p>
            <a:pPr algn="ctr"/>
            <a:r>
              <a:rPr lang="zh-CN" altLang="en-US" sz="3600">
                <a:ln w="9525">
                  <a:solidFill>
                    <a:srgbClr val="FFCC00"/>
                  </a:solidFill>
                  <a:round/>
                  <a:headEnd/>
                  <a:tailEnd/>
                </a:ln>
                <a:solidFill>
                  <a:srgbClr val="FFCC00"/>
                </a:solidFill>
                <a:latin typeface="宋体"/>
                <a:ea typeface="宋体"/>
              </a:rPr>
              <a:t>蔬菜储存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1816100" y="2859088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pic>
        <p:nvPicPr>
          <p:cNvPr id="15364" name="Picture 4" descr="晾晒小麦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3816350" cy="324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1" name="Text Box 5"/>
          <p:cNvSpPr txBox="1">
            <a:spLocks noChangeArrowheads="1"/>
          </p:cNvSpPr>
          <p:nvPr/>
        </p:nvSpPr>
        <p:spPr bwMode="auto">
          <a:xfrm>
            <a:off x="1476375" y="3716338"/>
            <a:ext cx="1373188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FF0066"/>
                </a:solidFill>
              </a:rPr>
              <a:t>晾晒小麦</a:t>
            </a:r>
          </a:p>
        </p:txBody>
      </p:sp>
      <p:sp>
        <p:nvSpPr>
          <p:cNvPr id="75782" name="Text Box 6"/>
          <p:cNvSpPr txBox="1">
            <a:spLocks noChangeArrowheads="1"/>
          </p:cNvSpPr>
          <p:nvPr/>
        </p:nvSpPr>
        <p:spPr bwMode="auto">
          <a:xfrm>
            <a:off x="755576" y="4653136"/>
            <a:ext cx="7416800" cy="625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主要是为了抑制呼吸作用，降低有机物消耗。</a:t>
            </a:r>
          </a:p>
        </p:txBody>
      </p:sp>
      <p:pic>
        <p:nvPicPr>
          <p:cNvPr id="15367" name="Picture 7" descr="低温储藏水果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7900" y="476250"/>
            <a:ext cx="381635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84" name="Text Box 8"/>
          <p:cNvSpPr txBox="1">
            <a:spLocks noChangeArrowheads="1"/>
          </p:cNvSpPr>
          <p:nvPr/>
        </p:nvSpPr>
        <p:spPr bwMode="auto">
          <a:xfrm>
            <a:off x="5651500" y="3644900"/>
            <a:ext cx="2622550" cy="427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FF0066"/>
                </a:solidFill>
              </a:rPr>
              <a:t>低温储存水果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/>
      <p:bldP spid="75782" grpId="0"/>
      <p:bldP spid="7578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459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0666" t="19391" r="2370" b="11699"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460" name="矩形 27"/>
            <p:cNvSpPr>
              <a:spLocks noChangeArrowheads="1"/>
            </p:cNvSpPr>
            <p:nvPr/>
          </p:nvSpPr>
          <p:spPr bwMode="auto">
            <a:xfrm>
              <a:off x="428625" y="5786438"/>
              <a:ext cx="1000125" cy="1071562"/>
            </a:xfrm>
            <a:prstGeom prst="rect">
              <a:avLst/>
            </a:prstGeom>
            <a:solidFill>
              <a:srgbClr val="9FCAF2"/>
            </a:solidFill>
            <a:ln w="25400">
              <a:solidFill>
                <a:srgbClr val="9FCAF2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en-US" sz="4000" b="1">
                <a:solidFill>
                  <a:srgbClr val="FFFFFF"/>
                </a:solidFill>
                <a:latin typeface="Verdana" pitchFamily="34" charset="0"/>
                <a:ea typeface="隶书" pitchFamily="49" charset="-122"/>
              </a:endParaRPr>
            </a:p>
          </p:txBody>
        </p:sp>
      </p:grpSp>
      <p:sp>
        <p:nvSpPr>
          <p:cNvPr id="19461" name="Line 3"/>
          <p:cNvSpPr>
            <a:spLocks noChangeShapeType="1"/>
          </p:cNvSpPr>
          <p:nvPr/>
        </p:nvSpPr>
        <p:spPr bwMode="auto">
          <a:xfrm>
            <a:off x="3200400" y="1295400"/>
            <a:ext cx="2286000" cy="10668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2" name="Line 4"/>
          <p:cNvSpPr>
            <a:spLocks noChangeShapeType="1"/>
          </p:cNvSpPr>
          <p:nvPr/>
        </p:nvSpPr>
        <p:spPr bwMode="auto">
          <a:xfrm flipV="1">
            <a:off x="5572125" y="1428750"/>
            <a:ext cx="1600200" cy="76200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 flipH="1">
            <a:off x="5715000" y="3810000"/>
            <a:ext cx="1295400" cy="304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3048000" y="2743200"/>
            <a:ext cx="1881188" cy="1828800"/>
          </a:xfrm>
          <a:prstGeom prst="line">
            <a:avLst/>
          </a:prstGeom>
          <a:noFill/>
          <a:ln w="57150">
            <a:solidFill>
              <a:srgbClr val="12766A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5" name="Line 9"/>
          <p:cNvSpPr>
            <a:spLocks noChangeShapeType="1"/>
          </p:cNvSpPr>
          <p:nvPr/>
        </p:nvSpPr>
        <p:spPr bwMode="auto">
          <a:xfrm flipH="1">
            <a:off x="4214813" y="4143375"/>
            <a:ext cx="1285875" cy="1285875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4286250" y="5500688"/>
            <a:ext cx="1371600" cy="106680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7" name="Line 11"/>
          <p:cNvSpPr>
            <a:spLocks noChangeShapeType="1"/>
          </p:cNvSpPr>
          <p:nvPr/>
        </p:nvSpPr>
        <p:spPr bwMode="auto">
          <a:xfrm flipH="1" flipV="1">
            <a:off x="2214563" y="3786188"/>
            <a:ext cx="2428875" cy="1071562"/>
          </a:xfrm>
          <a:prstGeom prst="line">
            <a:avLst/>
          </a:prstGeom>
          <a:noFill/>
          <a:ln w="38100">
            <a:solidFill>
              <a:srgbClr val="12766A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7315200" y="3276600"/>
            <a:ext cx="3048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2813"/>
            <a:endParaRPr lang="zh-CN" altLang="en-US" sz="4000" b="1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9469" name="Oval 14"/>
          <p:cNvSpPr>
            <a:spLocks noChangeArrowheads="1"/>
          </p:cNvSpPr>
          <p:nvPr/>
        </p:nvSpPr>
        <p:spPr bwMode="auto">
          <a:xfrm>
            <a:off x="7467600" y="3581400"/>
            <a:ext cx="3048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2813"/>
            <a:endParaRPr lang="zh-CN" altLang="en-US" sz="4000" b="1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9470" name="Oval 15"/>
          <p:cNvSpPr>
            <a:spLocks noChangeArrowheads="1"/>
          </p:cNvSpPr>
          <p:nvPr/>
        </p:nvSpPr>
        <p:spPr bwMode="auto">
          <a:xfrm>
            <a:off x="7086600" y="3581400"/>
            <a:ext cx="304800" cy="304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defTabSz="912813"/>
            <a:endParaRPr lang="zh-CN" altLang="en-US" sz="4000" b="1">
              <a:solidFill>
                <a:srgbClr val="0000FF"/>
              </a:solidFill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9471" name="Text Box 16"/>
          <p:cNvSpPr txBox="1">
            <a:spLocks noChangeArrowheads="1"/>
          </p:cNvSpPr>
          <p:nvPr/>
        </p:nvSpPr>
        <p:spPr bwMode="auto">
          <a:xfrm rot="1500000">
            <a:off x="3733800" y="11430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>
              <a:spcBef>
                <a:spcPct val="50000"/>
              </a:spcBef>
            </a:pPr>
            <a:r>
              <a:rPr lang="zh-CN" altLang="en-US" sz="3200" b="1">
                <a:solidFill>
                  <a:srgbClr val="FF3300"/>
                </a:solidFill>
                <a:latin typeface="Times New Roman" pitchFamily="18" charset="0"/>
              </a:rPr>
              <a:t>光能</a:t>
            </a:r>
          </a:p>
        </p:txBody>
      </p:sp>
      <p:sp>
        <p:nvSpPr>
          <p:cNvPr id="19472" name="Text Box 17"/>
          <p:cNvSpPr txBox="1">
            <a:spLocks noChangeArrowheads="1"/>
          </p:cNvSpPr>
          <p:nvPr/>
        </p:nvSpPr>
        <p:spPr bwMode="auto">
          <a:xfrm>
            <a:off x="2362200" y="2286000"/>
            <a:ext cx="592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</a:rPr>
              <a:t>氧</a:t>
            </a:r>
          </a:p>
        </p:txBody>
      </p:sp>
      <p:sp>
        <p:nvSpPr>
          <p:cNvPr id="19473" name="Text Box 19"/>
          <p:cNvSpPr txBox="1">
            <a:spLocks noChangeArrowheads="1"/>
          </p:cNvSpPr>
          <p:nvPr/>
        </p:nvSpPr>
        <p:spPr bwMode="auto">
          <a:xfrm rot="20400000">
            <a:off x="5764213" y="1370013"/>
            <a:ext cx="990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zh-CN" altLang="en-US" sz="2400" b="1">
                <a:solidFill>
                  <a:srgbClr val="7030A0"/>
                </a:solidFill>
                <a:latin typeface="Times New Roman" pitchFamily="18" charset="0"/>
              </a:rPr>
              <a:t>转变</a:t>
            </a:r>
          </a:p>
        </p:txBody>
      </p:sp>
      <p:sp>
        <p:nvSpPr>
          <p:cNvPr id="19474" name="Text Box 20"/>
          <p:cNvSpPr txBox="1">
            <a:spLocks noChangeArrowheads="1"/>
          </p:cNvSpPr>
          <p:nvPr/>
        </p:nvSpPr>
        <p:spPr bwMode="auto">
          <a:xfrm>
            <a:off x="7143750" y="1714500"/>
            <a:ext cx="9239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defTabSz="912813"/>
            <a:r>
              <a:rPr lang="zh-CN" altLang="en-US" sz="2400" b="1">
                <a:solidFill>
                  <a:srgbClr val="7030A0"/>
                </a:solidFill>
                <a:latin typeface="Times New Roman" pitchFamily="18" charset="0"/>
              </a:rPr>
              <a:t>储存</a:t>
            </a:r>
          </a:p>
          <a:p>
            <a:pPr defTabSz="912813"/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化学能</a:t>
            </a:r>
          </a:p>
        </p:txBody>
      </p:sp>
      <p:sp>
        <p:nvSpPr>
          <p:cNvPr id="19475" name="Text Box 21"/>
          <p:cNvSpPr txBox="1">
            <a:spLocks noChangeArrowheads="1"/>
          </p:cNvSpPr>
          <p:nvPr/>
        </p:nvSpPr>
        <p:spPr bwMode="auto">
          <a:xfrm rot="20633152">
            <a:off x="5637213" y="3409950"/>
            <a:ext cx="14668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zh-CN" altLang="en-US" sz="2800" b="1">
                <a:latin typeface="Times New Roman" pitchFamily="18" charset="0"/>
              </a:rPr>
              <a:t>化学能</a:t>
            </a:r>
          </a:p>
        </p:txBody>
      </p:sp>
      <p:sp>
        <p:nvSpPr>
          <p:cNvPr id="19476" name="Text Box 22"/>
          <p:cNvSpPr txBox="1">
            <a:spLocks noChangeArrowheads="1"/>
          </p:cNvSpPr>
          <p:nvPr/>
        </p:nvSpPr>
        <p:spPr bwMode="auto">
          <a:xfrm rot="2400000">
            <a:off x="4162425" y="5664200"/>
            <a:ext cx="1827213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zh-CN" altLang="en-US" sz="2800" b="1">
                <a:latin typeface="Times New Roman" pitchFamily="18" charset="0"/>
              </a:rPr>
              <a:t>细胞所需的能量</a:t>
            </a:r>
          </a:p>
        </p:txBody>
      </p:sp>
      <p:sp>
        <p:nvSpPr>
          <p:cNvPr id="19477" name="Text Box 23"/>
          <p:cNvSpPr txBox="1">
            <a:spLocks noChangeArrowheads="1"/>
          </p:cNvSpPr>
          <p:nvPr/>
        </p:nvSpPr>
        <p:spPr bwMode="auto">
          <a:xfrm>
            <a:off x="5857875" y="6278563"/>
            <a:ext cx="22161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lang="zh-CN" altLang="en-US" sz="3200" b="1">
                <a:solidFill>
                  <a:srgbClr val="008000"/>
                </a:solidFill>
                <a:latin typeface="Times New Roman" pitchFamily="18" charset="0"/>
              </a:rPr>
              <a:t>供细胞利用</a:t>
            </a:r>
          </a:p>
        </p:txBody>
      </p:sp>
      <p:sp>
        <p:nvSpPr>
          <p:cNvPr id="19478" name="Text Box 24"/>
          <p:cNvSpPr txBox="1">
            <a:spLocks noChangeArrowheads="1"/>
          </p:cNvSpPr>
          <p:nvPr/>
        </p:nvSpPr>
        <p:spPr bwMode="auto">
          <a:xfrm>
            <a:off x="3413125" y="5126038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endParaRPr lang="zh-CN" altLang="en-US" sz="2400">
              <a:latin typeface="Times New Roman" pitchFamily="18" charset="0"/>
            </a:endParaRPr>
          </a:p>
        </p:txBody>
      </p:sp>
      <p:sp>
        <p:nvSpPr>
          <p:cNvPr id="19479" name="Text Box 26"/>
          <p:cNvSpPr txBox="1">
            <a:spLocks noChangeArrowheads="1"/>
          </p:cNvSpPr>
          <p:nvPr/>
        </p:nvSpPr>
        <p:spPr bwMode="auto">
          <a:xfrm>
            <a:off x="428625" y="3286125"/>
            <a:ext cx="1816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defTabSz="912813"/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二氧化碳</a:t>
            </a:r>
          </a:p>
        </p:txBody>
      </p:sp>
      <p:cxnSp>
        <p:nvCxnSpPr>
          <p:cNvPr id="19480" name="曲线连接符 29"/>
          <p:cNvCxnSpPr>
            <a:cxnSpLocks noChangeShapeType="1"/>
          </p:cNvCxnSpPr>
          <p:nvPr/>
        </p:nvCxnSpPr>
        <p:spPr bwMode="auto">
          <a:xfrm rot="16200000" flipH="1">
            <a:off x="6796088" y="1990725"/>
            <a:ext cx="1314450" cy="333375"/>
          </a:xfrm>
          <a:prstGeom prst="curvedConnector3">
            <a:avLst>
              <a:gd name="adj1" fmla="val -6778"/>
            </a:avLst>
          </a:prstGeom>
          <a:noFill/>
          <a:ln w="38100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9481" name="WordArt 25"/>
          <p:cNvSpPr>
            <a:spLocks noChangeArrowheads="1" noChangeShapeType="1"/>
          </p:cNvSpPr>
          <p:nvPr/>
        </p:nvSpPr>
        <p:spPr bwMode="auto">
          <a:xfrm>
            <a:off x="6443663" y="2781300"/>
            <a:ext cx="140017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normalizeH="1">
                <a:ln w="6350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00FF00"/>
                </a:solidFill>
                <a:effectLst>
                  <a:outerShdw dist="53882" dir="2700000" algn="ctr" rotWithShape="0">
                    <a:srgbClr val="9999FF">
                      <a:alpha val="78000"/>
                    </a:srgbClr>
                  </a:outerShdw>
                </a:effectLst>
                <a:latin typeface="宋体"/>
                <a:ea typeface="宋体"/>
              </a:rPr>
              <a:t>有机物</a:t>
            </a:r>
          </a:p>
        </p:txBody>
      </p:sp>
      <p:sp>
        <p:nvSpPr>
          <p:cNvPr id="19482" name="Text Box 26"/>
          <p:cNvSpPr txBox="1">
            <a:spLocks noChangeArrowheads="1"/>
          </p:cNvSpPr>
          <p:nvPr/>
        </p:nvSpPr>
        <p:spPr bwMode="auto">
          <a:xfrm>
            <a:off x="3348038" y="188913"/>
            <a:ext cx="18161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zh-CN" altLang="en-US" sz="32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二氧化碳</a:t>
            </a:r>
          </a:p>
        </p:txBody>
      </p:sp>
      <p:sp>
        <p:nvSpPr>
          <p:cNvPr id="19483" name="Line 8"/>
          <p:cNvSpPr>
            <a:spLocks noChangeShapeType="1"/>
          </p:cNvSpPr>
          <p:nvPr/>
        </p:nvSpPr>
        <p:spPr bwMode="auto">
          <a:xfrm>
            <a:off x="4356100" y="765175"/>
            <a:ext cx="1152525" cy="1439863"/>
          </a:xfrm>
          <a:prstGeom prst="line">
            <a:avLst/>
          </a:prstGeom>
          <a:noFill/>
          <a:ln w="57150">
            <a:solidFill>
              <a:srgbClr val="12766A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484" name="Text Box 17"/>
          <p:cNvSpPr txBox="1">
            <a:spLocks noChangeArrowheads="1"/>
          </p:cNvSpPr>
          <p:nvPr/>
        </p:nvSpPr>
        <p:spPr bwMode="auto">
          <a:xfrm>
            <a:off x="7812088" y="2420938"/>
            <a:ext cx="10001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2813"/>
            <a:r>
              <a:rPr lang="zh-CN" altLang="en-US" sz="6600" b="1">
                <a:solidFill>
                  <a:schemeClr val="bg2"/>
                </a:solidFill>
                <a:latin typeface="Times New Roman" pitchFamily="18" charset="0"/>
              </a:rPr>
              <a:t>植物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8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1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6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/>
      <p:bldP spid="19469" grpId="0"/>
      <p:bldP spid="19470" grpId="0"/>
      <p:bldP spid="19472" grpId="0" autoUpdateAnimBg="0"/>
      <p:bldP spid="19473" grpId="0" autoUpdateAnimBg="0"/>
      <p:bldP spid="19474" grpId="0" autoUpdateAnimBg="0"/>
      <p:bldP spid="19475" grpId="0" autoUpdateAnimBg="0"/>
      <p:bldP spid="19476" grpId="0" autoUpdateAnimBg="0"/>
      <p:bldP spid="19477" grpId="0" autoUpdateAnimBg="0"/>
      <p:bldP spid="19479" grpId="0" autoUpdateAnimBg="0"/>
      <p:bldP spid="19481" grpId="0" animBg="1"/>
      <p:bldP spid="19482" grpId="0" autoUpdateAnimBg="0"/>
      <p:bldP spid="1948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3178344_153922746893_2"/>
          <p:cNvPicPr preferRelativeResize="0">
            <a:picLocks noChangeArrowheads="1"/>
          </p:cNvPicPr>
          <p:nvPr/>
        </p:nvPicPr>
        <p:blipFill>
          <a:blip r:embed="rId2" cstate="print"/>
          <a:srcRect b="3691"/>
          <a:stretch>
            <a:fillRect/>
          </a:stretch>
        </p:blipFill>
        <p:spPr bwMode="auto">
          <a:xfrm>
            <a:off x="222250" y="3962400"/>
            <a:ext cx="3455988" cy="2608263"/>
          </a:xfrm>
          <a:prstGeom prst="rect">
            <a:avLst/>
          </a:prstGeom>
          <a:noFill/>
          <a:ln w="57150" cmpd="thinThick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20483" name="Picture 3" descr="1412106_232929638210_2"/>
          <p:cNvPicPr>
            <a:picLocks noChangeAspect="1" noChangeArrowheads="1"/>
          </p:cNvPicPr>
          <p:nvPr/>
        </p:nvPicPr>
        <p:blipFill>
          <a:blip r:embed="rId3" cstate="print"/>
          <a:srcRect b="3691"/>
          <a:stretch>
            <a:fillRect/>
          </a:stretch>
        </p:blipFill>
        <p:spPr bwMode="auto">
          <a:xfrm>
            <a:off x="252413" y="1204913"/>
            <a:ext cx="3457575" cy="2609850"/>
          </a:xfrm>
          <a:prstGeom prst="rect">
            <a:avLst/>
          </a:prstGeom>
          <a:noFill/>
          <a:ln w="57150" cmpd="thinThick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20484" name="Picture 4" descr="20071120182955411_2"/>
          <p:cNvPicPr preferRelativeResize="0">
            <a:picLocks noChangeArrowheads="1"/>
          </p:cNvPicPr>
          <p:nvPr/>
        </p:nvPicPr>
        <p:blipFill>
          <a:blip r:embed="rId4" cstate="print"/>
          <a:srcRect b="3691"/>
          <a:stretch>
            <a:fillRect/>
          </a:stretch>
        </p:blipFill>
        <p:spPr bwMode="auto">
          <a:xfrm>
            <a:off x="4141788" y="1196975"/>
            <a:ext cx="3455987" cy="2609850"/>
          </a:xfrm>
          <a:prstGeom prst="rect">
            <a:avLst/>
          </a:prstGeom>
          <a:noFill/>
          <a:ln w="57150" cmpd="thinThick">
            <a:solidFill>
              <a:srgbClr val="003300"/>
            </a:solidFill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0" y="406400"/>
            <a:ext cx="8305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4000">
                <a:solidFill>
                  <a:srgbClr val="FF0000"/>
                </a:solidFill>
                <a:ea typeface="黑体" pitchFamily="2" charset="-122"/>
              </a:rPr>
              <a:t>二、呼吸作用是生物的共同特征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20486" name="Picture 6" descr="2006112915571228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97338" y="3832225"/>
            <a:ext cx="4321175" cy="302577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Line 3"/>
          <p:cNvSpPr>
            <a:spLocks noChangeShapeType="1"/>
          </p:cNvSpPr>
          <p:nvPr/>
        </p:nvSpPr>
        <p:spPr bwMode="auto">
          <a:xfrm flipV="1">
            <a:off x="4457700" y="3200400"/>
            <a:ext cx="936625" cy="4318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7412" name="Line 4"/>
          <p:cNvSpPr>
            <a:spLocks noChangeShapeType="1"/>
          </p:cNvSpPr>
          <p:nvPr/>
        </p:nvSpPr>
        <p:spPr bwMode="auto">
          <a:xfrm>
            <a:off x="2081213" y="2695575"/>
            <a:ext cx="1871662" cy="10795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7413" name="Line 5"/>
          <p:cNvSpPr>
            <a:spLocks noChangeShapeType="1"/>
          </p:cNvSpPr>
          <p:nvPr/>
        </p:nvSpPr>
        <p:spPr bwMode="auto">
          <a:xfrm>
            <a:off x="2081213" y="2695575"/>
            <a:ext cx="1871662" cy="107950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60427" name="Text Box 11"/>
          <p:cNvSpPr txBox="1">
            <a:spLocks noChangeArrowheads="1"/>
          </p:cNvSpPr>
          <p:nvPr/>
        </p:nvSpPr>
        <p:spPr bwMode="auto">
          <a:xfrm>
            <a:off x="827584" y="836712"/>
            <a:ext cx="7126288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植物和动物生命活动所需的能量都来源于有机物的分解，即都是通过细胞的呼吸作用实现。</a:t>
            </a:r>
          </a:p>
          <a:p>
            <a:pPr>
              <a:lnSpc>
                <a:spcPct val="17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      注：任何活细胞</a:t>
            </a:r>
            <a:r>
              <a:rPr lang="zh-CN" altLang="en-US" sz="3200" b="1" dirty="0" smtClean="0">
                <a:latin typeface="宋体" pitchFamily="2" charset="-122"/>
              </a:rPr>
              <a:t>都不停进行呼</a:t>
            </a:r>
            <a:endParaRPr lang="en-US" altLang="zh-CN" sz="3200" b="1" dirty="0" smtClean="0">
              <a:latin typeface="宋体" pitchFamily="2" charset="-122"/>
            </a:endParaRPr>
          </a:p>
          <a:p>
            <a:pPr>
              <a:lnSpc>
                <a:spcPct val="170000"/>
              </a:lnSpc>
            </a:pPr>
            <a:r>
              <a:rPr lang="en-US" altLang="zh-CN" sz="3200" b="1" dirty="0" smtClean="0">
                <a:latin typeface="宋体" pitchFamily="2" charset="-122"/>
              </a:rPr>
              <a:t> </a:t>
            </a:r>
            <a:r>
              <a:rPr lang="en-US" altLang="zh-CN" sz="3200" b="1" dirty="0" smtClean="0">
                <a:latin typeface="宋体" pitchFamily="2" charset="-122"/>
              </a:rPr>
              <a:t>          </a:t>
            </a:r>
            <a:r>
              <a:rPr lang="zh-CN" altLang="en-US" sz="3200" b="1" dirty="0" smtClean="0">
                <a:latin typeface="宋体" pitchFamily="2" charset="-122"/>
              </a:rPr>
              <a:t>吸作用。</a:t>
            </a:r>
            <a:endParaRPr lang="en-US" altLang="zh-CN" sz="3200" b="1" dirty="0" smtClean="0">
              <a:latin typeface="宋体" pitchFamily="2" charset="-122"/>
            </a:endParaRPr>
          </a:p>
        </p:txBody>
      </p:sp>
      <p:pic>
        <p:nvPicPr>
          <p:cNvPr id="17416" name="Picture 12" descr="图片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5789613"/>
            <a:ext cx="828198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9698" name="Object 2"/>
          <p:cNvGraphicFramePr>
            <a:graphicFrameLocks noChangeAspect="1"/>
          </p:cNvGraphicFramePr>
          <p:nvPr/>
        </p:nvGraphicFramePr>
        <p:xfrm>
          <a:off x="304800" y="4038600"/>
          <a:ext cx="2247900" cy="2011363"/>
        </p:xfrm>
        <a:graphic>
          <a:graphicData uri="http://schemas.openxmlformats.org/presentationml/2006/ole">
            <p:oleObj spid="_x0000_s29698" r:id="rId6" imgW="2247480" imgH="33062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  <a:ln/>
        </p:spPr>
        <p:txBody>
          <a:bodyPr>
            <a:normAutofit fontScale="90000"/>
          </a:bodyPr>
          <a:lstStyle/>
          <a:p>
            <a:pPr algn="l"/>
            <a:r>
              <a:rPr lang="zh-CN" altLang="en-US" sz="3600" b="1">
                <a:solidFill>
                  <a:srgbClr val="FF0000"/>
                </a:solidFill>
                <a:ea typeface="黑体" pitchFamily="2" charset="-122"/>
              </a:rPr>
              <a:t>三、绿色植物在维持生物圈碳－氧平衡中的作用</a:t>
            </a:r>
          </a:p>
        </p:txBody>
      </p:sp>
      <p:pic>
        <p:nvPicPr>
          <p:cNvPr id="22531" name="Picture 3" descr="1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3068960"/>
            <a:ext cx="1828800" cy="1390650"/>
          </a:xfrm>
          <a:prstGeom prst="rect">
            <a:avLst/>
          </a:prstGeom>
          <a:noFill/>
        </p:spPr>
      </p:pic>
      <p:pic>
        <p:nvPicPr>
          <p:cNvPr id="22532" name="Picture 4" descr="TN00561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3140968"/>
            <a:ext cx="1828800" cy="1028700"/>
          </a:xfrm>
          <a:prstGeom prst="rect">
            <a:avLst/>
          </a:prstGeom>
          <a:noFill/>
        </p:spPr>
      </p:pic>
      <p:pic>
        <p:nvPicPr>
          <p:cNvPr id="22533" name="Picture 5" descr="pic_3709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4653136"/>
            <a:ext cx="2057400" cy="1520825"/>
          </a:xfrm>
          <a:prstGeom prst="rect">
            <a:avLst/>
          </a:prstGeom>
          <a:noFill/>
        </p:spPr>
      </p:pic>
      <p:pic>
        <p:nvPicPr>
          <p:cNvPr id="22534" name="Picture 6" descr="pic_4476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0" y="2898775"/>
            <a:ext cx="1600200" cy="1570038"/>
          </a:xfrm>
          <a:prstGeom prst="rect">
            <a:avLst/>
          </a:prstGeom>
          <a:noFill/>
        </p:spPr>
      </p:pic>
      <p:sp>
        <p:nvSpPr>
          <p:cNvPr id="22535" name="Oval 7"/>
          <p:cNvSpPr>
            <a:spLocks noChangeArrowheads="1"/>
          </p:cNvSpPr>
          <p:nvPr/>
        </p:nvSpPr>
        <p:spPr bwMode="auto">
          <a:xfrm>
            <a:off x="7162800" y="1447800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6" name="Oval 8"/>
          <p:cNvSpPr>
            <a:spLocks noChangeArrowheads="1"/>
          </p:cNvSpPr>
          <p:nvPr/>
        </p:nvSpPr>
        <p:spPr bwMode="auto">
          <a:xfrm>
            <a:off x="6858000" y="841375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Oval 9"/>
          <p:cNvSpPr>
            <a:spLocks noChangeArrowheads="1"/>
          </p:cNvSpPr>
          <p:nvPr/>
        </p:nvSpPr>
        <p:spPr bwMode="auto">
          <a:xfrm>
            <a:off x="7391400" y="841375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7010400" y="917575"/>
            <a:ext cx="381000" cy="762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0" name="Oval 12"/>
          <p:cNvSpPr>
            <a:spLocks noChangeArrowheads="1"/>
          </p:cNvSpPr>
          <p:nvPr/>
        </p:nvSpPr>
        <p:spPr bwMode="auto">
          <a:xfrm>
            <a:off x="2819400" y="993775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1" name="Oval 13"/>
          <p:cNvSpPr>
            <a:spLocks noChangeArrowheads="1"/>
          </p:cNvSpPr>
          <p:nvPr/>
        </p:nvSpPr>
        <p:spPr bwMode="auto">
          <a:xfrm>
            <a:off x="3352800" y="993775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2" name="Oval 14"/>
          <p:cNvSpPr>
            <a:spLocks noChangeArrowheads="1"/>
          </p:cNvSpPr>
          <p:nvPr/>
        </p:nvSpPr>
        <p:spPr bwMode="auto">
          <a:xfrm>
            <a:off x="5257800" y="993775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3" name="Oval 15"/>
          <p:cNvSpPr>
            <a:spLocks noChangeArrowheads="1"/>
          </p:cNvSpPr>
          <p:nvPr/>
        </p:nvSpPr>
        <p:spPr bwMode="auto">
          <a:xfrm>
            <a:off x="5410200" y="993775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4" name="Oval 16"/>
          <p:cNvSpPr>
            <a:spLocks noChangeArrowheads="1"/>
          </p:cNvSpPr>
          <p:nvPr/>
        </p:nvSpPr>
        <p:spPr bwMode="auto">
          <a:xfrm>
            <a:off x="2971800" y="1069975"/>
            <a:ext cx="381000" cy="762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5" name="Oval 17"/>
          <p:cNvSpPr>
            <a:spLocks noChangeArrowheads="1"/>
          </p:cNvSpPr>
          <p:nvPr/>
        </p:nvSpPr>
        <p:spPr bwMode="auto">
          <a:xfrm>
            <a:off x="7315200" y="1447800"/>
            <a:ext cx="152400" cy="228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6" name="Text Box 18"/>
          <p:cNvSpPr txBox="1">
            <a:spLocks noChangeArrowheads="1"/>
          </p:cNvSpPr>
          <p:nvPr/>
        </p:nvSpPr>
        <p:spPr bwMode="auto">
          <a:xfrm>
            <a:off x="7884368" y="2996952"/>
            <a:ext cx="83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植物</a:t>
            </a:r>
          </a:p>
        </p:txBody>
      </p:sp>
      <p:sp>
        <p:nvSpPr>
          <p:cNvPr id="22547" name="Text Box 19"/>
          <p:cNvSpPr txBox="1">
            <a:spLocks noChangeArrowheads="1"/>
          </p:cNvSpPr>
          <p:nvPr/>
        </p:nvSpPr>
        <p:spPr bwMode="auto">
          <a:xfrm>
            <a:off x="1676400" y="4270375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动物</a:t>
            </a:r>
          </a:p>
        </p:txBody>
      </p:sp>
      <p:sp>
        <p:nvSpPr>
          <p:cNvPr id="22549" name="Rectangle 21"/>
          <p:cNvSpPr>
            <a:spLocks noChangeArrowheads="1"/>
          </p:cNvSpPr>
          <p:nvPr/>
        </p:nvSpPr>
        <p:spPr bwMode="auto">
          <a:xfrm>
            <a:off x="6781800" y="685800"/>
            <a:ext cx="2362200" cy="1219200"/>
          </a:xfrm>
          <a:prstGeom prst="rect">
            <a:avLst/>
          </a:prstGeom>
          <a:noFill/>
          <a:ln w="57150" cmpd="thinThick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0" name="Arc 22"/>
          <p:cNvSpPr>
            <a:spLocks/>
          </p:cNvSpPr>
          <p:nvPr/>
        </p:nvSpPr>
        <p:spPr bwMode="auto">
          <a:xfrm>
            <a:off x="5562600" y="1143000"/>
            <a:ext cx="1447800" cy="19780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1" name="Arc 23"/>
          <p:cNvSpPr>
            <a:spLocks/>
          </p:cNvSpPr>
          <p:nvPr/>
        </p:nvSpPr>
        <p:spPr bwMode="auto">
          <a:xfrm>
            <a:off x="3810000" y="1143000"/>
            <a:ext cx="2667000" cy="22098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2" name="Arc 24"/>
          <p:cNvSpPr>
            <a:spLocks/>
          </p:cNvSpPr>
          <p:nvPr/>
        </p:nvSpPr>
        <p:spPr bwMode="auto">
          <a:xfrm flipH="1">
            <a:off x="2057400" y="1219200"/>
            <a:ext cx="1219200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3" name="Arc 25"/>
          <p:cNvSpPr>
            <a:spLocks/>
          </p:cNvSpPr>
          <p:nvPr/>
        </p:nvSpPr>
        <p:spPr bwMode="auto">
          <a:xfrm flipH="1">
            <a:off x="2286000" y="1219200"/>
            <a:ext cx="2971800" cy="1752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4" name="Arc 26"/>
          <p:cNvSpPr>
            <a:spLocks/>
          </p:cNvSpPr>
          <p:nvPr/>
        </p:nvSpPr>
        <p:spPr bwMode="auto">
          <a:xfrm flipH="1">
            <a:off x="457200" y="1143000"/>
            <a:ext cx="4800600" cy="32766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5" name="Arc 27"/>
          <p:cNvSpPr>
            <a:spLocks/>
          </p:cNvSpPr>
          <p:nvPr/>
        </p:nvSpPr>
        <p:spPr bwMode="auto">
          <a:xfrm flipH="1" flipV="1">
            <a:off x="457200" y="4419600"/>
            <a:ext cx="2819400" cy="1905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6" name="Arc 28"/>
          <p:cNvSpPr>
            <a:spLocks/>
          </p:cNvSpPr>
          <p:nvPr/>
        </p:nvSpPr>
        <p:spPr bwMode="auto">
          <a:xfrm flipH="1" flipV="1">
            <a:off x="0" y="3584575"/>
            <a:ext cx="3276600" cy="3048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7" name="Arc 29"/>
          <p:cNvSpPr>
            <a:spLocks/>
          </p:cNvSpPr>
          <p:nvPr/>
        </p:nvSpPr>
        <p:spPr bwMode="auto">
          <a:xfrm flipH="1">
            <a:off x="0" y="1219200"/>
            <a:ext cx="2819400" cy="2438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8" name="Arc 30"/>
          <p:cNvSpPr>
            <a:spLocks/>
          </p:cNvSpPr>
          <p:nvPr/>
        </p:nvSpPr>
        <p:spPr bwMode="auto">
          <a:xfrm>
            <a:off x="3276600" y="1295400"/>
            <a:ext cx="609600" cy="1295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59" name="Arc 31"/>
          <p:cNvSpPr>
            <a:spLocks/>
          </p:cNvSpPr>
          <p:nvPr/>
        </p:nvSpPr>
        <p:spPr bwMode="auto">
          <a:xfrm>
            <a:off x="3581400" y="1219200"/>
            <a:ext cx="1066800" cy="11430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60" name="Arc 32"/>
          <p:cNvSpPr>
            <a:spLocks/>
          </p:cNvSpPr>
          <p:nvPr/>
        </p:nvSpPr>
        <p:spPr bwMode="auto">
          <a:xfrm flipH="1">
            <a:off x="4267200" y="1146175"/>
            <a:ext cx="914400" cy="12192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64" name="Line 36"/>
          <p:cNvSpPr>
            <a:spLocks noChangeShapeType="1"/>
          </p:cNvSpPr>
          <p:nvPr/>
        </p:nvSpPr>
        <p:spPr bwMode="auto">
          <a:xfrm flipH="1" flipV="1">
            <a:off x="5652120" y="1988840"/>
            <a:ext cx="288032" cy="2592288"/>
          </a:xfrm>
          <a:prstGeom prst="line">
            <a:avLst/>
          </a:prstGeom>
          <a:noFill/>
          <a:ln w="41275">
            <a:solidFill>
              <a:srgbClr val="00206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68" name="Text Box 40"/>
          <p:cNvSpPr txBox="1">
            <a:spLocks noChangeArrowheads="1"/>
          </p:cNvSpPr>
          <p:nvPr/>
        </p:nvSpPr>
        <p:spPr bwMode="auto">
          <a:xfrm>
            <a:off x="3419872" y="2348880"/>
            <a:ext cx="1066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燃烧</a:t>
            </a:r>
          </a:p>
        </p:txBody>
      </p:sp>
      <p:sp>
        <p:nvSpPr>
          <p:cNvPr id="22570" name="Text Box 42"/>
          <p:cNvSpPr txBox="1">
            <a:spLocks noChangeArrowheads="1"/>
          </p:cNvSpPr>
          <p:nvPr/>
        </p:nvSpPr>
        <p:spPr bwMode="auto">
          <a:xfrm>
            <a:off x="4283968" y="5949280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分解作用</a:t>
            </a:r>
          </a:p>
        </p:txBody>
      </p:sp>
      <p:sp>
        <p:nvSpPr>
          <p:cNvPr id="22572" name="Text Box 44"/>
          <p:cNvSpPr txBox="1">
            <a:spLocks noChangeArrowheads="1"/>
          </p:cNvSpPr>
          <p:nvPr/>
        </p:nvSpPr>
        <p:spPr bwMode="auto">
          <a:xfrm rot="17846874">
            <a:off x="1565405" y="1949944"/>
            <a:ext cx="148833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呼吸作用</a:t>
            </a:r>
          </a:p>
        </p:txBody>
      </p:sp>
      <p:sp>
        <p:nvSpPr>
          <p:cNvPr id="22575" name="Arc 47"/>
          <p:cNvSpPr>
            <a:spLocks/>
          </p:cNvSpPr>
          <p:nvPr/>
        </p:nvSpPr>
        <p:spPr bwMode="auto">
          <a:xfrm flipH="1">
            <a:off x="4800600" y="1371600"/>
            <a:ext cx="533400" cy="912813"/>
          </a:xfrm>
          <a:custGeom>
            <a:avLst/>
            <a:gdLst>
              <a:gd name="G0" fmla="+- 0 0 0"/>
              <a:gd name="G1" fmla="+- 21578 0 0"/>
              <a:gd name="G2" fmla="+- 21600 0 0"/>
              <a:gd name="T0" fmla="*/ 981 w 21600"/>
              <a:gd name="T1" fmla="*/ 0 h 21578"/>
              <a:gd name="T2" fmla="*/ 21600 w 21600"/>
              <a:gd name="T3" fmla="*/ 21578 h 21578"/>
              <a:gd name="T4" fmla="*/ 0 w 21600"/>
              <a:gd name="T5" fmla="*/ 21578 h 21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578" fill="none" extrusionOk="0">
                <a:moveTo>
                  <a:pt x="980" y="0"/>
                </a:moveTo>
                <a:cubicBezTo>
                  <a:pt x="12516" y="524"/>
                  <a:pt x="21600" y="10030"/>
                  <a:pt x="21600" y="21578"/>
                </a:cubicBezTo>
              </a:path>
              <a:path w="21600" h="21578" stroke="0" extrusionOk="0">
                <a:moveTo>
                  <a:pt x="980" y="0"/>
                </a:moveTo>
                <a:cubicBezTo>
                  <a:pt x="12516" y="524"/>
                  <a:pt x="21600" y="10030"/>
                  <a:pt x="21600" y="21578"/>
                </a:cubicBezTo>
                <a:lnTo>
                  <a:pt x="0" y="21578"/>
                </a:lnTo>
                <a:close/>
              </a:path>
            </a:pathLst>
          </a:custGeom>
          <a:noFill/>
          <a:ln w="4127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6" name="Text Box 48"/>
          <p:cNvSpPr txBox="1">
            <a:spLocks noChangeArrowheads="1"/>
          </p:cNvSpPr>
          <p:nvPr/>
        </p:nvSpPr>
        <p:spPr bwMode="auto">
          <a:xfrm>
            <a:off x="7236296" y="4221088"/>
            <a:ext cx="160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光合作用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2843808" y="908720"/>
            <a:ext cx="4248472" cy="1008112"/>
            <a:chOff x="3635896" y="3429000"/>
            <a:chExt cx="2016224" cy="1008112"/>
          </a:xfrm>
        </p:grpSpPr>
        <p:sp>
          <p:nvSpPr>
            <p:cNvPr id="65" name="云形标注 64"/>
            <p:cNvSpPr/>
            <p:nvPr/>
          </p:nvSpPr>
          <p:spPr>
            <a:xfrm>
              <a:off x="3635896" y="3429000"/>
              <a:ext cx="2016224" cy="1008112"/>
            </a:xfrm>
            <a:prstGeom prst="cloudCallou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Text Box 41"/>
            <p:cNvSpPr txBox="1">
              <a:spLocks noChangeArrowheads="1"/>
            </p:cNvSpPr>
            <p:nvPr/>
          </p:nvSpPr>
          <p:spPr bwMode="auto">
            <a:xfrm>
              <a:off x="3995936" y="3645024"/>
              <a:ext cx="990600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2800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大气</a:t>
              </a:r>
            </a:p>
          </p:txBody>
        </p:sp>
      </p:grpSp>
      <p:sp>
        <p:nvSpPr>
          <p:cNvPr id="68" name="Line 36"/>
          <p:cNvSpPr>
            <a:spLocks noChangeShapeType="1"/>
          </p:cNvSpPr>
          <p:nvPr/>
        </p:nvSpPr>
        <p:spPr bwMode="auto">
          <a:xfrm flipH="1" flipV="1">
            <a:off x="7020272" y="1628800"/>
            <a:ext cx="864096" cy="1296144"/>
          </a:xfrm>
          <a:prstGeom prst="line">
            <a:avLst/>
          </a:prstGeom>
          <a:noFill/>
          <a:ln w="41275">
            <a:solidFill>
              <a:srgbClr val="00206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36"/>
          <p:cNvSpPr>
            <a:spLocks noChangeShapeType="1"/>
          </p:cNvSpPr>
          <p:nvPr/>
        </p:nvSpPr>
        <p:spPr bwMode="auto">
          <a:xfrm flipV="1">
            <a:off x="4572000" y="2132856"/>
            <a:ext cx="0" cy="864096"/>
          </a:xfrm>
          <a:prstGeom prst="line">
            <a:avLst/>
          </a:prstGeom>
          <a:noFill/>
          <a:ln w="88900">
            <a:solidFill>
              <a:srgbClr val="00206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Line 36"/>
          <p:cNvSpPr>
            <a:spLocks noChangeShapeType="1"/>
          </p:cNvSpPr>
          <p:nvPr/>
        </p:nvSpPr>
        <p:spPr bwMode="auto">
          <a:xfrm flipV="1">
            <a:off x="2267744" y="1844824"/>
            <a:ext cx="720080" cy="1296144"/>
          </a:xfrm>
          <a:prstGeom prst="line">
            <a:avLst/>
          </a:prstGeom>
          <a:noFill/>
          <a:ln w="41275">
            <a:solidFill>
              <a:srgbClr val="00206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Line 36"/>
          <p:cNvSpPr>
            <a:spLocks noChangeShapeType="1"/>
          </p:cNvSpPr>
          <p:nvPr/>
        </p:nvSpPr>
        <p:spPr bwMode="auto">
          <a:xfrm>
            <a:off x="2555776" y="4725144"/>
            <a:ext cx="2376264" cy="1152128"/>
          </a:xfrm>
          <a:prstGeom prst="line">
            <a:avLst/>
          </a:prstGeom>
          <a:noFill/>
          <a:ln w="41275">
            <a:solidFill>
              <a:srgbClr val="002060"/>
            </a:solidFill>
            <a:prstDash val="sys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Line 36"/>
          <p:cNvSpPr>
            <a:spLocks noChangeShapeType="1"/>
          </p:cNvSpPr>
          <p:nvPr/>
        </p:nvSpPr>
        <p:spPr bwMode="auto">
          <a:xfrm flipH="1">
            <a:off x="7164288" y="4653136"/>
            <a:ext cx="864096" cy="936104"/>
          </a:xfrm>
          <a:prstGeom prst="line">
            <a:avLst/>
          </a:prstGeom>
          <a:noFill/>
          <a:ln w="41275">
            <a:solidFill>
              <a:srgbClr val="002060"/>
            </a:solidFill>
            <a:prstDash val="sysDash"/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Text Box 44"/>
          <p:cNvSpPr txBox="1">
            <a:spLocks noChangeArrowheads="1"/>
          </p:cNvSpPr>
          <p:nvPr/>
        </p:nvSpPr>
        <p:spPr bwMode="auto">
          <a:xfrm rot="3273550">
            <a:off x="7219633" y="1899926"/>
            <a:ext cx="15754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</a:rPr>
              <a:t>呼吸作用</a:t>
            </a:r>
          </a:p>
        </p:txBody>
      </p:sp>
      <p:sp>
        <p:nvSpPr>
          <p:cNvPr id="78" name="Line 36"/>
          <p:cNvSpPr>
            <a:spLocks noChangeShapeType="1"/>
          </p:cNvSpPr>
          <p:nvPr/>
        </p:nvSpPr>
        <p:spPr bwMode="auto">
          <a:xfrm>
            <a:off x="6516216" y="1844824"/>
            <a:ext cx="864096" cy="1224136"/>
          </a:xfrm>
          <a:prstGeom prst="line">
            <a:avLst/>
          </a:prstGeom>
          <a:noFill/>
          <a:ln w="41275">
            <a:solidFill>
              <a:srgbClr val="00B05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Text Box 44"/>
          <p:cNvSpPr txBox="1">
            <a:spLocks noChangeArrowheads="1"/>
          </p:cNvSpPr>
          <p:nvPr/>
        </p:nvSpPr>
        <p:spPr bwMode="auto">
          <a:xfrm rot="3273550">
            <a:off x="5941288" y="2389594"/>
            <a:ext cx="157540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b="1" dirty="0" smtClean="0">
                <a:latin typeface="Times New Roman" pitchFamily="18" charset="0"/>
              </a:rPr>
              <a:t>光合</a:t>
            </a:r>
            <a:r>
              <a:rPr kumimoji="1" lang="zh-CN" altLang="en-US" sz="2400" b="1" dirty="0" smtClean="0">
                <a:latin typeface="Times New Roman" pitchFamily="18" charset="0"/>
              </a:rPr>
              <a:t>作用</a:t>
            </a:r>
            <a:endParaRPr kumimoji="1" lang="zh-CN" altLang="en-US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2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2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5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5" dur="500"/>
                                        <p:tgtEl>
                                          <p:spTgt spid="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8" dur="500"/>
                                        <p:tgtEl>
                                          <p:spTgt spid="22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6" presetClass="entr" presetSubtype="2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1" dur="500"/>
                                        <p:tgtEl>
                                          <p:spTgt spid="22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6" presetClass="entr" presetSubtype="2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84" dur="500"/>
                                        <p:tgtEl>
                                          <p:spTgt spid="22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8" dur="500"/>
                                        <p:tgtEl>
                                          <p:spTgt spid="22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500"/>
                            </p:stCondLst>
                            <p:childTnLst>
                              <p:par>
                                <p:cTn id="9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2000"/>
                            </p:stCondLst>
                            <p:childTnLst>
                              <p:par>
                                <p:cTn id="98" presetID="54" presetClass="entr" presetSubtype="0" ac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2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2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4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2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13" presetID="54" presetClass="entr" presetSubtype="0" ac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2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2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4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2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2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000"/>
                            </p:stCondLst>
                            <p:childTnLst>
                              <p:par>
                                <p:cTn id="128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5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500"/>
                            </p:stCondLst>
                            <p:childTnLst>
                              <p:par>
                                <p:cTn id="136" presetID="54" presetClass="entr" presetSubtype="0" accel="10000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2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22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4000"/>
                            </p:stCondLst>
                            <p:childTnLst>
                              <p:par>
                                <p:cTn id="144" presetID="1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6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000"/>
                            </p:stCondLst>
                            <p:childTnLst>
                              <p:par>
                                <p:cTn id="160" presetID="1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2" dur="500"/>
                                        <p:tgtEl>
                                          <p:spTgt spid="22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00"/>
                            </p:stCondLst>
                            <p:childTnLst>
                              <p:par>
                                <p:cTn id="164" presetID="16" presetClass="entr" presetSubtype="26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6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2000"/>
                            </p:stCondLst>
                            <p:childTnLst>
                              <p:par>
                                <p:cTn id="1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500"/>
                            </p:stCondLst>
                            <p:childTnLst>
                              <p:par>
                                <p:cTn id="17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3000"/>
                            </p:stCondLst>
                            <p:childTnLst>
                              <p:par>
                                <p:cTn id="1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3500"/>
                            </p:stCondLst>
                            <p:childTnLst>
                              <p:par>
                                <p:cTn id="1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4000"/>
                            </p:stCondLst>
                            <p:childTnLst>
                              <p:par>
                                <p:cTn id="18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500"/>
                            </p:stCondLst>
                            <p:childTnLst>
                              <p:par>
                                <p:cTn id="19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nimBg="1"/>
      <p:bldP spid="22535" grpId="0" animBg="1"/>
      <p:bldP spid="22536" grpId="0" animBg="1"/>
      <p:bldP spid="22537" grpId="0" animBg="1"/>
      <p:bldP spid="22538" grpId="0" animBg="1"/>
      <p:bldP spid="22540" grpId="0" animBg="1"/>
      <p:bldP spid="22541" grpId="0" animBg="1"/>
      <p:bldP spid="22542" grpId="0" animBg="1"/>
      <p:bldP spid="22543" grpId="0" animBg="1"/>
      <p:bldP spid="22544" grpId="0" animBg="1"/>
      <p:bldP spid="22545" grpId="0" animBg="1"/>
      <p:bldP spid="22546" grpId="0"/>
      <p:bldP spid="22549" grpId="0" animBg="1"/>
      <p:bldP spid="22550" grpId="0" animBg="1"/>
      <p:bldP spid="22551" grpId="0" animBg="1"/>
      <p:bldP spid="22552" grpId="0" animBg="1"/>
      <p:bldP spid="22553" grpId="0" animBg="1"/>
      <p:bldP spid="22554" grpId="0" animBg="1"/>
      <p:bldP spid="22555" grpId="0" animBg="1"/>
      <p:bldP spid="22556" grpId="0" animBg="1"/>
      <p:bldP spid="22557" grpId="0" animBg="1"/>
      <p:bldP spid="22558" grpId="0" animBg="1"/>
      <p:bldP spid="22559" grpId="0" animBg="1"/>
      <p:bldP spid="22560" grpId="0" animBg="1"/>
      <p:bldP spid="22564" grpId="0" animBg="1"/>
      <p:bldP spid="22568" grpId="0"/>
      <p:bldP spid="22570" grpId="0"/>
      <p:bldP spid="22572" grpId="0"/>
      <p:bldP spid="22575" grpId="0" animBg="1"/>
      <p:bldP spid="22576" grpId="0"/>
      <p:bldP spid="68" grpId="0" animBg="1"/>
      <p:bldP spid="69" grpId="0" animBg="1"/>
      <p:bldP spid="71" grpId="0" animBg="1"/>
      <p:bldP spid="75" grpId="0" animBg="1"/>
      <p:bldP spid="76" grpId="0" animBg="1"/>
      <p:bldP spid="77" grpId="0"/>
      <p:bldP spid="78" grpId="0" animBg="1"/>
      <p:bldP spid="7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457200" y="228600"/>
            <a:ext cx="8229600" cy="10668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8675" name="Group 3"/>
          <p:cNvGraphicFramePr>
            <a:graphicFrameLocks noGrp="1"/>
          </p:cNvGraphicFramePr>
          <p:nvPr/>
        </p:nvGraphicFramePr>
        <p:xfrm>
          <a:off x="539750" y="1412875"/>
          <a:ext cx="7921625" cy="5360988"/>
        </p:xfrm>
        <a:graphic>
          <a:graphicData uri="http://schemas.openxmlformats.org/drawingml/2006/table">
            <a:tbl>
              <a:tblPr/>
              <a:tblGrid>
                <a:gridCol w="998538"/>
                <a:gridCol w="1604962"/>
                <a:gridCol w="2508250"/>
                <a:gridCol w="2809875"/>
              </a:tblGrid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光合作用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0033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呼吸作用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3600">
                <a:tc row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区别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部位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条件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91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原料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66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产物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79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实质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0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联系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8712" name="Text Box 40"/>
          <p:cNvSpPr txBox="1">
            <a:spLocks noChangeArrowheads="1"/>
          </p:cNvSpPr>
          <p:nvPr/>
        </p:nvSpPr>
        <p:spPr bwMode="auto">
          <a:xfrm>
            <a:off x="3124200" y="2362200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含叶绿体的细胞</a:t>
            </a:r>
          </a:p>
        </p:txBody>
      </p:sp>
      <p:sp>
        <p:nvSpPr>
          <p:cNvPr id="28713" name="Text Box 41"/>
          <p:cNvSpPr txBox="1">
            <a:spLocks noChangeArrowheads="1"/>
          </p:cNvSpPr>
          <p:nvPr/>
        </p:nvSpPr>
        <p:spPr bwMode="auto">
          <a:xfrm>
            <a:off x="5867400" y="2362200"/>
            <a:ext cx="24495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所有活细胞</a:t>
            </a:r>
          </a:p>
        </p:txBody>
      </p:sp>
      <p:sp>
        <p:nvSpPr>
          <p:cNvPr id="28714" name="Text Box 42"/>
          <p:cNvSpPr txBox="1">
            <a:spLocks noChangeArrowheads="1"/>
          </p:cNvSpPr>
          <p:nvPr/>
        </p:nvSpPr>
        <p:spPr bwMode="auto">
          <a:xfrm>
            <a:off x="3348038" y="3068638"/>
            <a:ext cx="23034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在光下进行</a:t>
            </a:r>
          </a:p>
        </p:txBody>
      </p:sp>
      <p:sp>
        <p:nvSpPr>
          <p:cNvPr id="28715" name="Text Box 43"/>
          <p:cNvSpPr txBox="1">
            <a:spLocks noChangeArrowheads="1"/>
          </p:cNvSpPr>
          <p:nvPr/>
        </p:nvSpPr>
        <p:spPr bwMode="auto">
          <a:xfrm>
            <a:off x="5940425" y="3068638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有光无光都进行</a:t>
            </a:r>
          </a:p>
        </p:txBody>
      </p:sp>
      <p:sp>
        <p:nvSpPr>
          <p:cNvPr id="28716" name="Text Box 44"/>
          <p:cNvSpPr txBox="1">
            <a:spLocks noChangeArrowheads="1"/>
          </p:cNvSpPr>
          <p:nvPr/>
        </p:nvSpPr>
        <p:spPr bwMode="auto">
          <a:xfrm>
            <a:off x="3260725" y="3862388"/>
            <a:ext cx="26638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二氧化碳、水</a:t>
            </a:r>
          </a:p>
        </p:txBody>
      </p:sp>
      <p:sp>
        <p:nvSpPr>
          <p:cNvPr id="28717" name="Text Box 45"/>
          <p:cNvSpPr txBox="1">
            <a:spLocks noChangeArrowheads="1"/>
          </p:cNvSpPr>
          <p:nvPr/>
        </p:nvSpPr>
        <p:spPr bwMode="auto">
          <a:xfrm>
            <a:off x="5940425" y="3846513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有机物、氧</a:t>
            </a:r>
          </a:p>
        </p:txBody>
      </p:sp>
      <p:sp>
        <p:nvSpPr>
          <p:cNvPr id="28718" name="Text Box 46"/>
          <p:cNvSpPr txBox="1">
            <a:spLocks noChangeArrowheads="1"/>
          </p:cNvSpPr>
          <p:nvPr/>
        </p:nvSpPr>
        <p:spPr bwMode="auto">
          <a:xfrm>
            <a:off x="3333750" y="4565650"/>
            <a:ext cx="230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有机物、氧</a:t>
            </a:r>
          </a:p>
        </p:txBody>
      </p:sp>
      <p:sp>
        <p:nvSpPr>
          <p:cNvPr id="28719" name="Text Box 47"/>
          <p:cNvSpPr txBox="1">
            <a:spLocks noChangeArrowheads="1"/>
          </p:cNvSpPr>
          <p:nvPr/>
        </p:nvSpPr>
        <p:spPr bwMode="auto">
          <a:xfrm>
            <a:off x="6065838" y="4581525"/>
            <a:ext cx="22907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二氧化碳、水</a:t>
            </a:r>
          </a:p>
        </p:txBody>
      </p:sp>
      <p:sp>
        <p:nvSpPr>
          <p:cNvPr id="28720" name="Text Box 48"/>
          <p:cNvSpPr txBox="1">
            <a:spLocks noChangeArrowheads="1"/>
          </p:cNvSpPr>
          <p:nvPr/>
        </p:nvSpPr>
        <p:spPr bwMode="auto">
          <a:xfrm>
            <a:off x="3276600" y="5186363"/>
            <a:ext cx="23034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制造有机物</a:t>
            </a:r>
          </a:p>
          <a:p>
            <a:pPr algn="ctr"/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储存能量</a:t>
            </a:r>
          </a:p>
        </p:txBody>
      </p:sp>
      <p:sp>
        <p:nvSpPr>
          <p:cNvPr id="28721" name="Text Box 49"/>
          <p:cNvSpPr txBox="1">
            <a:spLocks noChangeArrowheads="1"/>
          </p:cNvSpPr>
          <p:nvPr/>
        </p:nvSpPr>
        <p:spPr bwMode="auto">
          <a:xfrm>
            <a:off x="5795963" y="5229225"/>
            <a:ext cx="23034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分解有机物</a:t>
            </a:r>
          </a:p>
          <a:p>
            <a:pPr algn="ctr"/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释放能量</a:t>
            </a:r>
          </a:p>
        </p:txBody>
      </p:sp>
      <p:sp>
        <p:nvSpPr>
          <p:cNvPr id="28722" name="Text Box 50"/>
          <p:cNvSpPr txBox="1">
            <a:spLocks noChangeArrowheads="1"/>
          </p:cNvSpPr>
          <p:nvPr/>
        </p:nvSpPr>
        <p:spPr bwMode="auto">
          <a:xfrm>
            <a:off x="3059113" y="6237288"/>
            <a:ext cx="3457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微软雅黑" pitchFamily="34" charset="-122"/>
                <a:ea typeface="微软雅黑" pitchFamily="34" charset="-122"/>
              </a:rPr>
              <a:t>相互依存</a:t>
            </a:r>
          </a:p>
        </p:txBody>
      </p:sp>
      <p:sp>
        <p:nvSpPr>
          <p:cNvPr id="28723" name="Text Box 51"/>
          <p:cNvSpPr txBox="1">
            <a:spLocks noChangeArrowheads="1"/>
          </p:cNvSpPr>
          <p:nvPr/>
        </p:nvSpPr>
        <p:spPr bwMode="auto">
          <a:xfrm>
            <a:off x="381000" y="381000"/>
            <a:ext cx="8153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黑体" pitchFamily="2" charset="-122"/>
              </a:rPr>
              <a:t>总结：区别光合作用和呼吸作用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animBg="1"/>
      <p:bldP spid="28712" grpId="0"/>
      <p:bldP spid="28713" grpId="0"/>
      <p:bldP spid="28714" grpId="0"/>
      <p:bldP spid="28715" grpId="0"/>
      <p:bldP spid="28716" grpId="0"/>
      <p:bldP spid="28717" grpId="0"/>
      <p:bldP spid="28718" grpId="0"/>
      <p:bldP spid="28719" grpId="0"/>
      <p:bldP spid="28720" grpId="0"/>
      <p:bldP spid="28721" grpId="0"/>
      <p:bldP spid="28722" grpId="0"/>
      <p:bldP spid="287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0" y="381000"/>
            <a:ext cx="22320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课本练习</a:t>
            </a:r>
            <a:r>
              <a:rPr lang="en-US" altLang="zh-CN" sz="3200" b="1" dirty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684213" y="1484313"/>
            <a:ext cx="684053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graphicFrame>
        <p:nvGraphicFramePr>
          <p:cNvPr id="71684" name="Group 4"/>
          <p:cNvGraphicFramePr>
            <a:graphicFrameLocks noGrp="1"/>
          </p:cNvGraphicFramePr>
          <p:nvPr/>
        </p:nvGraphicFramePr>
        <p:xfrm>
          <a:off x="0" y="1196975"/>
          <a:ext cx="9144000" cy="4517136"/>
        </p:xfrm>
        <a:graphic>
          <a:graphicData uri="http://schemas.openxmlformats.org/drawingml/2006/table">
            <a:tbl>
              <a:tblPr/>
              <a:tblGrid>
                <a:gridCol w="684213"/>
                <a:gridCol w="1655762"/>
                <a:gridCol w="3384550"/>
                <a:gridCol w="3419475"/>
              </a:tblGrid>
              <a:tr h="4318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区别和联系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光合作用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呼吸作用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7988">
                <a:tc rowSpan="5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区别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部位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27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条件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18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原料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36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产物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57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能量转变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宋体" pitchFamily="2" charset="-122"/>
                        </a:rPr>
                        <a:t>联系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endParaRPr kumimoji="0" lang="zh-CN" altLang="en-US" sz="2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1727" name="Rectangle 47"/>
          <p:cNvSpPr>
            <a:spLocks noChangeArrowheads="1"/>
          </p:cNvSpPr>
          <p:nvPr/>
        </p:nvSpPr>
        <p:spPr bwMode="auto">
          <a:xfrm>
            <a:off x="2574925" y="1628775"/>
            <a:ext cx="286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sz="2400" b="1">
                <a:solidFill>
                  <a:srgbClr val="0000FF"/>
                </a:solidFill>
              </a:rPr>
              <a:t>含有叶绿体的细胞</a:t>
            </a:r>
          </a:p>
        </p:txBody>
      </p:sp>
      <p:sp>
        <p:nvSpPr>
          <p:cNvPr id="71728" name="Rectangle 48"/>
          <p:cNvSpPr>
            <a:spLocks noChangeArrowheads="1"/>
          </p:cNvSpPr>
          <p:nvPr/>
        </p:nvSpPr>
        <p:spPr bwMode="auto">
          <a:xfrm>
            <a:off x="6156325" y="1628775"/>
            <a:ext cx="2447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所有的活细胞</a:t>
            </a:r>
          </a:p>
        </p:txBody>
      </p:sp>
      <p:sp>
        <p:nvSpPr>
          <p:cNvPr id="71729" name="Rectangle 49"/>
          <p:cNvSpPr>
            <a:spLocks noChangeArrowheads="1"/>
          </p:cNvSpPr>
          <p:nvPr/>
        </p:nvSpPr>
        <p:spPr bwMode="auto">
          <a:xfrm>
            <a:off x="3635375" y="2108200"/>
            <a:ext cx="490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光</a:t>
            </a:r>
          </a:p>
        </p:txBody>
      </p:sp>
      <p:sp>
        <p:nvSpPr>
          <p:cNvPr id="71730" name="Rectangle 50"/>
          <p:cNvSpPr>
            <a:spLocks noChangeArrowheads="1"/>
          </p:cNvSpPr>
          <p:nvPr/>
        </p:nvSpPr>
        <p:spPr bwMode="auto">
          <a:xfrm>
            <a:off x="6156325" y="2060575"/>
            <a:ext cx="2413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有光无光均可</a:t>
            </a:r>
          </a:p>
        </p:txBody>
      </p:sp>
      <p:sp>
        <p:nvSpPr>
          <p:cNvPr id="71731" name="Rectangle 51"/>
          <p:cNvSpPr>
            <a:spLocks noChangeArrowheads="1"/>
          </p:cNvSpPr>
          <p:nvPr/>
        </p:nvSpPr>
        <p:spPr bwMode="auto">
          <a:xfrm>
            <a:off x="2916238" y="2565400"/>
            <a:ext cx="23764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二氧化碳，水</a:t>
            </a:r>
          </a:p>
        </p:txBody>
      </p:sp>
      <p:sp>
        <p:nvSpPr>
          <p:cNvPr id="71732" name="Rectangle 52"/>
          <p:cNvSpPr>
            <a:spLocks noChangeArrowheads="1"/>
          </p:cNvSpPr>
          <p:nvPr/>
        </p:nvSpPr>
        <p:spPr bwMode="auto">
          <a:xfrm>
            <a:off x="6156325" y="2565400"/>
            <a:ext cx="2236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有机物，氧气</a:t>
            </a:r>
          </a:p>
        </p:txBody>
      </p:sp>
      <p:sp>
        <p:nvSpPr>
          <p:cNvPr id="71733" name="Rectangle 53"/>
          <p:cNvSpPr>
            <a:spLocks noChangeArrowheads="1"/>
          </p:cNvSpPr>
          <p:nvPr/>
        </p:nvSpPr>
        <p:spPr bwMode="auto">
          <a:xfrm>
            <a:off x="2911475" y="2997200"/>
            <a:ext cx="22367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有机物，氧气</a:t>
            </a:r>
          </a:p>
        </p:txBody>
      </p:sp>
      <p:sp>
        <p:nvSpPr>
          <p:cNvPr id="71734" name="Rectangle 54"/>
          <p:cNvSpPr>
            <a:spLocks noChangeArrowheads="1"/>
          </p:cNvSpPr>
          <p:nvPr/>
        </p:nvSpPr>
        <p:spPr bwMode="auto">
          <a:xfrm>
            <a:off x="6156325" y="2997200"/>
            <a:ext cx="2376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二氧化碳，水</a:t>
            </a:r>
          </a:p>
        </p:txBody>
      </p:sp>
      <p:sp>
        <p:nvSpPr>
          <p:cNvPr id="71735" name="Rectangle 55"/>
          <p:cNvSpPr>
            <a:spLocks noChangeArrowheads="1"/>
          </p:cNvSpPr>
          <p:nvPr/>
        </p:nvSpPr>
        <p:spPr bwMode="auto">
          <a:xfrm>
            <a:off x="2339975" y="3500438"/>
            <a:ext cx="3671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制造有机物，储存能量</a:t>
            </a:r>
          </a:p>
        </p:txBody>
      </p:sp>
      <p:sp>
        <p:nvSpPr>
          <p:cNvPr id="71736" name="Rectangle 56"/>
          <p:cNvSpPr>
            <a:spLocks noChangeArrowheads="1"/>
          </p:cNvSpPr>
          <p:nvPr/>
        </p:nvSpPr>
        <p:spPr bwMode="auto">
          <a:xfrm>
            <a:off x="5724525" y="3500438"/>
            <a:ext cx="34194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00FF"/>
                </a:solidFill>
              </a:rPr>
              <a:t>分解有机物，释放能量</a:t>
            </a:r>
          </a:p>
        </p:txBody>
      </p:sp>
      <p:sp>
        <p:nvSpPr>
          <p:cNvPr id="71737" name="Rectangle 57"/>
          <p:cNvSpPr>
            <a:spLocks noChangeArrowheads="1"/>
          </p:cNvSpPr>
          <p:nvPr/>
        </p:nvSpPr>
        <p:spPr bwMode="auto">
          <a:xfrm>
            <a:off x="2449513" y="4037013"/>
            <a:ext cx="6443662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</a:rPr>
              <a:t>如果没有光合作用制造的有机物，呼吸作用就无法进行。这是因为呼吸作用所分解的有机物正是光合作用的产物，呼吸作用所释放的能量正是光合作用储存在有机物中的能量。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1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1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1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1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1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1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1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1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7" grpId="0"/>
      <p:bldP spid="71728" grpId="0"/>
      <p:bldP spid="71729" grpId="0"/>
      <p:bldP spid="71730" grpId="0"/>
      <p:bldP spid="71731" grpId="0"/>
      <p:bldP spid="71732" grpId="0"/>
      <p:bldP spid="71733" grpId="0"/>
      <p:bldP spid="71734" grpId="0"/>
      <p:bldP spid="71735" grpId="0"/>
      <p:bldP spid="71736" grpId="0"/>
      <p:bldP spid="717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1336987761798_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838" y="404813"/>
            <a:ext cx="4787900" cy="4256087"/>
          </a:xfrm>
          <a:prstGeom prst="rect">
            <a:avLst/>
          </a:prstGeom>
          <a:noFill/>
        </p:spPr>
      </p:pic>
      <p:pic>
        <p:nvPicPr>
          <p:cNvPr id="44035" name="Picture 3" descr="201208260900167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908050"/>
            <a:ext cx="3024188" cy="2655888"/>
          </a:xfrm>
          <a:prstGeom prst="rect">
            <a:avLst/>
          </a:prstGeom>
          <a:noFill/>
        </p:spPr>
      </p:pic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323850" y="5057775"/>
            <a:ext cx="79200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rgbClr val="003300"/>
                </a:solidFill>
                <a:latin typeface="Times New Roman" pitchFamily="18" charset="0"/>
                <a:ea typeface="楷体_GB2312" pitchFamily="49" charset="-122"/>
              </a:rPr>
              <a:t>王先生酷爱花卉，因此在家布置了各色花卉，他认为，这些植物可以吸附灰尘、释放氧气，既更新了空气，又美化了室内环境，可谓两全其美。你们认为王先生的想法和做法对不对呢？</a:t>
            </a:r>
            <a:endParaRPr kumimoji="1" lang="en-US" altLang="zh-CN" sz="2800" b="1" dirty="0">
              <a:solidFill>
                <a:srgbClr val="00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719138" y="1195388"/>
            <a:ext cx="77343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推理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甲乙两地出产同一种甜瓜，甲地和乙地的光照条件和栽培措施基本相同，只有温度条件差别大，甲地的甜瓜比乙地的含糖量高。</a:t>
            </a:r>
          </a:p>
        </p:txBody>
      </p:sp>
      <p:graphicFrame>
        <p:nvGraphicFramePr>
          <p:cNvPr id="64515" name="Group 3"/>
          <p:cNvGraphicFramePr>
            <a:graphicFrameLocks noGrp="1"/>
          </p:cNvGraphicFramePr>
          <p:nvPr/>
        </p:nvGraphicFramePr>
        <p:xfrm>
          <a:off x="977900" y="3579813"/>
          <a:ext cx="7329488" cy="1499173"/>
        </p:xfrm>
        <a:graphic>
          <a:graphicData uri="http://schemas.openxmlformats.org/drawingml/2006/table">
            <a:tbl>
              <a:tblPr/>
              <a:tblGrid>
                <a:gridCol w="2844800"/>
                <a:gridCol w="2406650"/>
                <a:gridCol w="2078038"/>
              </a:tblGrid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    平均温度℃ 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甲地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乙地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9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白天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33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夜间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12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</a:pPr>
                      <a:r>
                        <a:rPr kumimoji="0" lang="en-US" altLang="zh-CN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FF"/>
                          </a:solidFill>
                          <a:effectLst/>
                          <a:latin typeface="宋体" pitchFamily="2" charset="-122"/>
                          <a:ea typeface="宋体" pitchFamily="2" charset="-122"/>
                        </a:rPr>
                        <a:t>22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900113" y="5091113"/>
            <a:ext cx="741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讨论：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itchFamily="2" charset="-122"/>
              </a:rPr>
              <a:t>   </a:t>
            </a:r>
            <a:r>
              <a:rPr lang="zh-CN" altLang="en-US" sz="2400" b="1">
                <a:solidFill>
                  <a:srgbClr val="0000FF"/>
                </a:solidFill>
                <a:latin typeface="宋体" pitchFamily="2" charset="-122"/>
              </a:rPr>
              <a:t>环境温度对呼吸作用的强弱有什么影响？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815975" y="582613"/>
            <a:ext cx="2522538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技能训练</a:t>
            </a:r>
            <a:endParaRPr lang="zh-CN" altLang="en-US" sz="2800">
              <a:solidFill>
                <a:srgbClr val="FF0000"/>
              </a:solidFill>
              <a:latin typeface="宋体" pitchFamily="2" charset="-122"/>
            </a:endParaRPr>
          </a:p>
        </p:txBody>
      </p:sp>
      <p:pic>
        <p:nvPicPr>
          <p:cNvPr id="23575" name="图片 11" descr="OOOPIC_vipvip4_2008090206342164eb183ee2d9c9dd10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248" r="68462"/>
          <a:stretch>
            <a:fillRect/>
          </a:stretch>
        </p:blipFill>
        <p:spPr bwMode="auto">
          <a:xfrm>
            <a:off x="7596188" y="5064125"/>
            <a:ext cx="1258887" cy="138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>
            <a:spLocks noChangeArrowheads="1"/>
          </p:cNvSpPr>
          <p:nvPr/>
        </p:nvSpPr>
        <p:spPr bwMode="auto">
          <a:xfrm>
            <a:off x="777875" y="1460500"/>
            <a:ext cx="7562850" cy="4515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两地甜瓜通过光合作用制造的有机物的量基本相同。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甲地甜瓜消耗有机物的量比乙地少，甲地甜瓜呼吸作用比乙地弱。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因为甲地的夜间温度比乙地的低，说明环境温度对植物的呼吸作用有影响。在一定范围内，环境温度越高，植物的呼吸作用就越强。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22225" y="1033463"/>
            <a:ext cx="2708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200" b="1">
                <a:solidFill>
                  <a:srgbClr val="CC00FF"/>
                </a:solidFill>
                <a:latin typeface="楷体_GB2312" pitchFamily="49" charset="-122"/>
                <a:ea typeface="楷体_GB2312" pitchFamily="49" charset="-122"/>
              </a:rPr>
              <a:t>答案：</a:t>
            </a:r>
          </a:p>
        </p:txBody>
      </p:sp>
      <p:pic>
        <p:nvPicPr>
          <p:cNvPr id="24580" name="Picture 2" descr="6_110558405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2556" t="66582" r="-1801" b="819"/>
          <a:stretch>
            <a:fillRect/>
          </a:stretch>
        </p:blipFill>
        <p:spPr bwMode="auto">
          <a:xfrm>
            <a:off x="7094538" y="5221288"/>
            <a:ext cx="1566862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．有机物的分解是通过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．光合作用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．呼吸作用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．蒸腾作用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．吸收作用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</a:rPr>
              <a:t>．植物体进行呼吸作用的部位是</a:t>
            </a:r>
            <a:r>
              <a:rPr lang="en-US" altLang="zh-CN" sz="2800" b="1" dirty="0">
                <a:solidFill>
                  <a:srgbClr val="0000FF"/>
                </a:solidFill>
              </a:rPr>
              <a:t>(    )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</a:rPr>
              <a:t>．根  </a:t>
            </a:r>
            <a:r>
              <a:rPr lang="en-US" altLang="zh-CN" sz="2800" b="1" dirty="0">
                <a:solidFill>
                  <a:srgbClr val="0000FF"/>
                </a:solidFill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</a:rPr>
              <a:t>．茎  </a:t>
            </a:r>
            <a:r>
              <a:rPr lang="en-US" altLang="zh-CN" sz="2800" b="1" dirty="0">
                <a:solidFill>
                  <a:srgbClr val="0000FF"/>
                </a:solidFill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</a:rPr>
              <a:t>．叶  </a:t>
            </a:r>
            <a:r>
              <a:rPr lang="en-US" altLang="zh-CN" sz="2800" b="1" dirty="0">
                <a:solidFill>
                  <a:srgbClr val="0000FF"/>
                </a:solidFill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</a:rPr>
              <a:t>．每个活细胞</a:t>
            </a:r>
          </a:p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．细胞内分解有机物和释放能量的主要场所是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．叶绿体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．细胞核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．细胞膜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．线粒体</a:t>
            </a:r>
          </a:p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．下列各物质中，既是光合作用的原料，又是呼吸作用的产物的一组是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．二氧化碳和水    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．有机物和氧气</a:t>
            </a:r>
          </a:p>
          <a:p>
            <a:pPr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．二氧化碳和氧气 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．有机物和水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5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．植物体进行呼吸作用的时间是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．只在白天             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．只在光下  </a:t>
            </a:r>
          </a:p>
          <a:p>
            <a:pPr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．在白天和黑夜     </a:t>
            </a:r>
            <a:r>
              <a:rPr lang="zh-CN" altLang="en-US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   </a:t>
            </a:r>
            <a:r>
              <a:rPr lang="en-US" altLang="zh-CN" sz="28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．只在晚上</a:t>
            </a:r>
          </a:p>
          <a:p>
            <a:pPr>
              <a:buFontTx/>
              <a:buNone/>
            </a:pPr>
            <a:endParaRPr lang="en-US" altLang="zh-CN" sz="2800" dirty="0"/>
          </a:p>
        </p:txBody>
      </p:sp>
      <p:sp>
        <p:nvSpPr>
          <p:cNvPr id="16401" name="Text Box 17"/>
          <p:cNvSpPr txBox="1">
            <a:spLocks noChangeArrowheads="1"/>
          </p:cNvSpPr>
          <p:nvPr/>
        </p:nvSpPr>
        <p:spPr bwMode="auto">
          <a:xfrm>
            <a:off x="4139952" y="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6402" name="Text Box 18"/>
          <p:cNvSpPr txBox="1">
            <a:spLocks noChangeArrowheads="1"/>
          </p:cNvSpPr>
          <p:nvPr/>
        </p:nvSpPr>
        <p:spPr bwMode="auto">
          <a:xfrm>
            <a:off x="5318125" y="9794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6403" name="Text Box 19"/>
          <p:cNvSpPr txBox="1">
            <a:spLocks noChangeArrowheads="1"/>
          </p:cNvSpPr>
          <p:nvPr/>
        </p:nvSpPr>
        <p:spPr bwMode="auto">
          <a:xfrm>
            <a:off x="7740352" y="206084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16404" name="Text Box 20"/>
          <p:cNvSpPr txBox="1">
            <a:spLocks noChangeArrowheads="1"/>
          </p:cNvSpPr>
          <p:nvPr/>
        </p:nvSpPr>
        <p:spPr bwMode="auto">
          <a:xfrm>
            <a:off x="3032125" y="34940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6405" name="Text Box 21"/>
          <p:cNvSpPr txBox="1">
            <a:spLocks noChangeArrowheads="1"/>
          </p:cNvSpPr>
          <p:nvPr/>
        </p:nvSpPr>
        <p:spPr bwMode="auto">
          <a:xfrm>
            <a:off x="5394325" y="50942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4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01" grpId="0"/>
      <p:bldP spid="16402" grpId="0"/>
      <p:bldP spid="16403" grpId="0"/>
      <p:bldP spid="16404" grpId="0"/>
      <p:bldP spid="1640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6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．如果用保鲜袋把新鲜的水果封装起来，可以大大延长水果的贮藏时间。保鲜袋的主要作用是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．保持袋内适宜的温度  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．减少水果的水分散失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．抑制水果的呼吸作用  </a:t>
            </a:r>
            <a:r>
              <a:rPr lang="en-US" altLang="zh-CN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．减少水果的表面损伤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dirty="0">
                <a:solidFill>
                  <a:srgbClr val="0000FF"/>
                </a:solidFill>
              </a:rPr>
              <a:t>7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．新覆地区昼夜温差大，瓜果特别甜，是因为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．白天光合作用强烈，晚上呼吸作用强烈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．白天光合作用强烈，晚上呼吸作用微弱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．白天光合作用微弱，晚上呼吸作用微弱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．白天光合作用微弱，晚上呼吸作用强烈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8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．土壤板结不利于植物生长的原因是</a:t>
            </a: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(    )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．缺少肥料，妨碍光合作用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．缺少水分，妨碍光合作用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．缺少二氧化碳，妨碍根的呼吸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D</a:t>
            </a:r>
            <a:r>
              <a:rPr lang="zh-CN" altLang="en-US" sz="2800" b="1" dirty="0">
                <a:solidFill>
                  <a:srgbClr val="002060"/>
                </a:solidFill>
                <a:latin typeface="黑体" pitchFamily="2" charset="-122"/>
                <a:ea typeface="黑体" pitchFamily="2" charset="-122"/>
              </a:rPr>
              <a:t>．缺少氧气，妨碍根的呼吸 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613525" y="3698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7527925" y="17414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6156325" y="402748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3048000" y="30163"/>
            <a:ext cx="3276600" cy="1219200"/>
          </a:xfrm>
          <a:prstGeom prst="flowChartPunchedTape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title"/>
          </p:nvPr>
        </p:nvSpPr>
        <p:spPr>
          <a:xfrm>
            <a:off x="3352800" y="0"/>
            <a:ext cx="2590800" cy="1143000"/>
          </a:xfrm>
          <a:noFill/>
          <a:ln/>
        </p:spPr>
        <p:txBody>
          <a:bodyPr/>
          <a:lstStyle/>
          <a:p>
            <a:r>
              <a:rPr kumimoji="1" lang="zh-CN" altLang="en-US" b="1">
                <a:solidFill>
                  <a:schemeClr val="tx1"/>
                </a:solidFill>
              </a:rPr>
              <a:t>学以致用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5562600"/>
          </a:xfrm>
          <a:noFill/>
          <a:ln/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kumimoji="1" lang="en-US" altLang="zh-CN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楷体" charset="-122"/>
              </a:rPr>
              <a:t>1</a:t>
            </a:r>
            <a:r>
              <a:rPr kumimoji="1" lang="zh-CN" altLang="en-US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b="1" dirty="0">
                <a:latin typeface="黑体" pitchFamily="2" charset="-122"/>
                <a:ea typeface="黑体" pitchFamily="2" charset="-122"/>
              </a:rPr>
              <a:t>为什么栽花或种庄稼，都要经常松土？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charset="-122"/>
              </a:rPr>
              <a:t>   经常松土可以为根提供充足的氧气。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2</a:t>
            </a:r>
            <a:r>
              <a:rPr lang="zh-CN" altLang="en-US" b="1" dirty="0" smtClean="0">
                <a:latin typeface="黑体" pitchFamily="2" charset="-122"/>
                <a:ea typeface="黑体" pitchFamily="2" charset="-122"/>
              </a:rPr>
              <a:t>、</a:t>
            </a:r>
            <a:r>
              <a:rPr kumimoji="1" lang="zh-CN" altLang="en-US" b="1" dirty="0">
                <a:latin typeface="黑体" pitchFamily="2" charset="-122"/>
                <a:ea typeface="黑体" pitchFamily="2" charset="-122"/>
              </a:rPr>
              <a:t>甘薯、白菜堆放久了，为什么会发热？储藏甘薯、白菜的窖，为什么必须留有通风孔？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kumimoji="1"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charset="-122"/>
              </a:rPr>
              <a:t>   甘薯、白菜不断地进行呼吸作用，产生大量的热。如果没有通风孔，不散热，窖内的温度会伸高，导致甘薯和白菜腐烂。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52400"/>
            <a:ext cx="9144000" cy="6705600"/>
          </a:xfrm>
          <a:noFill/>
          <a:ln/>
        </p:spPr>
        <p:txBody>
          <a:bodyPr/>
          <a:lstStyle/>
          <a:p>
            <a:pPr>
              <a:buNone/>
            </a:pPr>
            <a:r>
              <a:rPr lang="en-US" altLang="zh-CN" b="1" dirty="0" smtClean="0">
                <a:ea typeface="黑体" pitchFamily="2" charset="-122"/>
              </a:rPr>
              <a:t>3</a:t>
            </a:r>
            <a:r>
              <a:rPr lang="zh-CN" altLang="en-US" b="1" dirty="0" smtClean="0">
                <a:ea typeface="黑体" pitchFamily="2" charset="-122"/>
              </a:rPr>
              <a:t>、</a:t>
            </a:r>
            <a:r>
              <a:rPr lang="zh-CN" altLang="en-US" b="1" dirty="0">
                <a:ea typeface="黑体" pitchFamily="2" charset="-122"/>
              </a:rPr>
              <a:t>为什么要将水果、蔬菜放在冰箱中？</a:t>
            </a:r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charset="-122"/>
              </a:rPr>
              <a:t>通过低温减弱呼吸作用。</a:t>
            </a:r>
          </a:p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、</a:t>
            </a:r>
            <a:r>
              <a:rPr lang="zh-CN" altLang="en-US" b="1" dirty="0">
                <a:ea typeface="黑体" pitchFamily="2" charset="-122"/>
              </a:rPr>
              <a:t>存放时间较长的萝卜，为什么会空心？</a:t>
            </a:r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charset="-122"/>
              </a:rPr>
              <a:t>呼吸作用消耗了大量的有机物。</a:t>
            </a:r>
          </a:p>
          <a:p>
            <a:pPr>
              <a:buNone/>
            </a:pPr>
            <a:r>
              <a:rPr lang="en-US" altLang="zh-CN" b="1" dirty="0" smtClean="0">
                <a:ea typeface="黑体" pitchFamily="2" charset="-122"/>
              </a:rPr>
              <a:t>5</a:t>
            </a:r>
            <a:r>
              <a:rPr lang="zh-CN" altLang="en-US" b="1" dirty="0" smtClean="0">
                <a:ea typeface="黑体" pitchFamily="2" charset="-122"/>
              </a:rPr>
              <a:t>、</a:t>
            </a:r>
            <a:r>
              <a:rPr lang="zh-CN" altLang="en-US" b="1" dirty="0">
                <a:ea typeface="黑体" pitchFamily="2" charset="-122"/>
              </a:rPr>
              <a:t>玉米、水稻等在入仓前为什么要晒干？</a:t>
            </a:r>
          </a:p>
          <a:p>
            <a:r>
              <a:rPr lang="zh-CN" altLang="en-US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" charset="-122"/>
              </a:rPr>
              <a:t>减少水分，降低呼吸作用</a:t>
            </a:r>
          </a:p>
          <a:p>
            <a:pPr>
              <a:buFontTx/>
              <a:buNone/>
            </a:pP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p7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1557338"/>
            <a:ext cx="6934200" cy="5121275"/>
          </a:xfrm>
          <a:prstGeom prst="rect">
            <a:avLst/>
          </a:prstGeom>
          <a:noFill/>
        </p:spPr>
      </p:pic>
      <p:sp>
        <p:nvSpPr>
          <p:cNvPr id="45059" name="WordArt 3"/>
          <p:cNvSpPr>
            <a:spLocks noChangeArrowheads="1" noChangeShapeType="1" noTextEdit="1"/>
          </p:cNvSpPr>
          <p:nvPr/>
        </p:nvSpPr>
        <p:spPr bwMode="auto">
          <a:xfrm>
            <a:off x="900113" y="404813"/>
            <a:ext cx="7561262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14"/>
              </a:avLst>
            </a:prstTxWarp>
          </a:bodyPr>
          <a:lstStyle/>
          <a:p>
            <a:pPr algn="ctr"/>
            <a:r>
              <a:rPr lang="zh-CN" altLang="en-US" sz="3600" b="1" i="1" kern="10" normalizeH="1" dirty="0"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solidFill>
                  <a:srgbClr val="00FFFF"/>
                </a:solidFill>
                <a:effectLst>
                  <a:outerShdw dist="35921" dir="2700000" algn="ctr" rotWithShape="0">
                    <a:srgbClr val="B2B2B2">
                      <a:alpha val="80000"/>
                    </a:srgbClr>
                  </a:outerShdw>
                </a:effectLst>
                <a:latin typeface="华文琥珀"/>
                <a:ea typeface="华文琥珀"/>
              </a:rPr>
              <a:t>第二节 绿色植物的呼吸作用</a:t>
            </a:r>
          </a:p>
        </p:txBody>
      </p:sp>
      <p:pic>
        <p:nvPicPr>
          <p:cNvPr id="45060" name="zouyidao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072563" y="6786563"/>
            <a:ext cx="71437" cy="7143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506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779462" y="404664"/>
            <a:ext cx="7536953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宋体" pitchFamily="2" charset="-122"/>
              </a:rPr>
              <a:t>演示实验1：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种子在萌发过程中发生</a:t>
            </a:r>
            <a:r>
              <a:rPr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了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能量变化吗</a:t>
            </a:r>
            <a:r>
              <a:rPr lang="en-US" sz="2800" b="1" dirty="0">
                <a:solidFill>
                  <a:srgbClr val="0000FF"/>
                </a:solidFill>
                <a:latin typeface="宋体" pitchFamily="2" charset="-122"/>
              </a:rPr>
              <a:t>？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782638" y="5067300"/>
            <a:ext cx="7416800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</a:rPr>
              <a:t>甲：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萌发的种子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温度计示数高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CC00FF"/>
                </a:solidFill>
                <a:latin typeface="宋体" pitchFamily="2" charset="-122"/>
              </a:rPr>
              <a:t>乙：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煮熟的种子</a:t>
            </a:r>
            <a:r>
              <a:rPr lang="en-US" altLang="zh-CN" sz="2800" b="1" dirty="0">
                <a:solidFill>
                  <a:srgbClr val="0000FF"/>
                </a:solidFill>
                <a:latin typeface="宋体" pitchFamily="2" charset="-122"/>
              </a:rPr>
              <a:t>——</a:t>
            </a:r>
            <a:r>
              <a:rPr lang="zh-CN" altLang="en-US" sz="2800" b="1" dirty="0">
                <a:solidFill>
                  <a:srgbClr val="0000FF"/>
                </a:solidFill>
                <a:latin typeface="宋体" pitchFamily="2" charset="-122"/>
              </a:rPr>
              <a:t>温度计示数低</a:t>
            </a:r>
            <a:endParaRPr lang="en-US" sz="2800" b="1" dirty="0">
              <a:solidFill>
                <a:srgbClr val="0000FF"/>
              </a:solidFill>
              <a:latin typeface="宋体" pitchFamily="2" charset="-122"/>
            </a:endParaRPr>
          </a:p>
        </p:txBody>
      </p:sp>
      <p:pic>
        <p:nvPicPr>
          <p:cNvPr id="6149" name="Picture 8" descr="图片6副本"/>
          <p:cNvPicPr>
            <a:picLocks noChangeAspect="1" noChangeArrowheads="1"/>
          </p:cNvPicPr>
          <p:nvPr/>
        </p:nvPicPr>
        <p:blipFill>
          <a:blip r:embed="rId3" cstate="print">
            <a:lum bright="-10000" contrast="20000"/>
          </a:blip>
          <a:srcRect/>
          <a:stretch>
            <a:fillRect/>
          </a:stretch>
        </p:blipFill>
        <p:spPr bwMode="auto">
          <a:xfrm>
            <a:off x="1691680" y="1556792"/>
            <a:ext cx="6968217" cy="321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674688" y="1273175"/>
            <a:ext cx="8099425" cy="421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宋体" pitchFamily="2" charset="-122"/>
              </a:rPr>
              <a:t>种子在萌发过程中发生了能量变化吗？</a:t>
            </a:r>
          </a:p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种子在萌发过程中，其中的有机物发生了变化，释放出能量，一部分能量用于种子萌发，还有一部分能量以热能的形式散失了。</a:t>
            </a:r>
            <a:endParaRPr 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171" name="table"/>
          <p:cNvSpPr>
            <a:spLocks noEditPoints="1" noChangeArrowheads="1"/>
          </p:cNvSpPr>
          <p:nvPr/>
        </p:nvSpPr>
        <p:spPr bwMode="auto">
          <a:xfrm>
            <a:off x="-246063" y="400050"/>
            <a:ext cx="3490913" cy="1152525"/>
          </a:xfrm>
          <a:custGeom>
            <a:avLst/>
            <a:gdLst>
              <a:gd name="T0" fmla="*/ 1476375 w 21600"/>
              <a:gd name="T1" fmla="*/ 0 h 21600"/>
              <a:gd name="T2" fmla="*/ 2952750 w 21600"/>
              <a:gd name="T3" fmla="*/ 576263 h 21600"/>
              <a:gd name="T4" fmla="*/ 1476375 w 21600"/>
              <a:gd name="T5" fmla="*/ 1152525 h 21600"/>
              <a:gd name="T6" fmla="*/ 0 w 21600"/>
              <a:gd name="T7" fmla="*/ 576263 h 21600"/>
              <a:gd name="T8" fmla="*/ 0 60000 65536"/>
              <a:gd name="T9" fmla="*/ 0 60000 65536"/>
              <a:gd name="T10" fmla="*/ 0 60000 65536"/>
              <a:gd name="T11" fmla="*/ 0 60000 65536"/>
              <a:gd name="T12" fmla="*/ 4015 w 21600"/>
              <a:gd name="T13" fmla="*/ 4491 h 21600"/>
              <a:gd name="T14" fmla="*/ 17622 w 21600"/>
              <a:gd name="T15" fmla="*/ 17121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7641" y="17591"/>
                </a:moveTo>
                <a:lnTo>
                  <a:pt x="18067" y="17165"/>
                </a:lnTo>
                <a:lnTo>
                  <a:pt x="18443" y="16689"/>
                </a:lnTo>
                <a:lnTo>
                  <a:pt x="18794" y="16162"/>
                </a:lnTo>
                <a:lnTo>
                  <a:pt x="19144" y="15661"/>
                </a:lnTo>
                <a:lnTo>
                  <a:pt x="19420" y="15135"/>
                </a:lnTo>
                <a:lnTo>
                  <a:pt x="19645" y="14584"/>
                </a:lnTo>
                <a:lnTo>
                  <a:pt x="19871" y="13982"/>
                </a:lnTo>
                <a:lnTo>
                  <a:pt x="20071" y="13406"/>
                </a:lnTo>
                <a:lnTo>
                  <a:pt x="20297" y="13456"/>
                </a:lnTo>
                <a:lnTo>
                  <a:pt x="20472" y="13456"/>
                </a:lnTo>
                <a:lnTo>
                  <a:pt x="20648" y="13406"/>
                </a:lnTo>
                <a:lnTo>
                  <a:pt x="20823" y="13331"/>
                </a:lnTo>
                <a:lnTo>
                  <a:pt x="20948" y="13206"/>
                </a:lnTo>
                <a:lnTo>
                  <a:pt x="21099" y="13080"/>
                </a:lnTo>
                <a:lnTo>
                  <a:pt x="21149" y="12905"/>
                </a:lnTo>
                <a:lnTo>
                  <a:pt x="21299" y="12704"/>
                </a:lnTo>
                <a:lnTo>
                  <a:pt x="21425" y="12253"/>
                </a:lnTo>
                <a:lnTo>
                  <a:pt x="21550" y="11727"/>
                </a:lnTo>
                <a:lnTo>
                  <a:pt x="21600" y="11276"/>
                </a:lnTo>
                <a:lnTo>
                  <a:pt x="21600" y="10800"/>
                </a:lnTo>
                <a:lnTo>
                  <a:pt x="21600" y="10324"/>
                </a:lnTo>
                <a:lnTo>
                  <a:pt x="21550" y="9823"/>
                </a:lnTo>
                <a:lnTo>
                  <a:pt x="21425" y="9347"/>
                </a:lnTo>
                <a:lnTo>
                  <a:pt x="21299" y="8896"/>
                </a:lnTo>
                <a:lnTo>
                  <a:pt x="21149" y="8695"/>
                </a:lnTo>
                <a:lnTo>
                  <a:pt x="21099" y="8520"/>
                </a:lnTo>
                <a:lnTo>
                  <a:pt x="20948" y="8344"/>
                </a:lnTo>
                <a:lnTo>
                  <a:pt x="20823" y="8269"/>
                </a:lnTo>
                <a:lnTo>
                  <a:pt x="20648" y="8169"/>
                </a:lnTo>
                <a:lnTo>
                  <a:pt x="20472" y="8144"/>
                </a:lnTo>
                <a:lnTo>
                  <a:pt x="20297" y="8144"/>
                </a:lnTo>
                <a:lnTo>
                  <a:pt x="20071" y="8169"/>
                </a:lnTo>
                <a:lnTo>
                  <a:pt x="19871" y="7618"/>
                </a:lnTo>
                <a:lnTo>
                  <a:pt x="19645" y="7016"/>
                </a:lnTo>
                <a:lnTo>
                  <a:pt x="19420" y="6490"/>
                </a:lnTo>
                <a:lnTo>
                  <a:pt x="19144" y="5939"/>
                </a:lnTo>
                <a:lnTo>
                  <a:pt x="18794" y="5438"/>
                </a:lnTo>
                <a:lnTo>
                  <a:pt x="18443" y="4961"/>
                </a:lnTo>
                <a:lnTo>
                  <a:pt x="18067" y="4460"/>
                </a:lnTo>
                <a:lnTo>
                  <a:pt x="17691" y="4034"/>
                </a:lnTo>
                <a:lnTo>
                  <a:pt x="17215" y="3608"/>
                </a:lnTo>
                <a:lnTo>
                  <a:pt x="16739" y="3232"/>
                </a:lnTo>
                <a:lnTo>
                  <a:pt x="16263" y="2832"/>
                </a:lnTo>
                <a:lnTo>
                  <a:pt x="15686" y="2506"/>
                </a:lnTo>
                <a:lnTo>
                  <a:pt x="15185" y="2205"/>
                </a:lnTo>
                <a:lnTo>
                  <a:pt x="14609" y="1929"/>
                </a:lnTo>
                <a:lnTo>
                  <a:pt x="14032" y="1704"/>
                </a:lnTo>
                <a:lnTo>
                  <a:pt x="13431" y="1503"/>
                </a:lnTo>
                <a:lnTo>
                  <a:pt x="13481" y="1278"/>
                </a:lnTo>
                <a:lnTo>
                  <a:pt x="13481" y="1103"/>
                </a:lnTo>
                <a:lnTo>
                  <a:pt x="13431" y="952"/>
                </a:lnTo>
                <a:lnTo>
                  <a:pt x="13356" y="777"/>
                </a:lnTo>
                <a:lnTo>
                  <a:pt x="13256" y="626"/>
                </a:lnTo>
                <a:lnTo>
                  <a:pt x="13080" y="526"/>
                </a:lnTo>
                <a:lnTo>
                  <a:pt x="12930" y="426"/>
                </a:lnTo>
                <a:lnTo>
                  <a:pt x="12704" y="301"/>
                </a:lnTo>
                <a:lnTo>
                  <a:pt x="12278" y="175"/>
                </a:lnTo>
                <a:lnTo>
                  <a:pt x="11802" y="25"/>
                </a:lnTo>
                <a:lnTo>
                  <a:pt x="11276" y="0"/>
                </a:lnTo>
                <a:lnTo>
                  <a:pt x="10825" y="0"/>
                </a:lnTo>
                <a:lnTo>
                  <a:pt x="10324" y="0"/>
                </a:lnTo>
                <a:lnTo>
                  <a:pt x="9848" y="25"/>
                </a:lnTo>
                <a:lnTo>
                  <a:pt x="9347" y="175"/>
                </a:lnTo>
                <a:lnTo>
                  <a:pt x="8921" y="301"/>
                </a:lnTo>
                <a:lnTo>
                  <a:pt x="8695" y="426"/>
                </a:lnTo>
                <a:lnTo>
                  <a:pt x="8545" y="526"/>
                </a:lnTo>
                <a:lnTo>
                  <a:pt x="8394" y="626"/>
                </a:lnTo>
                <a:lnTo>
                  <a:pt x="8269" y="777"/>
                </a:lnTo>
                <a:lnTo>
                  <a:pt x="8169" y="952"/>
                </a:lnTo>
                <a:lnTo>
                  <a:pt x="8144" y="1103"/>
                </a:lnTo>
                <a:lnTo>
                  <a:pt x="8144" y="1278"/>
                </a:lnTo>
                <a:lnTo>
                  <a:pt x="8219" y="1503"/>
                </a:lnTo>
                <a:lnTo>
                  <a:pt x="7618" y="1704"/>
                </a:lnTo>
                <a:lnTo>
                  <a:pt x="7066" y="1929"/>
                </a:lnTo>
                <a:lnTo>
                  <a:pt x="6490" y="2205"/>
                </a:lnTo>
                <a:lnTo>
                  <a:pt x="5939" y="2456"/>
                </a:lnTo>
                <a:lnTo>
                  <a:pt x="5438" y="2781"/>
                </a:lnTo>
                <a:lnTo>
                  <a:pt x="4961" y="3132"/>
                </a:lnTo>
                <a:lnTo>
                  <a:pt x="4485" y="3533"/>
                </a:lnTo>
                <a:lnTo>
                  <a:pt x="4059" y="3959"/>
                </a:lnTo>
                <a:lnTo>
                  <a:pt x="3633" y="4385"/>
                </a:lnTo>
                <a:lnTo>
                  <a:pt x="3232" y="4861"/>
                </a:lnTo>
                <a:lnTo>
                  <a:pt x="2857" y="5387"/>
                </a:lnTo>
                <a:lnTo>
                  <a:pt x="2506" y="5889"/>
                </a:lnTo>
                <a:lnTo>
                  <a:pt x="2205" y="6465"/>
                </a:lnTo>
                <a:lnTo>
                  <a:pt x="1955" y="7016"/>
                </a:lnTo>
                <a:lnTo>
                  <a:pt x="1729" y="7568"/>
                </a:lnTo>
                <a:lnTo>
                  <a:pt x="1529" y="8169"/>
                </a:lnTo>
                <a:lnTo>
                  <a:pt x="1303" y="8144"/>
                </a:lnTo>
                <a:lnTo>
                  <a:pt x="1128" y="8144"/>
                </a:lnTo>
                <a:lnTo>
                  <a:pt x="977" y="8169"/>
                </a:lnTo>
                <a:lnTo>
                  <a:pt x="802" y="8269"/>
                </a:lnTo>
                <a:lnTo>
                  <a:pt x="652" y="8344"/>
                </a:lnTo>
                <a:lnTo>
                  <a:pt x="526" y="8520"/>
                </a:lnTo>
                <a:lnTo>
                  <a:pt x="451" y="8695"/>
                </a:lnTo>
                <a:lnTo>
                  <a:pt x="326" y="8896"/>
                </a:lnTo>
                <a:lnTo>
                  <a:pt x="200" y="9347"/>
                </a:lnTo>
                <a:lnTo>
                  <a:pt x="50" y="9823"/>
                </a:lnTo>
                <a:lnTo>
                  <a:pt x="0" y="10324"/>
                </a:lnTo>
                <a:lnTo>
                  <a:pt x="0" y="10800"/>
                </a:lnTo>
                <a:lnTo>
                  <a:pt x="0" y="11276"/>
                </a:lnTo>
                <a:lnTo>
                  <a:pt x="50" y="11727"/>
                </a:lnTo>
                <a:lnTo>
                  <a:pt x="200" y="12253"/>
                </a:lnTo>
                <a:lnTo>
                  <a:pt x="326" y="12704"/>
                </a:lnTo>
                <a:lnTo>
                  <a:pt x="451" y="12905"/>
                </a:lnTo>
                <a:lnTo>
                  <a:pt x="526" y="13080"/>
                </a:lnTo>
                <a:lnTo>
                  <a:pt x="652" y="13206"/>
                </a:lnTo>
                <a:lnTo>
                  <a:pt x="802" y="13331"/>
                </a:lnTo>
                <a:lnTo>
                  <a:pt x="977" y="13406"/>
                </a:lnTo>
                <a:lnTo>
                  <a:pt x="1128" y="13456"/>
                </a:lnTo>
                <a:lnTo>
                  <a:pt x="1303" y="13456"/>
                </a:lnTo>
                <a:lnTo>
                  <a:pt x="1529" y="13406"/>
                </a:lnTo>
                <a:lnTo>
                  <a:pt x="1729" y="13982"/>
                </a:lnTo>
                <a:lnTo>
                  <a:pt x="1955" y="14584"/>
                </a:lnTo>
                <a:lnTo>
                  <a:pt x="2255" y="15135"/>
                </a:lnTo>
                <a:lnTo>
                  <a:pt x="2556" y="15736"/>
                </a:lnTo>
                <a:lnTo>
                  <a:pt x="2907" y="16263"/>
                </a:lnTo>
                <a:lnTo>
                  <a:pt x="3283" y="16764"/>
                </a:lnTo>
                <a:lnTo>
                  <a:pt x="3684" y="17240"/>
                </a:lnTo>
                <a:lnTo>
                  <a:pt x="4110" y="17741"/>
                </a:lnTo>
                <a:lnTo>
                  <a:pt x="4535" y="18117"/>
                </a:lnTo>
                <a:lnTo>
                  <a:pt x="5012" y="18493"/>
                </a:lnTo>
                <a:lnTo>
                  <a:pt x="5463" y="18844"/>
                </a:lnTo>
                <a:lnTo>
                  <a:pt x="5989" y="19144"/>
                </a:lnTo>
                <a:lnTo>
                  <a:pt x="6490" y="19420"/>
                </a:lnTo>
                <a:lnTo>
                  <a:pt x="7066" y="19645"/>
                </a:lnTo>
                <a:lnTo>
                  <a:pt x="7618" y="19921"/>
                </a:lnTo>
                <a:lnTo>
                  <a:pt x="8219" y="20071"/>
                </a:lnTo>
                <a:lnTo>
                  <a:pt x="8144" y="20297"/>
                </a:lnTo>
                <a:lnTo>
                  <a:pt x="8144" y="20472"/>
                </a:lnTo>
                <a:lnTo>
                  <a:pt x="8169" y="20648"/>
                </a:lnTo>
                <a:lnTo>
                  <a:pt x="8269" y="20823"/>
                </a:lnTo>
                <a:lnTo>
                  <a:pt x="8394" y="20948"/>
                </a:lnTo>
                <a:lnTo>
                  <a:pt x="8545" y="21074"/>
                </a:lnTo>
                <a:lnTo>
                  <a:pt x="8695" y="21149"/>
                </a:lnTo>
                <a:lnTo>
                  <a:pt x="8921" y="21299"/>
                </a:lnTo>
                <a:lnTo>
                  <a:pt x="9347" y="21425"/>
                </a:lnTo>
                <a:lnTo>
                  <a:pt x="9848" y="21550"/>
                </a:lnTo>
                <a:lnTo>
                  <a:pt x="10324" y="21600"/>
                </a:lnTo>
                <a:lnTo>
                  <a:pt x="10825" y="21600"/>
                </a:lnTo>
                <a:lnTo>
                  <a:pt x="11276" y="21600"/>
                </a:lnTo>
                <a:lnTo>
                  <a:pt x="11802" y="21550"/>
                </a:lnTo>
                <a:lnTo>
                  <a:pt x="12278" y="21425"/>
                </a:lnTo>
                <a:lnTo>
                  <a:pt x="12704" y="21299"/>
                </a:lnTo>
                <a:lnTo>
                  <a:pt x="12930" y="21149"/>
                </a:lnTo>
                <a:lnTo>
                  <a:pt x="13080" y="21074"/>
                </a:lnTo>
                <a:lnTo>
                  <a:pt x="13256" y="20948"/>
                </a:lnTo>
                <a:lnTo>
                  <a:pt x="13356" y="20823"/>
                </a:lnTo>
                <a:lnTo>
                  <a:pt x="13431" y="20648"/>
                </a:lnTo>
                <a:lnTo>
                  <a:pt x="13481" y="20472"/>
                </a:lnTo>
                <a:lnTo>
                  <a:pt x="13481" y="20297"/>
                </a:lnTo>
                <a:lnTo>
                  <a:pt x="13431" y="20071"/>
                </a:lnTo>
                <a:lnTo>
                  <a:pt x="14032" y="19871"/>
                </a:lnTo>
                <a:lnTo>
                  <a:pt x="14609" y="19645"/>
                </a:lnTo>
                <a:lnTo>
                  <a:pt x="15135" y="19395"/>
                </a:lnTo>
                <a:lnTo>
                  <a:pt x="15686" y="19094"/>
                </a:lnTo>
                <a:lnTo>
                  <a:pt x="16213" y="18768"/>
                </a:lnTo>
                <a:lnTo>
                  <a:pt x="16739" y="18393"/>
                </a:lnTo>
                <a:lnTo>
                  <a:pt x="17165" y="18017"/>
                </a:lnTo>
                <a:lnTo>
                  <a:pt x="17641" y="17591"/>
                </a:lnTo>
                <a:close/>
              </a:path>
              <a:path w="21600" h="21600" extrusionOk="0">
                <a:moveTo>
                  <a:pt x="13431" y="1503"/>
                </a:moveTo>
                <a:lnTo>
                  <a:pt x="13080" y="1428"/>
                </a:lnTo>
                <a:lnTo>
                  <a:pt x="12780" y="1378"/>
                </a:lnTo>
                <a:lnTo>
                  <a:pt x="12479" y="1278"/>
                </a:lnTo>
                <a:lnTo>
                  <a:pt x="12128" y="1253"/>
                </a:lnTo>
                <a:lnTo>
                  <a:pt x="11802" y="1203"/>
                </a:lnTo>
                <a:lnTo>
                  <a:pt x="11477" y="1203"/>
                </a:lnTo>
                <a:lnTo>
                  <a:pt x="11151" y="1153"/>
                </a:lnTo>
                <a:lnTo>
                  <a:pt x="10825" y="1153"/>
                </a:lnTo>
                <a:lnTo>
                  <a:pt x="10449" y="1153"/>
                </a:lnTo>
                <a:lnTo>
                  <a:pt x="10174" y="1203"/>
                </a:lnTo>
                <a:lnTo>
                  <a:pt x="9798" y="1203"/>
                </a:lnTo>
                <a:lnTo>
                  <a:pt x="9472" y="1253"/>
                </a:lnTo>
                <a:lnTo>
                  <a:pt x="9171" y="1278"/>
                </a:lnTo>
                <a:lnTo>
                  <a:pt x="8820" y="1378"/>
                </a:lnTo>
                <a:lnTo>
                  <a:pt x="8545" y="1428"/>
                </a:lnTo>
                <a:lnTo>
                  <a:pt x="8219" y="1503"/>
                </a:lnTo>
                <a:moveTo>
                  <a:pt x="1529" y="8169"/>
                </a:moveTo>
                <a:lnTo>
                  <a:pt x="1453" y="8520"/>
                </a:lnTo>
                <a:lnTo>
                  <a:pt x="1403" y="8820"/>
                </a:lnTo>
                <a:lnTo>
                  <a:pt x="1303" y="9121"/>
                </a:lnTo>
                <a:lnTo>
                  <a:pt x="1253" y="9447"/>
                </a:lnTo>
                <a:lnTo>
                  <a:pt x="1228" y="9823"/>
                </a:lnTo>
                <a:lnTo>
                  <a:pt x="1228" y="10098"/>
                </a:lnTo>
                <a:lnTo>
                  <a:pt x="1178" y="10449"/>
                </a:lnTo>
                <a:lnTo>
                  <a:pt x="1178" y="10800"/>
                </a:lnTo>
                <a:lnTo>
                  <a:pt x="1178" y="11126"/>
                </a:lnTo>
                <a:lnTo>
                  <a:pt x="1228" y="11502"/>
                </a:lnTo>
                <a:lnTo>
                  <a:pt x="1228" y="11777"/>
                </a:lnTo>
                <a:lnTo>
                  <a:pt x="1253" y="12128"/>
                </a:lnTo>
                <a:lnTo>
                  <a:pt x="1303" y="12429"/>
                </a:lnTo>
                <a:lnTo>
                  <a:pt x="1403" y="12755"/>
                </a:lnTo>
                <a:lnTo>
                  <a:pt x="1453" y="13080"/>
                </a:lnTo>
                <a:lnTo>
                  <a:pt x="1529" y="13406"/>
                </a:lnTo>
                <a:moveTo>
                  <a:pt x="13431" y="20071"/>
                </a:moveTo>
                <a:lnTo>
                  <a:pt x="13080" y="20172"/>
                </a:lnTo>
                <a:lnTo>
                  <a:pt x="12780" y="20222"/>
                </a:lnTo>
                <a:lnTo>
                  <a:pt x="12479" y="20297"/>
                </a:lnTo>
                <a:lnTo>
                  <a:pt x="12128" y="20347"/>
                </a:lnTo>
                <a:lnTo>
                  <a:pt x="11802" y="20397"/>
                </a:lnTo>
                <a:lnTo>
                  <a:pt x="11477" y="20397"/>
                </a:lnTo>
                <a:lnTo>
                  <a:pt x="11151" y="20447"/>
                </a:lnTo>
                <a:lnTo>
                  <a:pt x="10825" y="20447"/>
                </a:lnTo>
                <a:lnTo>
                  <a:pt x="10449" y="20447"/>
                </a:lnTo>
                <a:lnTo>
                  <a:pt x="10174" y="20397"/>
                </a:lnTo>
                <a:lnTo>
                  <a:pt x="9798" y="20397"/>
                </a:lnTo>
                <a:lnTo>
                  <a:pt x="9472" y="20347"/>
                </a:lnTo>
                <a:lnTo>
                  <a:pt x="9171" y="20297"/>
                </a:lnTo>
                <a:lnTo>
                  <a:pt x="8820" y="20222"/>
                </a:lnTo>
                <a:lnTo>
                  <a:pt x="8545" y="20172"/>
                </a:lnTo>
                <a:lnTo>
                  <a:pt x="8219" y="20071"/>
                </a:lnTo>
                <a:moveTo>
                  <a:pt x="20071" y="13406"/>
                </a:moveTo>
                <a:lnTo>
                  <a:pt x="20172" y="13080"/>
                </a:lnTo>
                <a:lnTo>
                  <a:pt x="20222" y="12755"/>
                </a:lnTo>
                <a:lnTo>
                  <a:pt x="20297" y="12429"/>
                </a:lnTo>
                <a:lnTo>
                  <a:pt x="20347" y="12128"/>
                </a:lnTo>
                <a:lnTo>
                  <a:pt x="20397" y="11777"/>
                </a:lnTo>
                <a:lnTo>
                  <a:pt x="20447" y="11502"/>
                </a:lnTo>
                <a:lnTo>
                  <a:pt x="20447" y="11126"/>
                </a:lnTo>
                <a:lnTo>
                  <a:pt x="20447" y="10800"/>
                </a:lnTo>
                <a:lnTo>
                  <a:pt x="20447" y="10449"/>
                </a:lnTo>
                <a:lnTo>
                  <a:pt x="20447" y="10098"/>
                </a:lnTo>
                <a:lnTo>
                  <a:pt x="20397" y="9823"/>
                </a:lnTo>
                <a:lnTo>
                  <a:pt x="20347" y="9447"/>
                </a:lnTo>
                <a:lnTo>
                  <a:pt x="20297" y="9121"/>
                </a:lnTo>
                <a:lnTo>
                  <a:pt x="20222" y="8820"/>
                </a:lnTo>
                <a:lnTo>
                  <a:pt x="20172" y="8520"/>
                </a:lnTo>
                <a:lnTo>
                  <a:pt x="20071" y="8169"/>
                </a:lnTo>
              </a:path>
            </a:pathLst>
          </a:cu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FF00"/>
                </a:solidFill>
              </a:rPr>
              <a:t>交流讨论</a:t>
            </a:r>
            <a:endParaRPr lang="zh-CN" altLang="en-US" sz="3600" dirty="0">
              <a:solidFill>
                <a:srgbClr val="FFFF00"/>
              </a:solidFill>
            </a:endParaRPr>
          </a:p>
        </p:txBody>
      </p:sp>
      <p:pic>
        <p:nvPicPr>
          <p:cNvPr id="7172" name="Picture 2" descr="6_110558405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1413" r="-3323" b="49669"/>
          <a:stretch>
            <a:fillRect/>
          </a:stretch>
        </p:blipFill>
        <p:spPr bwMode="auto">
          <a:xfrm>
            <a:off x="6948264" y="0"/>
            <a:ext cx="1944688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 descr="图片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0575" y="53213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395536" y="332656"/>
            <a:ext cx="4298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5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幼圆" pitchFamily="49" charset="-122"/>
              </a:rPr>
              <a:t>有趣的小实验</a:t>
            </a:r>
          </a:p>
        </p:txBody>
      </p:sp>
      <p:sp>
        <p:nvSpPr>
          <p:cNvPr id="12291" name="Line 3"/>
          <p:cNvSpPr>
            <a:spLocks noChangeShapeType="1"/>
          </p:cNvSpPr>
          <p:nvPr/>
        </p:nvSpPr>
        <p:spPr bwMode="auto">
          <a:xfrm>
            <a:off x="2916238" y="44370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987675" y="2636838"/>
            <a:ext cx="433388" cy="2087562"/>
            <a:chOff x="0" y="0"/>
            <a:chExt cx="273" cy="1315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0" y="0"/>
              <a:ext cx="273" cy="1315"/>
              <a:chOff x="0" y="0"/>
              <a:chExt cx="273" cy="1315"/>
            </a:xfrm>
          </p:grpSpPr>
          <p:grpSp>
            <p:nvGrpSpPr>
              <p:cNvPr id="4" name="Group 6"/>
              <p:cNvGrpSpPr>
                <a:grpSpLocks/>
              </p:cNvGrpSpPr>
              <p:nvPr/>
            </p:nvGrpSpPr>
            <p:grpSpPr bwMode="auto">
              <a:xfrm>
                <a:off x="0" y="0"/>
                <a:ext cx="272" cy="1315"/>
                <a:chOff x="0" y="0"/>
                <a:chExt cx="272" cy="1315"/>
              </a:xfrm>
            </p:grpSpPr>
            <p:sp>
              <p:nvSpPr>
                <p:cNvPr id="12295" name="Line 7"/>
                <p:cNvSpPr>
                  <a:spLocks noChangeShapeType="1"/>
                </p:cNvSpPr>
                <p:nvPr/>
              </p:nvSpPr>
              <p:spPr bwMode="auto">
                <a:xfrm>
                  <a:off x="0" y="45"/>
                  <a:ext cx="0" cy="1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96" name="Line 8"/>
                <p:cNvSpPr>
                  <a:spLocks noChangeShapeType="1"/>
                </p:cNvSpPr>
                <p:nvPr/>
              </p:nvSpPr>
              <p:spPr bwMode="auto">
                <a:xfrm>
                  <a:off x="272" y="45"/>
                  <a:ext cx="0" cy="1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97" name="未知"/>
                <p:cNvSpPr>
                  <a:spLocks/>
                </p:cNvSpPr>
                <p:nvPr/>
              </p:nvSpPr>
              <p:spPr bwMode="auto">
                <a:xfrm>
                  <a:off x="0" y="1270"/>
                  <a:ext cx="272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6" y="45"/>
                    </a:cxn>
                    <a:cxn ang="0">
                      <a:pos x="272" y="0"/>
                    </a:cxn>
                  </a:cxnLst>
                  <a:rect l="0" t="0" r="r" b="b"/>
                  <a:pathLst>
                    <a:path w="272" h="45">
                      <a:moveTo>
                        <a:pt x="0" y="0"/>
                      </a:moveTo>
                      <a:cubicBezTo>
                        <a:pt x="45" y="22"/>
                        <a:pt x="91" y="45"/>
                        <a:pt x="136" y="45"/>
                      </a:cubicBezTo>
                      <a:cubicBezTo>
                        <a:pt x="181" y="45"/>
                        <a:pt x="226" y="22"/>
                        <a:pt x="272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98" name="Oval 10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2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299" name="未知"/>
                <p:cNvSpPr>
                  <a:spLocks/>
                </p:cNvSpPr>
                <p:nvPr/>
              </p:nvSpPr>
              <p:spPr bwMode="auto">
                <a:xfrm>
                  <a:off x="0" y="1180"/>
                  <a:ext cx="272" cy="90"/>
                </a:xfrm>
                <a:custGeom>
                  <a:avLst/>
                  <a:gdLst/>
                  <a:ahLst/>
                  <a:cxnLst>
                    <a:cxn ang="0">
                      <a:pos x="0" y="90"/>
                    </a:cxn>
                    <a:cxn ang="0">
                      <a:pos x="136" y="0"/>
                    </a:cxn>
                    <a:cxn ang="0">
                      <a:pos x="272" y="90"/>
                    </a:cxn>
                  </a:cxnLst>
                  <a:rect l="0" t="0" r="r" b="b"/>
                  <a:pathLst>
                    <a:path w="272" h="90">
                      <a:moveTo>
                        <a:pt x="0" y="90"/>
                      </a:moveTo>
                      <a:cubicBezTo>
                        <a:pt x="45" y="45"/>
                        <a:pt x="91" y="0"/>
                        <a:pt x="136" y="0"/>
                      </a:cubicBezTo>
                      <a:cubicBezTo>
                        <a:pt x="181" y="0"/>
                        <a:pt x="226" y="45"/>
                        <a:pt x="272" y="9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dash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00" name="Line 12"/>
              <p:cNvSpPr>
                <a:spLocks noChangeShapeType="1"/>
              </p:cNvSpPr>
              <p:nvPr/>
            </p:nvSpPr>
            <p:spPr bwMode="auto">
              <a:xfrm>
                <a:off x="91" y="1089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1" name="Line 13"/>
              <p:cNvSpPr>
                <a:spLocks noChangeShapeType="1"/>
              </p:cNvSpPr>
              <p:nvPr/>
            </p:nvSpPr>
            <p:spPr bwMode="auto">
              <a:xfrm>
                <a:off x="227" y="953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2" name="Line 14"/>
              <p:cNvSpPr>
                <a:spLocks noChangeShapeType="1"/>
              </p:cNvSpPr>
              <p:nvPr/>
            </p:nvSpPr>
            <p:spPr bwMode="auto">
              <a:xfrm>
                <a:off x="46" y="1044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3" name="Line 15"/>
              <p:cNvSpPr>
                <a:spLocks noChangeShapeType="1"/>
              </p:cNvSpPr>
              <p:nvPr/>
            </p:nvSpPr>
            <p:spPr bwMode="auto">
              <a:xfrm>
                <a:off x="46" y="953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4" name="Line 16"/>
              <p:cNvSpPr>
                <a:spLocks noChangeShapeType="1"/>
              </p:cNvSpPr>
              <p:nvPr/>
            </p:nvSpPr>
            <p:spPr bwMode="auto">
              <a:xfrm>
                <a:off x="91" y="908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5" name="Line 17"/>
              <p:cNvSpPr>
                <a:spLocks noChangeShapeType="1"/>
              </p:cNvSpPr>
              <p:nvPr/>
            </p:nvSpPr>
            <p:spPr bwMode="auto">
              <a:xfrm>
                <a:off x="46" y="817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6" name="Line 18"/>
              <p:cNvSpPr>
                <a:spLocks noChangeShapeType="1"/>
              </p:cNvSpPr>
              <p:nvPr/>
            </p:nvSpPr>
            <p:spPr bwMode="auto">
              <a:xfrm>
                <a:off x="136" y="772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7" name="Line 19"/>
              <p:cNvSpPr>
                <a:spLocks noChangeShapeType="1"/>
              </p:cNvSpPr>
              <p:nvPr/>
            </p:nvSpPr>
            <p:spPr bwMode="auto">
              <a:xfrm>
                <a:off x="227" y="681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8" name="Line 20"/>
              <p:cNvSpPr>
                <a:spLocks noChangeShapeType="1"/>
              </p:cNvSpPr>
              <p:nvPr/>
            </p:nvSpPr>
            <p:spPr bwMode="auto">
              <a:xfrm>
                <a:off x="91" y="681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9" name="Line 21"/>
              <p:cNvSpPr>
                <a:spLocks noChangeShapeType="1"/>
              </p:cNvSpPr>
              <p:nvPr/>
            </p:nvSpPr>
            <p:spPr bwMode="auto">
              <a:xfrm>
                <a:off x="0" y="681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0" name="Line 22"/>
              <p:cNvSpPr>
                <a:spLocks noChangeShapeType="1"/>
              </p:cNvSpPr>
              <p:nvPr/>
            </p:nvSpPr>
            <p:spPr bwMode="auto">
              <a:xfrm>
                <a:off x="46" y="1180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5" name="Group 23"/>
            <p:cNvGrpSpPr>
              <a:grpSpLocks/>
            </p:cNvGrpSpPr>
            <p:nvPr/>
          </p:nvGrpSpPr>
          <p:grpSpPr bwMode="auto">
            <a:xfrm>
              <a:off x="136" y="862"/>
              <a:ext cx="92" cy="363"/>
              <a:chOff x="0" y="0"/>
              <a:chExt cx="92" cy="363"/>
            </a:xfrm>
          </p:grpSpPr>
          <p:sp>
            <p:nvSpPr>
              <p:cNvPr id="12312" name="Line 24"/>
              <p:cNvSpPr>
                <a:spLocks noChangeShapeType="1"/>
              </p:cNvSpPr>
              <p:nvPr/>
            </p:nvSpPr>
            <p:spPr bwMode="auto">
              <a:xfrm>
                <a:off x="0" y="136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3" name="Line 25"/>
              <p:cNvSpPr>
                <a:spLocks noChangeShapeType="1"/>
              </p:cNvSpPr>
              <p:nvPr/>
            </p:nvSpPr>
            <p:spPr bwMode="auto">
              <a:xfrm>
                <a:off x="46" y="272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4" name="Line 26"/>
              <p:cNvSpPr>
                <a:spLocks noChangeShapeType="1"/>
              </p:cNvSpPr>
              <p:nvPr/>
            </p:nvSpPr>
            <p:spPr bwMode="auto">
              <a:xfrm>
                <a:off x="46" y="0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15" name="Line 27"/>
              <p:cNvSpPr>
                <a:spLocks noChangeShapeType="1"/>
              </p:cNvSpPr>
              <p:nvPr/>
            </p:nvSpPr>
            <p:spPr bwMode="auto">
              <a:xfrm>
                <a:off x="0" y="363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Group 28"/>
          <p:cNvGrpSpPr>
            <a:grpSpLocks/>
          </p:cNvGrpSpPr>
          <p:nvPr/>
        </p:nvGrpSpPr>
        <p:grpSpPr bwMode="auto">
          <a:xfrm>
            <a:off x="5722938" y="2636838"/>
            <a:ext cx="433387" cy="2087562"/>
            <a:chOff x="0" y="0"/>
            <a:chExt cx="273" cy="1315"/>
          </a:xfrm>
        </p:grpSpPr>
        <p:grpSp>
          <p:nvGrpSpPr>
            <p:cNvPr id="7" name="Group 29"/>
            <p:cNvGrpSpPr>
              <a:grpSpLocks/>
            </p:cNvGrpSpPr>
            <p:nvPr/>
          </p:nvGrpSpPr>
          <p:grpSpPr bwMode="auto">
            <a:xfrm>
              <a:off x="0" y="0"/>
              <a:ext cx="273" cy="1315"/>
              <a:chOff x="0" y="0"/>
              <a:chExt cx="273" cy="1315"/>
            </a:xfrm>
          </p:grpSpPr>
          <p:grpSp>
            <p:nvGrpSpPr>
              <p:cNvPr id="8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272" cy="1315"/>
                <a:chOff x="0" y="0"/>
                <a:chExt cx="272" cy="1315"/>
              </a:xfrm>
            </p:grpSpPr>
            <p:sp>
              <p:nvSpPr>
                <p:cNvPr id="12319" name="Line 31"/>
                <p:cNvSpPr>
                  <a:spLocks noChangeShapeType="1"/>
                </p:cNvSpPr>
                <p:nvPr/>
              </p:nvSpPr>
              <p:spPr bwMode="auto">
                <a:xfrm>
                  <a:off x="0" y="45"/>
                  <a:ext cx="0" cy="1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0" name="Line 32"/>
                <p:cNvSpPr>
                  <a:spLocks noChangeShapeType="1"/>
                </p:cNvSpPr>
                <p:nvPr/>
              </p:nvSpPr>
              <p:spPr bwMode="auto">
                <a:xfrm>
                  <a:off x="272" y="45"/>
                  <a:ext cx="0" cy="12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1" name="未知"/>
                <p:cNvSpPr>
                  <a:spLocks/>
                </p:cNvSpPr>
                <p:nvPr/>
              </p:nvSpPr>
              <p:spPr bwMode="auto">
                <a:xfrm>
                  <a:off x="0" y="1270"/>
                  <a:ext cx="272" cy="4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36" y="45"/>
                    </a:cxn>
                    <a:cxn ang="0">
                      <a:pos x="272" y="0"/>
                    </a:cxn>
                  </a:cxnLst>
                  <a:rect l="0" t="0" r="r" b="b"/>
                  <a:pathLst>
                    <a:path w="272" h="45">
                      <a:moveTo>
                        <a:pt x="0" y="0"/>
                      </a:moveTo>
                      <a:cubicBezTo>
                        <a:pt x="45" y="22"/>
                        <a:pt x="91" y="45"/>
                        <a:pt x="136" y="45"/>
                      </a:cubicBezTo>
                      <a:cubicBezTo>
                        <a:pt x="181" y="45"/>
                        <a:pt x="226" y="22"/>
                        <a:pt x="272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22" name="Oval 3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72" cy="9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5E9EFF"/>
                    </a:gs>
                    <a:gs pos="39999">
                      <a:srgbClr val="85C2FF"/>
                    </a:gs>
                    <a:gs pos="70000">
                      <a:srgbClr val="C4D6EB"/>
                    </a:gs>
                    <a:gs pos="100000">
                      <a:srgbClr val="FFEBFA"/>
                    </a:gs>
                  </a:gsLst>
                  <a:lin ang="5400000" scaled="1"/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2323" name="未知"/>
                <p:cNvSpPr>
                  <a:spLocks/>
                </p:cNvSpPr>
                <p:nvPr/>
              </p:nvSpPr>
              <p:spPr bwMode="auto">
                <a:xfrm>
                  <a:off x="0" y="1180"/>
                  <a:ext cx="272" cy="90"/>
                </a:xfrm>
                <a:custGeom>
                  <a:avLst/>
                  <a:gdLst/>
                  <a:ahLst/>
                  <a:cxnLst>
                    <a:cxn ang="0">
                      <a:pos x="0" y="90"/>
                    </a:cxn>
                    <a:cxn ang="0">
                      <a:pos x="136" y="0"/>
                    </a:cxn>
                    <a:cxn ang="0">
                      <a:pos x="272" y="90"/>
                    </a:cxn>
                  </a:cxnLst>
                  <a:rect l="0" t="0" r="r" b="b"/>
                  <a:pathLst>
                    <a:path w="272" h="90">
                      <a:moveTo>
                        <a:pt x="0" y="90"/>
                      </a:moveTo>
                      <a:cubicBezTo>
                        <a:pt x="45" y="45"/>
                        <a:pt x="91" y="0"/>
                        <a:pt x="136" y="0"/>
                      </a:cubicBezTo>
                      <a:cubicBezTo>
                        <a:pt x="181" y="0"/>
                        <a:pt x="226" y="45"/>
                        <a:pt x="272" y="9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dash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24" name="Line 36"/>
              <p:cNvSpPr>
                <a:spLocks noChangeShapeType="1"/>
              </p:cNvSpPr>
              <p:nvPr/>
            </p:nvSpPr>
            <p:spPr bwMode="auto">
              <a:xfrm>
                <a:off x="91" y="1089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5" name="Line 37"/>
              <p:cNvSpPr>
                <a:spLocks noChangeShapeType="1"/>
              </p:cNvSpPr>
              <p:nvPr/>
            </p:nvSpPr>
            <p:spPr bwMode="auto">
              <a:xfrm>
                <a:off x="227" y="953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6" name="Line 38"/>
              <p:cNvSpPr>
                <a:spLocks noChangeShapeType="1"/>
              </p:cNvSpPr>
              <p:nvPr/>
            </p:nvSpPr>
            <p:spPr bwMode="auto">
              <a:xfrm>
                <a:off x="46" y="1044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7" name="Line 39"/>
              <p:cNvSpPr>
                <a:spLocks noChangeShapeType="1"/>
              </p:cNvSpPr>
              <p:nvPr/>
            </p:nvSpPr>
            <p:spPr bwMode="auto">
              <a:xfrm>
                <a:off x="46" y="953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8" name="Line 40"/>
              <p:cNvSpPr>
                <a:spLocks noChangeShapeType="1"/>
              </p:cNvSpPr>
              <p:nvPr/>
            </p:nvSpPr>
            <p:spPr bwMode="auto">
              <a:xfrm>
                <a:off x="91" y="908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29" name="Line 41"/>
              <p:cNvSpPr>
                <a:spLocks noChangeShapeType="1"/>
              </p:cNvSpPr>
              <p:nvPr/>
            </p:nvSpPr>
            <p:spPr bwMode="auto">
              <a:xfrm>
                <a:off x="46" y="817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0" name="Line 42"/>
              <p:cNvSpPr>
                <a:spLocks noChangeShapeType="1"/>
              </p:cNvSpPr>
              <p:nvPr/>
            </p:nvSpPr>
            <p:spPr bwMode="auto">
              <a:xfrm>
                <a:off x="136" y="772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1" name="Line 43"/>
              <p:cNvSpPr>
                <a:spLocks noChangeShapeType="1"/>
              </p:cNvSpPr>
              <p:nvPr/>
            </p:nvSpPr>
            <p:spPr bwMode="auto">
              <a:xfrm>
                <a:off x="227" y="681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2" name="Line 44"/>
              <p:cNvSpPr>
                <a:spLocks noChangeShapeType="1"/>
              </p:cNvSpPr>
              <p:nvPr/>
            </p:nvSpPr>
            <p:spPr bwMode="auto">
              <a:xfrm>
                <a:off x="91" y="681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3" name="Line 45"/>
              <p:cNvSpPr>
                <a:spLocks noChangeShapeType="1"/>
              </p:cNvSpPr>
              <p:nvPr/>
            </p:nvSpPr>
            <p:spPr bwMode="auto">
              <a:xfrm>
                <a:off x="0" y="681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4" name="Line 46"/>
              <p:cNvSpPr>
                <a:spLocks noChangeShapeType="1"/>
              </p:cNvSpPr>
              <p:nvPr/>
            </p:nvSpPr>
            <p:spPr bwMode="auto">
              <a:xfrm>
                <a:off x="46" y="1180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" name="Group 47"/>
            <p:cNvGrpSpPr>
              <a:grpSpLocks/>
            </p:cNvGrpSpPr>
            <p:nvPr/>
          </p:nvGrpSpPr>
          <p:grpSpPr bwMode="auto">
            <a:xfrm>
              <a:off x="136" y="862"/>
              <a:ext cx="92" cy="363"/>
              <a:chOff x="0" y="0"/>
              <a:chExt cx="92" cy="363"/>
            </a:xfrm>
          </p:grpSpPr>
          <p:sp>
            <p:nvSpPr>
              <p:cNvPr id="12336" name="Line 48"/>
              <p:cNvSpPr>
                <a:spLocks noChangeShapeType="1"/>
              </p:cNvSpPr>
              <p:nvPr/>
            </p:nvSpPr>
            <p:spPr bwMode="auto">
              <a:xfrm>
                <a:off x="0" y="136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7" name="Line 49"/>
              <p:cNvSpPr>
                <a:spLocks noChangeShapeType="1"/>
              </p:cNvSpPr>
              <p:nvPr/>
            </p:nvSpPr>
            <p:spPr bwMode="auto">
              <a:xfrm>
                <a:off x="46" y="272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8" name="Line 50"/>
              <p:cNvSpPr>
                <a:spLocks noChangeShapeType="1"/>
              </p:cNvSpPr>
              <p:nvPr/>
            </p:nvSpPr>
            <p:spPr bwMode="auto">
              <a:xfrm>
                <a:off x="46" y="0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9" name="Line 51"/>
              <p:cNvSpPr>
                <a:spLocks noChangeShapeType="1"/>
              </p:cNvSpPr>
              <p:nvPr/>
            </p:nvSpPr>
            <p:spPr bwMode="auto">
              <a:xfrm>
                <a:off x="0" y="363"/>
                <a:ext cx="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2340" name="Line 52"/>
          <p:cNvSpPr>
            <a:spLocks noChangeShapeType="1"/>
          </p:cNvSpPr>
          <p:nvPr/>
        </p:nvSpPr>
        <p:spPr bwMode="auto">
          <a:xfrm>
            <a:off x="1908175" y="198913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1" name="Line 53"/>
          <p:cNvSpPr>
            <a:spLocks noChangeShapeType="1"/>
          </p:cNvSpPr>
          <p:nvPr/>
        </p:nvSpPr>
        <p:spPr bwMode="auto">
          <a:xfrm>
            <a:off x="3276600" y="1989138"/>
            <a:ext cx="0" cy="2160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2" name="Line 54"/>
          <p:cNvSpPr>
            <a:spLocks noChangeShapeType="1"/>
          </p:cNvSpPr>
          <p:nvPr/>
        </p:nvSpPr>
        <p:spPr bwMode="auto">
          <a:xfrm>
            <a:off x="3132138" y="2133600"/>
            <a:ext cx="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3" name="Line 55"/>
          <p:cNvSpPr>
            <a:spLocks noChangeShapeType="1"/>
          </p:cNvSpPr>
          <p:nvPr/>
        </p:nvSpPr>
        <p:spPr bwMode="auto">
          <a:xfrm flipH="1">
            <a:off x="1908175" y="2133600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4" name="Line 56"/>
          <p:cNvSpPr>
            <a:spLocks noChangeShapeType="1"/>
          </p:cNvSpPr>
          <p:nvPr/>
        </p:nvSpPr>
        <p:spPr bwMode="auto">
          <a:xfrm>
            <a:off x="5867400" y="1989138"/>
            <a:ext cx="0" cy="2160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5" name="Line 57"/>
          <p:cNvSpPr>
            <a:spLocks noChangeShapeType="1"/>
          </p:cNvSpPr>
          <p:nvPr/>
        </p:nvSpPr>
        <p:spPr bwMode="auto">
          <a:xfrm>
            <a:off x="6011863" y="2133600"/>
            <a:ext cx="0" cy="2016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6" name="Line 58"/>
          <p:cNvSpPr>
            <a:spLocks noChangeShapeType="1"/>
          </p:cNvSpPr>
          <p:nvPr/>
        </p:nvSpPr>
        <p:spPr bwMode="auto">
          <a:xfrm>
            <a:off x="5867400" y="1989138"/>
            <a:ext cx="1368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7" name="Line 59"/>
          <p:cNvSpPr>
            <a:spLocks noChangeShapeType="1"/>
          </p:cNvSpPr>
          <p:nvPr/>
        </p:nvSpPr>
        <p:spPr bwMode="auto">
          <a:xfrm flipH="1">
            <a:off x="6011863" y="2133600"/>
            <a:ext cx="12239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48" name="Text Box 60"/>
          <p:cNvSpPr txBox="1">
            <a:spLocks noChangeArrowheads="1"/>
          </p:cNvSpPr>
          <p:nvPr/>
        </p:nvSpPr>
        <p:spPr bwMode="auto">
          <a:xfrm>
            <a:off x="2987675" y="4941888"/>
            <a:ext cx="3794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</a:p>
        </p:txBody>
      </p:sp>
      <p:sp>
        <p:nvSpPr>
          <p:cNvPr id="12349" name="Text Box 61"/>
          <p:cNvSpPr txBox="1">
            <a:spLocks noChangeArrowheads="1"/>
          </p:cNvSpPr>
          <p:nvPr/>
        </p:nvSpPr>
        <p:spPr bwMode="auto">
          <a:xfrm>
            <a:off x="5795963" y="4941888"/>
            <a:ext cx="3794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</a:p>
        </p:txBody>
      </p:sp>
      <p:sp>
        <p:nvSpPr>
          <p:cNvPr id="12350" name="AutoShape 62"/>
          <p:cNvSpPr>
            <a:spLocks noChangeArrowheads="1"/>
          </p:cNvSpPr>
          <p:nvPr/>
        </p:nvSpPr>
        <p:spPr bwMode="auto">
          <a:xfrm>
            <a:off x="827088" y="1989138"/>
            <a:ext cx="1152525" cy="144462"/>
          </a:xfrm>
          <a:prstGeom prst="rightArrow">
            <a:avLst>
              <a:gd name="adj1" fmla="val 50000"/>
              <a:gd name="adj2" fmla="val 19945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51" name="AutoShape 63"/>
          <p:cNvSpPr>
            <a:spLocks noChangeArrowheads="1"/>
          </p:cNvSpPr>
          <p:nvPr/>
        </p:nvSpPr>
        <p:spPr bwMode="auto">
          <a:xfrm>
            <a:off x="7235825" y="1989138"/>
            <a:ext cx="1152525" cy="144462"/>
          </a:xfrm>
          <a:prstGeom prst="leftArrow">
            <a:avLst>
              <a:gd name="adj1" fmla="val 50000"/>
              <a:gd name="adj2" fmla="val 199451"/>
            </a:avLst>
          </a:prstGeom>
          <a:solidFill>
            <a:srgbClr val="00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52" name="Text Box 64"/>
          <p:cNvSpPr txBox="1">
            <a:spLocks noChangeArrowheads="1"/>
          </p:cNvSpPr>
          <p:nvPr/>
        </p:nvSpPr>
        <p:spPr bwMode="auto">
          <a:xfrm>
            <a:off x="755650" y="234950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2353" name="Text Box 65"/>
          <p:cNvSpPr txBox="1">
            <a:spLocks noChangeArrowheads="1"/>
          </p:cNvSpPr>
          <p:nvPr/>
        </p:nvSpPr>
        <p:spPr bwMode="auto">
          <a:xfrm>
            <a:off x="519113" y="2282825"/>
            <a:ext cx="167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用嘴吹气</a:t>
            </a:r>
          </a:p>
        </p:txBody>
      </p:sp>
      <p:sp>
        <p:nvSpPr>
          <p:cNvPr id="12354" name="Text Box 66"/>
          <p:cNvSpPr txBox="1">
            <a:spLocks noChangeArrowheads="1"/>
          </p:cNvSpPr>
          <p:nvPr/>
        </p:nvSpPr>
        <p:spPr bwMode="auto">
          <a:xfrm>
            <a:off x="7019925" y="2349500"/>
            <a:ext cx="16764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</a:rPr>
              <a:t>用注射器注射空气</a:t>
            </a:r>
          </a:p>
        </p:txBody>
      </p:sp>
      <p:sp>
        <p:nvSpPr>
          <p:cNvPr id="12355" name="Text Box 67"/>
          <p:cNvSpPr txBox="1">
            <a:spLocks noChangeArrowheads="1"/>
          </p:cNvSpPr>
          <p:nvPr/>
        </p:nvSpPr>
        <p:spPr bwMode="auto">
          <a:xfrm>
            <a:off x="592138" y="3578225"/>
            <a:ext cx="1316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12356" name="Text Box 68"/>
          <p:cNvSpPr txBox="1">
            <a:spLocks noChangeArrowheads="1"/>
          </p:cNvSpPr>
          <p:nvPr/>
        </p:nvSpPr>
        <p:spPr bwMode="auto">
          <a:xfrm>
            <a:off x="395288" y="4005263"/>
            <a:ext cx="232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澄清的石灰水</a:t>
            </a:r>
          </a:p>
        </p:txBody>
      </p:sp>
      <p:sp>
        <p:nvSpPr>
          <p:cNvPr id="12357" name="Text Box 69"/>
          <p:cNvSpPr txBox="1">
            <a:spLocks noChangeArrowheads="1"/>
          </p:cNvSpPr>
          <p:nvPr/>
        </p:nvSpPr>
        <p:spPr bwMode="auto">
          <a:xfrm>
            <a:off x="6443663" y="4005263"/>
            <a:ext cx="2327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澄清的石灰水</a:t>
            </a:r>
          </a:p>
        </p:txBody>
      </p:sp>
      <p:sp>
        <p:nvSpPr>
          <p:cNvPr id="12358" name="Line 70"/>
          <p:cNvSpPr>
            <a:spLocks noChangeShapeType="1"/>
          </p:cNvSpPr>
          <p:nvPr/>
        </p:nvSpPr>
        <p:spPr bwMode="auto">
          <a:xfrm>
            <a:off x="2700338" y="4292600"/>
            <a:ext cx="503237" cy="0"/>
          </a:xfrm>
          <a:prstGeom prst="line">
            <a:avLst/>
          </a:prstGeom>
          <a:noFill/>
          <a:ln w="3492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59" name="Line 71"/>
          <p:cNvSpPr>
            <a:spLocks noChangeShapeType="1"/>
          </p:cNvSpPr>
          <p:nvPr/>
        </p:nvSpPr>
        <p:spPr bwMode="auto">
          <a:xfrm>
            <a:off x="5940425" y="4292600"/>
            <a:ext cx="503238" cy="0"/>
          </a:xfrm>
          <a:prstGeom prst="line">
            <a:avLst/>
          </a:prstGeom>
          <a:noFill/>
          <a:ln w="34925">
            <a:solidFill>
              <a:srgbClr val="8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360" name="Rectangle 72"/>
          <p:cNvSpPr>
            <a:spLocks noChangeArrowheads="1"/>
          </p:cNvSpPr>
          <p:nvPr/>
        </p:nvSpPr>
        <p:spPr bwMode="auto">
          <a:xfrm>
            <a:off x="2994025" y="3716338"/>
            <a:ext cx="420688" cy="936625"/>
          </a:xfrm>
          <a:prstGeom prst="rect">
            <a:avLst/>
          </a:prstGeom>
          <a:gradFill rotWithShape="1">
            <a:gsLst>
              <a:gs pos="0">
                <a:srgbClr val="DEF9FE"/>
              </a:gs>
              <a:gs pos="50000">
                <a:schemeClr val="accent1"/>
              </a:gs>
              <a:gs pos="100000">
                <a:srgbClr val="DEF9FE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61" name="Text Box 73"/>
          <p:cNvSpPr txBox="1">
            <a:spLocks noChangeArrowheads="1"/>
          </p:cNvSpPr>
          <p:nvPr/>
        </p:nvSpPr>
        <p:spPr bwMode="auto">
          <a:xfrm>
            <a:off x="395288" y="4005263"/>
            <a:ext cx="2327275" cy="519112"/>
          </a:xfrm>
          <a:prstGeom prst="rect">
            <a:avLst/>
          </a:prstGeom>
          <a:solidFill>
            <a:srgbClr val="00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浑浊的石灰水</a:t>
            </a:r>
          </a:p>
        </p:txBody>
      </p:sp>
      <p:sp>
        <p:nvSpPr>
          <p:cNvPr id="12362" name="Text Box 74"/>
          <p:cNvSpPr txBox="1">
            <a:spLocks noChangeArrowheads="1"/>
          </p:cNvSpPr>
          <p:nvPr/>
        </p:nvSpPr>
        <p:spPr bwMode="auto">
          <a:xfrm>
            <a:off x="323850" y="5287963"/>
            <a:ext cx="85693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实验结论：</a:t>
            </a:r>
          </a:p>
          <a:p>
            <a:r>
              <a:rPr lang="zh-CN" altLang="en-US" sz="3600" b="1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二氧化碳气体能使澄清的石灰水变浑浊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2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2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123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50" grpId="0" animBg="1"/>
      <p:bldP spid="12351" grpId="0" animBg="1"/>
      <p:bldP spid="12353" grpId="0" autoUpdateAnimBg="0"/>
      <p:bldP spid="12354" grpId="0" autoUpdateAnimBg="0"/>
      <p:bldP spid="12360" grpId="0" animBg="1"/>
      <p:bldP spid="12361" grpId="0" animBg="1" autoUpdateAnimBg="0"/>
      <p:bldP spid="1236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0" y="476672"/>
            <a:ext cx="9144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</a:rPr>
              <a:t>演示</a:t>
            </a:r>
            <a:r>
              <a:rPr lang="en-US" sz="3200" b="1" dirty="0">
                <a:solidFill>
                  <a:srgbClr val="FF0000"/>
                </a:solidFill>
                <a:latin typeface="宋体" pitchFamily="2" charset="-122"/>
              </a:rPr>
              <a:t>实验</a:t>
            </a:r>
            <a:r>
              <a:rPr lang="en-US" altLang="zh-CN" sz="3200" b="1" dirty="0">
                <a:solidFill>
                  <a:srgbClr val="FF0000"/>
                </a:solidFill>
                <a:latin typeface="宋体" pitchFamily="2" charset="-122"/>
              </a:rPr>
              <a:t>2</a:t>
            </a:r>
            <a:r>
              <a:rPr lang="en-US" sz="3200" b="1" dirty="0">
                <a:solidFill>
                  <a:srgbClr val="FF0000"/>
                </a:solidFill>
                <a:latin typeface="宋体" pitchFamily="2" charset="-122"/>
              </a:rPr>
              <a:t>：</a:t>
            </a:r>
            <a:r>
              <a:rPr lang="en-US" sz="3200" b="1" dirty="0">
                <a:solidFill>
                  <a:srgbClr val="0000FF"/>
                </a:solidFill>
                <a:latin typeface="宋体" pitchFamily="2" charset="-122"/>
              </a:rPr>
              <a:t>种子在萌发过程中放出了什么气体？</a:t>
            </a:r>
          </a:p>
        </p:txBody>
      </p:sp>
      <p:pic>
        <p:nvPicPr>
          <p:cNvPr id="8195" name="Picture 3" descr="图片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56563" y="5492750"/>
            <a:ext cx="1087437" cy="136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83568" y="1484784"/>
            <a:ext cx="7488832" cy="4392489"/>
            <a:chOff x="0" y="0"/>
            <a:chExt cx="4043" cy="2154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4" cstate="print">
              <a:lum contrast="-3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"/>
              <a:ext cx="4043" cy="2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gradFill rotWithShape="1">
                    <a:gsLst>
                      <a:gs pos="0">
                        <a:srgbClr val="CCFFFF">
                          <a:alpha val="78999"/>
                        </a:srgbClr>
                      </a:gs>
                      <a:gs pos="50000">
                        <a:srgbClr val="CCFFFF">
                          <a:gamma/>
                          <a:tint val="12549"/>
                          <a:invGamma/>
                        </a:srgbClr>
                      </a:gs>
                      <a:gs pos="100000">
                        <a:srgbClr val="CCFFFF">
                          <a:alpha val="78999"/>
                        </a:srgbClr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198" name="Text Box 6"/>
            <p:cNvSpPr txBox="1">
              <a:spLocks noChangeArrowheads="1"/>
            </p:cNvSpPr>
            <p:nvPr/>
          </p:nvSpPr>
          <p:spPr bwMode="auto">
            <a:xfrm>
              <a:off x="22" y="1061"/>
              <a:ext cx="306" cy="1006"/>
            </a:xfrm>
            <a:prstGeom prst="rect">
              <a:avLst/>
            </a:prstGeom>
            <a:solidFill>
              <a:schemeClr val="bg1">
                <a:alpha val="78822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vert="eaVert"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FF"/>
                  </a:solidFill>
                </a:rPr>
                <a:t>澄清的石灰水</a:t>
              </a:r>
            </a:p>
          </p:txBody>
        </p:sp>
        <p:sp>
          <p:nvSpPr>
            <p:cNvPr id="8199" name="Text Box 7"/>
            <p:cNvSpPr txBox="1">
              <a:spLocks noChangeArrowheads="1"/>
            </p:cNvSpPr>
            <p:nvPr/>
          </p:nvSpPr>
          <p:spPr bwMode="auto">
            <a:xfrm>
              <a:off x="483" y="375"/>
              <a:ext cx="493" cy="250"/>
            </a:xfrm>
            <a:prstGeom prst="rect">
              <a:avLst/>
            </a:prstGeom>
            <a:solidFill>
              <a:schemeClr val="bg1">
                <a:alpha val="78822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FF"/>
                  </a:solidFill>
                </a:rPr>
                <a:t>关闭</a:t>
              </a:r>
            </a:p>
          </p:txBody>
        </p:sp>
        <p:sp>
          <p:nvSpPr>
            <p:cNvPr id="8200" name="Text Box 8"/>
            <p:cNvSpPr txBox="1">
              <a:spLocks noChangeArrowheads="1"/>
            </p:cNvSpPr>
            <p:nvPr/>
          </p:nvSpPr>
          <p:spPr bwMode="auto">
            <a:xfrm>
              <a:off x="2562" y="378"/>
              <a:ext cx="493" cy="250"/>
            </a:xfrm>
            <a:prstGeom prst="rect">
              <a:avLst/>
            </a:prstGeom>
            <a:solidFill>
              <a:schemeClr val="bg1">
                <a:alpha val="78822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FF"/>
                  </a:solidFill>
                </a:rPr>
                <a:t>打开</a:t>
              </a:r>
            </a:p>
          </p:txBody>
        </p:sp>
        <p:sp>
          <p:nvSpPr>
            <p:cNvPr id="8201" name="Text Box 9"/>
            <p:cNvSpPr txBox="1">
              <a:spLocks noChangeArrowheads="1"/>
            </p:cNvSpPr>
            <p:nvPr/>
          </p:nvSpPr>
          <p:spPr bwMode="auto">
            <a:xfrm>
              <a:off x="1687" y="410"/>
              <a:ext cx="493" cy="250"/>
            </a:xfrm>
            <a:prstGeom prst="rect">
              <a:avLst/>
            </a:prstGeom>
            <a:solidFill>
              <a:schemeClr val="bg1">
                <a:alpha val="78822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FF"/>
                  </a:solidFill>
                </a:rPr>
                <a:t>棉花</a:t>
              </a:r>
            </a:p>
          </p:txBody>
        </p:sp>
        <p:sp>
          <p:nvSpPr>
            <p:cNvPr id="8202" name="Text Box 10"/>
            <p:cNvSpPr txBox="1">
              <a:spLocks noChangeArrowheads="1"/>
            </p:cNvSpPr>
            <p:nvPr/>
          </p:nvSpPr>
          <p:spPr bwMode="auto">
            <a:xfrm>
              <a:off x="2952" y="0"/>
              <a:ext cx="466" cy="250"/>
            </a:xfrm>
            <a:prstGeom prst="rect">
              <a:avLst/>
            </a:prstGeom>
            <a:solidFill>
              <a:schemeClr val="bg1">
                <a:alpha val="78822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lIns="90000" tIns="46800" rIns="90000" bIns="468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>
                  <a:solidFill>
                    <a:srgbClr val="0000FF"/>
                  </a:solidFill>
                </a:rPr>
                <a:t>清水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835696" y="1124744"/>
            <a:ext cx="2160588" cy="5497513"/>
            <a:chOff x="1835150" y="333375"/>
            <a:chExt cx="2160588" cy="5497513"/>
          </a:xfrm>
        </p:grpSpPr>
        <p:pic>
          <p:nvPicPr>
            <p:cNvPr id="19458" name="Picture 2" descr="未命名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35150" y="2276475"/>
              <a:ext cx="1798638" cy="280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" name="Group 4"/>
            <p:cNvGrpSpPr>
              <a:grpSpLocks/>
            </p:cNvGrpSpPr>
            <p:nvPr/>
          </p:nvGrpSpPr>
          <p:grpSpPr bwMode="auto">
            <a:xfrm>
              <a:off x="2411413" y="908050"/>
              <a:ext cx="638175" cy="3044825"/>
              <a:chOff x="0" y="0"/>
              <a:chExt cx="402" cy="1918"/>
            </a:xfrm>
          </p:grpSpPr>
          <p:grpSp>
            <p:nvGrpSpPr>
              <p:cNvPr id="3" name="Group 5"/>
              <p:cNvGrpSpPr>
                <a:grpSpLocks/>
              </p:cNvGrpSpPr>
              <p:nvPr/>
            </p:nvGrpSpPr>
            <p:grpSpPr bwMode="auto">
              <a:xfrm>
                <a:off x="0" y="0"/>
                <a:ext cx="402" cy="1918"/>
                <a:chOff x="0" y="0"/>
                <a:chExt cx="402" cy="1918"/>
              </a:xfrm>
            </p:grpSpPr>
            <p:sp>
              <p:nvSpPr>
                <p:cNvPr id="19462" name="Line 6"/>
                <p:cNvSpPr>
                  <a:spLocks noChangeShapeType="1"/>
                </p:cNvSpPr>
                <p:nvPr/>
              </p:nvSpPr>
              <p:spPr bwMode="auto">
                <a:xfrm flipH="1">
                  <a:off x="221" y="0"/>
                  <a:ext cx="181" cy="1814"/>
                </a:xfrm>
                <a:prstGeom prst="line">
                  <a:avLst/>
                </a:prstGeom>
                <a:noFill/>
                <a:ln w="476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63" name="未知"/>
                <p:cNvSpPr>
                  <a:spLocks/>
                </p:cNvSpPr>
                <p:nvPr/>
              </p:nvSpPr>
              <p:spPr bwMode="auto">
                <a:xfrm>
                  <a:off x="0" y="1775"/>
                  <a:ext cx="254" cy="143"/>
                </a:xfrm>
                <a:custGeom>
                  <a:avLst/>
                  <a:gdLst/>
                  <a:ahLst/>
                  <a:cxnLst>
                    <a:cxn ang="0">
                      <a:pos x="201" y="40"/>
                    </a:cxn>
                    <a:cxn ang="0">
                      <a:pos x="150" y="28"/>
                    </a:cxn>
                    <a:cxn ang="0">
                      <a:pos x="73" y="2"/>
                    </a:cxn>
                    <a:cxn ang="0">
                      <a:pos x="9" y="15"/>
                    </a:cxn>
                    <a:cxn ang="0">
                      <a:pos x="22" y="53"/>
                    </a:cxn>
                    <a:cxn ang="0">
                      <a:pos x="48" y="92"/>
                    </a:cxn>
                    <a:cxn ang="0">
                      <a:pos x="124" y="143"/>
                    </a:cxn>
                    <a:cxn ang="0">
                      <a:pos x="201" y="117"/>
                    </a:cxn>
                    <a:cxn ang="0">
                      <a:pos x="201" y="40"/>
                    </a:cxn>
                  </a:cxnLst>
                  <a:rect l="0" t="0" r="r" b="b"/>
                  <a:pathLst>
                    <a:path w="254" h="143">
                      <a:moveTo>
                        <a:pt x="201" y="40"/>
                      </a:moveTo>
                      <a:cubicBezTo>
                        <a:pt x="184" y="36"/>
                        <a:pt x="167" y="33"/>
                        <a:pt x="150" y="28"/>
                      </a:cubicBezTo>
                      <a:cubicBezTo>
                        <a:pt x="124" y="20"/>
                        <a:pt x="73" y="2"/>
                        <a:pt x="73" y="2"/>
                      </a:cubicBezTo>
                      <a:cubicBezTo>
                        <a:pt x="52" y="6"/>
                        <a:pt x="24" y="0"/>
                        <a:pt x="9" y="15"/>
                      </a:cubicBezTo>
                      <a:cubicBezTo>
                        <a:pt x="0" y="24"/>
                        <a:pt x="16" y="41"/>
                        <a:pt x="22" y="53"/>
                      </a:cubicBezTo>
                      <a:cubicBezTo>
                        <a:pt x="29" y="67"/>
                        <a:pt x="36" y="82"/>
                        <a:pt x="48" y="92"/>
                      </a:cubicBezTo>
                      <a:cubicBezTo>
                        <a:pt x="71" y="112"/>
                        <a:pt x="124" y="143"/>
                        <a:pt x="124" y="143"/>
                      </a:cubicBezTo>
                      <a:cubicBezTo>
                        <a:pt x="150" y="134"/>
                        <a:pt x="192" y="143"/>
                        <a:pt x="201" y="117"/>
                      </a:cubicBezTo>
                      <a:cubicBezTo>
                        <a:pt x="230" y="32"/>
                        <a:pt x="254" y="40"/>
                        <a:pt x="201" y="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64" name="Line 8"/>
                <p:cNvSpPr>
                  <a:spLocks noChangeShapeType="1"/>
                </p:cNvSpPr>
                <p:nvPr/>
              </p:nvSpPr>
              <p:spPr bwMode="auto">
                <a:xfrm flipH="1">
                  <a:off x="38" y="1588"/>
                  <a:ext cx="1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65" name="Line 9"/>
                <p:cNvSpPr>
                  <a:spLocks noChangeShapeType="1"/>
                </p:cNvSpPr>
                <p:nvPr/>
              </p:nvSpPr>
              <p:spPr bwMode="auto">
                <a:xfrm flipH="1">
                  <a:off x="175" y="1588"/>
                  <a:ext cx="0" cy="2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66" name="Oval 10"/>
                <p:cNvSpPr>
                  <a:spLocks noChangeArrowheads="1"/>
                </p:cNvSpPr>
                <p:nvPr/>
              </p:nvSpPr>
              <p:spPr bwMode="auto">
                <a:xfrm>
                  <a:off x="39" y="1542"/>
                  <a:ext cx="136" cy="4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67" name="未知"/>
              <p:cNvSpPr>
                <a:spLocks/>
              </p:cNvSpPr>
              <p:nvPr/>
            </p:nvSpPr>
            <p:spPr bwMode="auto">
              <a:xfrm>
                <a:off x="62" y="1361"/>
                <a:ext cx="105" cy="227"/>
              </a:xfrm>
              <a:custGeom>
                <a:avLst/>
                <a:gdLst/>
                <a:ahLst/>
                <a:cxnLst>
                  <a:cxn ang="0">
                    <a:pos x="151" y="680"/>
                  </a:cxn>
                  <a:cxn ang="0">
                    <a:pos x="15" y="453"/>
                  </a:cxn>
                  <a:cxn ang="0">
                    <a:pos x="242" y="0"/>
                  </a:cxn>
                  <a:cxn ang="0">
                    <a:pos x="378" y="453"/>
                  </a:cxn>
                  <a:cxn ang="0">
                    <a:pos x="151" y="680"/>
                  </a:cxn>
                </a:cxnLst>
                <a:rect l="0" t="0" r="r" b="b"/>
                <a:pathLst>
                  <a:path w="393" h="680">
                    <a:moveTo>
                      <a:pt x="151" y="680"/>
                    </a:moveTo>
                    <a:cubicBezTo>
                      <a:pt x="91" y="680"/>
                      <a:pt x="0" y="566"/>
                      <a:pt x="15" y="453"/>
                    </a:cubicBezTo>
                    <a:cubicBezTo>
                      <a:pt x="30" y="340"/>
                      <a:pt x="182" y="0"/>
                      <a:pt x="242" y="0"/>
                    </a:cubicBezTo>
                    <a:cubicBezTo>
                      <a:pt x="302" y="0"/>
                      <a:pt x="393" y="340"/>
                      <a:pt x="378" y="453"/>
                    </a:cubicBezTo>
                    <a:cubicBezTo>
                      <a:pt x="363" y="566"/>
                      <a:pt x="211" y="680"/>
                      <a:pt x="151" y="680"/>
                    </a:cubicBezTo>
                    <a:close/>
                  </a:path>
                </a:pathLst>
              </a:custGeom>
              <a:solidFill>
                <a:srgbClr val="FF6600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6" name="Group 20"/>
            <p:cNvGrpSpPr>
              <a:grpSpLocks/>
            </p:cNvGrpSpPr>
            <p:nvPr/>
          </p:nvGrpSpPr>
          <p:grpSpPr bwMode="auto">
            <a:xfrm>
              <a:off x="1979613" y="333375"/>
              <a:ext cx="900112" cy="3097213"/>
              <a:chOff x="0" y="0"/>
              <a:chExt cx="567" cy="1951"/>
            </a:xfrm>
          </p:grpSpPr>
          <p:sp>
            <p:nvSpPr>
              <p:cNvPr id="19477" name="未知"/>
              <p:cNvSpPr>
                <a:spLocks/>
              </p:cNvSpPr>
              <p:nvPr/>
            </p:nvSpPr>
            <p:spPr bwMode="auto">
              <a:xfrm>
                <a:off x="332" y="1678"/>
                <a:ext cx="122" cy="271"/>
              </a:xfrm>
              <a:custGeom>
                <a:avLst/>
                <a:gdLst/>
                <a:ahLst/>
                <a:cxnLst>
                  <a:cxn ang="0">
                    <a:pos x="151" y="680"/>
                  </a:cxn>
                  <a:cxn ang="0">
                    <a:pos x="15" y="453"/>
                  </a:cxn>
                  <a:cxn ang="0">
                    <a:pos x="242" y="0"/>
                  </a:cxn>
                  <a:cxn ang="0">
                    <a:pos x="378" y="453"/>
                  </a:cxn>
                  <a:cxn ang="0">
                    <a:pos x="151" y="680"/>
                  </a:cxn>
                </a:cxnLst>
                <a:rect l="0" t="0" r="r" b="b"/>
                <a:pathLst>
                  <a:path w="393" h="680">
                    <a:moveTo>
                      <a:pt x="151" y="680"/>
                    </a:moveTo>
                    <a:cubicBezTo>
                      <a:pt x="91" y="680"/>
                      <a:pt x="0" y="566"/>
                      <a:pt x="15" y="453"/>
                    </a:cubicBezTo>
                    <a:cubicBezTo>
                      <a:pt x="30" y="340"/>
                      <a:pt x="182" y="0"/>
                      <a:pt x="242" y="0"/>
                    </a:cubicBezTo>
                    <a:cubicBezTo>
                      <a:pt x="302" y="0"/>
                      <a:pt x="393" y="340"/>
                      <a:pt x="378" y="453"/>
                    </a:cubicBezTo>
                    <a:cubicBezTo>
                      <a:pt x="363" y="566"/>
                      <a:pt x="211" y="680"/>
                      <a:pt x="151" y="68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7" name="Group 22"/>
              <p:cNvGrpSpPr>
                <a:grpSpLocks/>
              </p:cNvGrpSpPr>
              <p:nvPr/>
            </p:nvGrpSpPr>
            <p:grpSpPr bwMode="auto">
              <a:xfrm>
                <a:off x="0" y="0"/>
                <a:ext cx="567" cy="1951"/>
                <a:chOff x="0" y="0"/>
                <a:chExt cx="567" cy="1951"/>
              </a:xfrm>
            </p:grpSpPr>
            <p:sp>
              <p:nvSpPr>
                <p:cNvPr id="19479" name="未知"/>
                <p:cNvSpPr>
                  <a:spLocks/>
                </p:cNvSpPr>
                <p:nvPr/>
              </p:nvSpPr>
              <p:spPr bwMode="auto">
                <a:xfrm>
                  <a:off x="0" y="318"/>
                  <a:ext cx="423" cy="1633"/>
                </a:xfrm>
                <a:custGeom>
                  <a:avLst/>
                  <a:gdLst/>
                  <a:ahLst/>
                  <a:cxnLst>
                    <a:cxn ang="0">
                      <a:pos x="370" y="1633"/>
                    </a:cxn>
                    <a:cxn ang="0">
                      <a:pos x="325" y="1270"/>
                    </a:cxn>
                    <a:cxn ang="0">
                      <a:pos x="370" y="1088"/>
                    </a:cxn>
                    <a:cxn ang="0">
                      <a:pos x="370" y="862"/>
                    </a:cxn>
                    <a:cxn ang="0">
                      <a:pos x="53" y="726"/>
                    </a:cxn>
                    <a:cxn ang="0">
                      <a:pos x="53" y="0"/>
                    </a:cxn>
                  </a:cxnLst>
                  <a:rect l="0" t="0" r="r" b="b"/>
                  <a:pathLst>
                    <a:path w="423" h="1633">
                      <a:moveTo>
                        <a:pt x="370" y="1633"/>
                      </a:moveTo>
                      <a:cubicBezTo>
                        <a:pt x="347" y="1497"/>
                        <a:pt x="325" y="1361"/>
                        <a:pt x="325" y="1270"/>
                      </a:cubicBezTo>
                      <a:cubicBezTo>
                        <a:pt x="325" y="1179"/>
                        <a:pt x="362" y="1156"/>
                        <a:pt x="370" y="1088"/>
                      </a:cubicBezTo>
                      <a:cubicBezTo>
                        <a:pt x="378" y="1020"/>
                        <a:pt x="423" y="922"/>
                        <a:pt x="370" y="862"/>
                      </a:cubicBezTo>
                      <a:cubicBezTo>
                        <a:pt x="317" y="802"/>
                        <a:pt x="106" y="870"/>
                        <a:pt x="53" y="726"/>
                      </a:cubicBezTo>
                      <a:cubicBezTo>
                        <a:pt x="0" y="582"/>
                        <a:pt x="26" y="291"/>
                        <a:pt x="53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0" name="未知"/>
                <p:cNvSpPr>
                  <a:spLocks/>
                </p:cNvSpPr>
                <p:nvPr/>
              </p:nvSpPr>
              <p:spPr bwMode="auto">
                <a:xfrm>
                  <a:off x="144" y="408"/>
                  <a:ext cx="317" cy="1497"/>
                </a:xfrm>
                <a:custGeom>
                  <a:avLst/>
                  <a:gdLst/>
                  <a:ahLst/>
                  <a:cxnLst>
                    <a:cxn ang="0">
                      <a:pos x="264" y="1497"/>
                    </a:cxn>
                    <a:cxn ang="0">
                      <a:pos x="219" y="1134"/>
                    </a:cxn>
                    <a:cxn ang="0">
                      <a:pos x="310" y="862"/>
                    </a:cxn>
                    <a:cxn ang="0">
                      <a:pos x="264" y="726"/>
                    </a:cxn>
                    <a:cxn ang="0">
                      <a:pos x="38" y="590"/>
                    </a:cxn>
                    <a:cxn ang="0">
                      <a:pos x="38" y="227"/>
                    </a:cxn>
                    <a:cxn ang="0">
                      <a:pos x="128" y="0"/>
                    </a:cxn>
                  </a:cxnLst>
                  <a:rect l="0" t="0" r="r" b="b"/>
                  <a:pathLst>
                    <a:path w="317" h="1497">
                      <a:moveTo>
                        <a:pt x="264" y="1497"/>
                      </a:moveTo>
                      <a:cubicBezTo>
                        <a:pt x="237" y="1368"/>
                        <a:pt x="211" y="1240"/>
                        <a:pt x="219" y="1134"/>
                      </a:cubicBezTo>
                      <a:cubicBezTo>
                        <a:pt x="227" y="1028"/>
                        <a:pt x="303" y="930"/>
                        <a:pt x="310" y="862"/>
                      </a:cubicBezTo>
                      <a:cubicBezTo>
                        <a:pt x="317" y="794"/>
                        <a:pt x="309" y="771"/>
                        <a:pt x="264" y="726"/>
                      </a:cubicBezTo>
                      <a:cubicBezTo>
                        <a:pt x="219" y="681"/>
                        <a:pt x="76" y="673"/>
                        <a:pt x="38" y="590"/>
                      </a:cubicBezTo>
                      <a:cubicBezTo>
                        <a:pt x="0" y="507"/>
                        <a:pt x="23" y="325"/>
                        <a:pt x="38" y="227"/>
                      </a:cubicBezTo>
                      <a:cubicBezTo>
                        <a:pt x="53" y="129"/>
                        <a:pt x="113" y="45"/>
                        <a:pt x="128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1" name="未知"/>
                <p:cNvSpPr>
                  <a:spLocks/>
                </p:cNvSpPr>
                <p:nvPr/>
              </p:nvSpPr>
              <p:spPr bwMode="auto">
                <a:xfrm>
                  <a:off x="204" y="0"/>
                  <a:ext cx="363" cy="1905"/>
                </a:xfrm>
                <a:custGeom>
                  <a:avLst/>
                  <a:gdLst/>
                  <a:ahLst/>
                  <a:cxnLst>
                    <a:cxn ang="0">
                      <a:pos x="204" y="1905"/>
                    </a:cxn>
                    <a:cxn ang="0">
                      <a:pos x="204" y="1497"/>
                    </a:cxn>
                    <a:cxn ang="0">
                      <a:pos x="250" y="1316"/>
                    </a:cxn>
                    <a:cxn ang="0">
                      <a:pos x="295" y="1180"/>
                    </a:cxn>
                    <a:cxn ang="0">
                      <a:pos x="204" y="1089"/>
                    </a:cxn>
                    <a:cxn ang="0">
                      <a:pos x="23" y="907"/>
                    </a:cxn>
                    <a:cxn ang="0">
                      <a:pos x="68" y="635"/>
                    </a:cxn>
                    <a:cxn ang="0">
                      <a:pos x="159" y="408"/>
                    </a:cxn>
                    <a:cxn ang="0">
                      <a:pos x="340" y="227"/>
                    </a:cxn>
                    <a:cxn ang="0">
                      <a:pos x="295" y="46"/>
                    </a:cxn>
                    <a:cxn ang="0">
                      <a:pos x="204" y="0"/>
                    </a:cxn>
                  </a:cxnLst>
                  <a:rect l="0" t="0" r="r" b="b"/>
                  <a:pathLst>
                    <a:path w="363" h="1905">
                      <a:moveTo>
                        <a:pt x="204" y="1905"/>
                      </a:moveTo>
                      <a:cubicBezTo>
                        <a:pt x="200" y="1750"/>
                        <a:pt x="196" y="1595"/>
                        <a:pt x="204" y="1497"/>
                      </a:cubicBezTo>
                      <a:cubicBezTo>
                        <a:pt x="212" y="1399"/>
                        <a:pt x="235" y="1369"/>
                        <a:pt x="250" y="1316"/>
                      </a:cubicBezTo>
                      <a:cubicBezTo>
                        <a:pt x="265" y="1263"/>
                        <a:pt x="303" y="1218"/>
                        <a:pt x="295" y="1180"/>
                      </a:cubicBezTo>
                      <a:cubicBezTo>
                        <a:pt x="287" y="1142"/>
                        <a:pt x="249" y="1134"/>
                        <a:pt x="204" y="1089"/>
                      </a:cubicBezTo>
                      <a:cubicBezTo>
                        <a:pt x="159" y="1044"/>
                        <a:pt x="46" y="983"/>
                        <a:pt x="23" y="907"/>
                      </a:cubicBezTo>
                      <a:cubicBezTo>
                        <a:pt x="0" y="831"/>
                        <a:pt x="45" y="718"/>
                        <a:pt x="68" y="635"/>
                      </a:cubicBezTo>
                      <a:cubicBezTo>
                        <a:pt x="91" y="552"/>
                        <a:pt x="114" y="476"/>
                        <a:pt x="159" y="408"/>
                      </a:cubicBezTo>
                      <a:cubicBezTo>
                        <a:pt x="204" y="340"/>
                        <a:pt x="317" y="287"/>
                        <a:pt x="340" y="227"/>
                      </a:cubicBezTo>
                      <a:cubicBezTo>
                        <a:pt x="363" y="167"/>
                        <a:pt x="318" y="84"/>
                        <a:pt x="295" y="46"/>
                      </a:cubicBezTo>
                      <a:cubicBezTo>
                        <a:pt x="272" y="8"/>
                        <a:pt x="219" y="15"/>
                        <a:pt x="204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82" name="未知"/>
                <p:cNvSpPr>
                  <a:spLocks/>
                </p:cNvSpPr>
                <p:nvPr/>
              </p:nvSpPr>
              <p:spPr bwMode="auto">
                <a:xfrm>
                  <a:off x="91" y="227"/>
                  <a:ext cx="144" cy="544"/>
                </a:xfrm>
                <a:custGeom>
                  <a:avLst/>
                  <a:gdLst/>
                  <a:ahLst/>
                  <a:cxnLst>
                    <a:cxn ang="0">
                      <a:pos x="0" y="544"/>
                    </a:cxn>
                    <a:cxn ang="0">
                      <a:pos x="45" y="272"/>
                    </a:cxn>
                    <a:cxn ang="0">
                      <a:pos x="136" y="91"/>
                    </a:cxn>
                    <a:cxn ang="0">
                      <a:pos x="91" y="0"/>
                    </a:cxn>
                  </a:cxnLst>
                  <a:rect l="0" t="0" r="r" b="b"/>
                  <a:pathLst>
                    <a:path w="144" h="544">
                      <a:moveTo>
                        <a:pt x="0" y="544"/>
                      </a:moveTo>
                      <a:cubicBezTo>
                        <a:pt x="11" y="445"/>
                        <a:pt x="22" y="347"/>
                        <a:pt x="45" y="272"/>
                      </a:cubicBezTo>
                      <a:cubicBezTo>
                        <a:pt x="68" y="197"/>
                        <a:pt x="128" y="136"/>
                        <a:pt x="136" y="91"/>
                      </a:cubicBezTo>
                      <a:cubicBezTo>
                        <a:pt x="144" y="46"/>
                        <a:pt x="117" y="23"/>
                        <a:pt x="91" y="0"/>
                      </a:cubicBezTo>
                    </a:path>
                  </a:pathLst>
                </a:custGeom>
                <a:noFill/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19483" name="Text Box 27"/>
            <p:cNvSpPr txBox="1">
              <a:spLocks noChangeArrowheads="1"/>
            </p:cNvSpPr>
            <p:nvPr/>
          </p:nvSpPr>
          <p:spPr bwMode="auto">
            <a:xfrm>
              <a:off x="1908175" y="5373688"/>
              <a:ext cx="2087563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b="1"/>
                <a:t>萌发的种子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076056" y="1772816"/>
            <a:ext cx="2160587" cy="4851400"/>
            <a:chOff x="5148263" y="981075"/>
            <a:chExt cx="2160587" cy="4851400"/>
          </a:xfrm>
        </p:grpSpPr>
        <p:pic>
          <p:nvPicPr>
            <p:cNvPr id="19459" name="Picture 3" descr="未命名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148263" y="2276475"/>
              <a:ext cx="1798637" cy="2808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" name="Group 12"/>
            <p:cNvGrpSpPr>
              <a:grpSpLocks/>
            </p:cNvGrpSpPr>
            <p:nvPr/>
          </p:nvGrpSpPr>
          <p:grpSpPr bwMode="auto">
            <a:xfrm>
              <a:off x="5795963" y="981075"/>
              <a:ext cx="638175" cy="3044825"/>
              <a:chOff x="0" y="0"/>
              <a:chExt cx="402" cy="1918"/>
            </a:xfrm>
          </p:grpSpPr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402" cy="1918"/>
                <a:chOff x="0" y="0"/>
                <a:chExt cx="402" cy="1918"/>
              </a:xfrm>
            </p:grpSpPr>
            <p:sp>
              <p:nvSpPr>
                <p:cNvPr id="19470" name="Line 14"/>
                <p:cNvSpPr>
                  <a:spLocks noChangeShapeType="1"/>
                </p:cNvSpPr>
                <p:nvPr/>
              </p:nvSpPr>
              <p:spPr bwMode="auto">
                <a:xfrm flipH="1">
                  <a:off x="221" y="0"/>
                  <a:ext cx="181" cy="1814"/>
                </a:xfrm>
                <a:prstGeom prst="line">
                  <a:avLst/>
                </a:prstGeom>
                <a:noFill/>
                <a:ln w="476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1" name="未知"/>
                <p:cNvSpPr>
                  <a:spLocks/>
                </p:cNvSpPr>
                <p:nvPr/>
              </p:nvSpPr>
              <p:spPr bwMode="auto">
                <a:xfrm>
                  <a:off x="0" y="1775"/>
                  <a:ext cx="254" cy="143"/>
                </a:xfrm>
                <a:custGeom>
                  <a:avLst/>
                  <a:gdLst/>
                  <a:ahLst/>
                  <a:cxnLst>
                    <a:cxn ang="0">
                      <a:pos x="201" y="40"/>
                    </a:cxn>
                    <a:cxn ang="0">
                      <a:pos x="150" y="28"/>
                    </a:cxn>
                    <a:cxn ang="0">
                      <a:pos x="73" y="2"/>
                    </a:cxn>
                    <a:cxn ang="0">
                      <a:pos x="9" y="15"/>
                    </a:cxn>
                    <a:cxn ang="0">
                      <a:pos x="22" y="53"/>
                    </a:cxn>
                    <a:cxn ang="0">
                      <a:pos x="48" y="92"/>
                    </a:cxn>
                    <a:cxn ang="0">
                      <a:pos x="124" y="143"/>
                    </a:cxn>
                    <a:cxn ang="0">
                      <a:pos x="201" y="117"/>
                    </a:cxn>
                    <a:cxn ang="0">
                      <a:pos x="201" y="40"/>
                    </a:cxn>
                  </a:cxnLst>
                  <a:rect l="0" t="0" r="r" b="b"/>
                  <a:pathLst>
                    <a:path w="254" h="143">
                      <a:moveTo>
                        <a:pt x="201" y="40"/>
                      </a:moveTo>
                      <a:cubicBezTo>
                        <a:pt x="184" y="36"/>
                        <a:pt x="167" y="33"/>
                        <a:pt x="150" y="28"/>
                      </a:cubicBezTo>
                      <a:cubicBezTo>
                        <a:pt x="124" y="20"/>
                        <a:pt x="73" y="2"/>
                        <a:pt x="73" y="2"/>
                      </a:cubicBezTo>
                      <a:cubicBezTo>
                        <a:pt x="52" y="6"/>
                        <a:pt x="24" y="0"/>
                        <a:pt x="9" y="15"/>
                      </a:cubicBezTo>
                      <a:cubicBezTo>
                        <a:pt x="0" y="24"/>
                        <a:pt x="16" y="41"/>
                        <a:pt x="22" y="53"/>
                      </a:cubicBezTo>
                      <a:cubicBezTo>
                        <a:pt x="29" y="67"/>
                        <a:pt x="36" y="82"/>
                        <a:pt x="48" y="92"/>
                      </a:cubicBezTo>
                      <a:cubicBezTo>
                        <a:pt x="71" y="112"/>
                        <a:pt x="124" y="143"/>
                        <a:pt x="124" y="143"/>
                      </a:cubicBezTo>
                      <a:cubicBezTo>
                        <a:pt x="150" y="134"/>
                        <a:pt x="192" y="143"/>
                        <a:pt x="201" y="117"/>
                      </a:cubicBezTo>
                      <a:cubicBezTo>
                        <a:pt x="230" y="32"/>
                        <a:pt x="254" y="40"/>
                        <a:pt x="201" y="4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2" name="Line 16"/>
                <p:cNvSpPr>
                  <a:spLocks noChangeShapeType="1"/>
                </p:cNvSpPr>
                <p:nvPr/>
              </p:nvSpPr>
              <p:spPr bwMode="auto">
                <a:xfrm flipH="1">
                  <a:off x="38" y="1588"/>
                  <a:ext cx="1" cy="1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3" name="Line 17"/>
                <p:cNvSpPr>
                  <a:spLocks noChangeShapeType="1"/>
                </p:cNvSpPr>
                <p:nvPr/>
              </p:nvSpPr>
              <p:spPr bwMode="auto">
                <a:xfrm flipH="1">
                  <a:off x="175" y="1588"/>
                  <a:ext cx="0" cy="2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474" name="Oval 18"/>
                <p:cNvSpPr>
                  <a:spLocks noChangeArrowheads="1"/>
                </p:cNvSpPr>
                <p:nvPr/>
              </p:nvSpPr>
              <p:spPr bwMode="auto">
                <a:xfrm>
                  <a:off x="39" y="1542"/>
                  <a:ext cx="136" cy="45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475" name="未知"/>
              <p:cNvSpPr>
                <a:spLocks/>
              </p:cNvSpPr>
              <p:nvPr/>
            </p:nvSpPr>
            <p:spPr bwMode="auto">
              <a:xfrm>
                <a:off x="62" y="1361"/>
                <a:ext cx="105" cy="227"/>
              </a:xfrm>
              <a:custGeom>
                <a:avLst/>
                <a:gdLst/>
                <a:ahLst/>
                <a:cxnLst>
                  <a:cxn ang="0">
                    <a:pos x="151" y="680"/>
                  </a:cxn>
                  <a:cxn ang="0">
                    <a:pos x="15" y="453"/>
                  </a:cxn>
                  <a:cxn ang="0">
                    <a:pos x="242" y="0"/>
                  </a:cxn>
                  <a:cxn ang="0">
                    <a:pos x="378" y="453"/>
                  </a:cxn>
                  <a:cxn ang="0">
                    <a:pos x="151" y="680"/>
                  </a:cxn>
                </a:cxnLst>
                <a:rect l="0" t="0" r="r" b="b"/>
                <a:pathLst>
                  <a:path w="393" h="680">
                    <a:moveTo>
                      <a:pt x="151" y="680"/>
                    </a:moveTo>
                    <a:cubicBezTo>
                      <a:pt x="91" y="680"/>
                      <a:pt x="0" y="566"/>
                      <a:pt x="15" y="453"/>
                    </a:cubicBezTo>
                    <a:cubicBezTo>
                      <a:pt x="30" y="340"/>
                      <a:pt x="182" y="0"/>
                      <a:pt x="242" y="0"/>
                    </a:cubicBezTo>
                    <a:cubicBezTo>
                      <a:pt x="302" y="0"/>
                      <a:pt x="393" y="340"/>
                      <a:pt x="378" y="453"/>
                    </a:cubicBezTo>
                    <a:cubicBezTo>
                      <a:pt x="363" y="566"/>
                      <a:pt x="211" y="680"/>
                      <a:pt x="151" y="680"/>
                    </a:cubicBezTo>
                    <a:close/>
                  </a:path>
                </a:pathLst>
              </a:custGeom>
              <a:solidFill>
                <a:srgbClr val="FF6600"/>
              </a:solidFill>
              <a:ln w="952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84" name="Text Box 28"/>
            <p:cNvSpPr txBox="1">
              <a:spLocks noChangeArrowheads="1"/>
            </p:cNvSpPr>
            <p:nvPr/>
          </p:nvSpPr>
          <p:spPr bwMode="auto">
            <a:xfrm>
              <a:off x="5311775" y="5375275"/>
              <a:ext cx="1997075" cy="457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2400" b="1"/>
                <a:t>煮熟的种子</a:t>
              </a:r>
            </a:p>
          </p:txBody>
        </p:sp>
      </p:grpSp>
      <p:sp>
        <p:nvSpPr>
          <p:cNvPr id="32" name="Text Box 2"/>
          <p:cNvSpPr txBox="1">
            <a:spLocks noChangeArrowheads="1"/>
          </p:cNvSpPr>
          <p:nvPr/>
        </p:nvSpPr>
        <p:spPr bwMode="auto">
          <a:xfrm>
            <a:off x="251520" y="116632"/>
            <a:ext cx="84296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</a:rPr>
              <a:t>演示</a:t>
            </a:r>
            <a:r>
              <a:rPr lang="en-US" sz="3600" b="1" dirty="0">
                <a:solidFill>
                  <a:srgbClr val="FF0000"/>
                </a:solidFill>
                <a:latin typeface="宋体" pitchFamily="2" charset="-122"/>
              </a:rPr>
              <a:t>实验</a:t>
            </a:r>
            <a:r>
              <a:rPr lang="en-US" altLang="zh-CN" sz="3600" b="1" dirty="0">
                <a:solidFill>
                  <a:srgbClr val="FF0000"/>
                </a:solidFill>
                <a:latin typeface="宋体" pitchFamily="2" charset="-122"/>
              </a:rPr>
              <a:t>3:</a:t>
            </a:r>
            <a:r>
              <a:rPr lang="en-US" sz="3600" b="1" dirty="0">
                <a:solidFill>
                  <a:srgbClr val="0000FF"/>
                </a:solidFill>
                <a:latin typeface="宋体" pitchFamily="2" charset="-122"/>
              </a:rPr>
              <a:t>有机物在分解过程中消耗了什么气体？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292100" y="549275"/>
            <a:ext cx="8491538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1.</a:t>
            </a:r>
            <a:r>
              <a:rPr lang="en-US" sz="3600" b="1" dirty="0">
                <a:solidFill>
                  <a:srgbClr val="0000FF"/>
                </a:solidFill>
                <a:latin typeface="宋体" pitchFamily="2" charset="-122"/>
              </a:rPr>
              <a:t>现象：</a:t>
            </a:r>
            <a:endParaRPr lang="zh-CN" altLang="en-US" sz="3600" b="1" dirty="0">
              <a:solidFill>
                <a:srgbClr val="0000FF"/>
              </a:solidFill>
              <a:latin typeface="宋体" pitchFamily="2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甲瓶（萌发的种子）</a:t>
            </a: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熄灭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乙瓶（煮熟的种子）</a:t>
            </a:r>
            <a:r>
              <a:rPr lang="zh-CN" altLang="en-US" sz="3600" b="1" dirty="0">
                <a:solidFill>
                  <a:srgbClr val="FF0000"/>
                </a:solidFill>
                <a:latin typeface="宋体" pitchFamily="2" charset="-122"/>
                <a:ea typeface="楷体_GB2312" pitchFamily="49" charset="-122"/>
              </a:rPr>
              <a:t>—</a:t>
            </a: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燃烧</a:t>
            </a:r>
          </a:p>
          <a:p>
            <a:r>
              <a:rPr lang="en-US" altLang="zh-CN" sz="3600" b="1" dirty="0">
                <a:solidFill>
                  <a:srgbClr val="0000FF"/>
                </a:solidFill>
                <a:latin typeface="宋体" pitchFamily="2" charset="-122"/>
              </a:rPr>
              <a:t>2.</a:t>
            </a:r>
            <a:r>
              <a:rPr lang="en-US" sz="3600" b="1" dirty="0">
                <a:solidFill>
                  <a:srgbClr val="0000FF"/>
                </a:solidFill>
                <a:latin typeface="宋体" pitchFamily="2" charset="-122"/>
              </a:rPr>
              <a:t>为什么蜡烛在甲、乙两瓶中的燃烧情况不一样？</a:t>
            </a:r>
          </a:p>
          <a:p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甲瓶装的是萌发的种子，种子在萌发时消耗氧，使甲瓶中缺少氧，而蜡烛燃烧需要氧气，所以甲瓶里蜡烛熄灭；乙瓶装的是煮熟的种子，不萌发，不消耗氧，所以蜡烛能继续燃烧。说明有机物在分解过程中消耗了氧气。</a:t>
            </a:r>
            <a:endParaRPr 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1267" name="Picture 3" descr="_15609949835052738156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260648"/>
            <a:ext cx="1247775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425</TotalTime>
  <Words>1298</Words>
  <Application>Microsoft Office PowerPoint</Application>
  <PresentationFormat>全屏显示(4:3)</PresentationFormat>
  <Paragraphs>219</Paragraphs>
  <Slides>25</Slides>
  <Notes>0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一.呼吸作用</vt:lpstr>
      <vt:lpstr>幻灯片 12</vt:lpstr>
      <vt:lpstr>幻灯片 13</vt:lpstr>
      <vt:lpstr>幻灯片 14</vt:lpstr>
      <vt:lpstr>幻灯片 15</vt:lpstr>
      <vt:lpstr>幻灯片 16</vt:lpstr>
      <vt:lpstr>三、绿色植物在维持生物圈碳－氧平衡中的作用</vt:lpstr>
      <vt:lpstr>幻灯片 18</vt:lpstr>
      <vt:lpstr>幻灯片 19</vt:lpstr>
      <vt:lpstr>幻灯片 20</vt:lpstr>
      <vt:lpstr>幻灯片 21</vt:lpstr>
      <vt:lpstr>幻灯片 22</vt:lpstr>
      <vt:lpstr>幻灯片 23</vt:lpstr>
      <vt:lpstr>学以致用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2014-12-18T11:29:28Z</dcterms:created>
  <dcterms:modified xsi:type="dcterms:W3CDTF">2014-12-22T12:41:35Z</dcterms:modified>
</cp:coreProperties>
</file>