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1" r:id="rId10"/>
    <p:sldId id="267" r:id="rId11"/>
    <p:sldId id="266" r:id="rId12"/>
    <p:sldId id="268" r:id="rId13"/>
    <p:sldId id="265" r:id="rId14"/>
    <p:sldId id="269" r:id="rId15"/>
    <p:sldId id="271" r:id="rId16"/>
    <p:sldId id="270" r:id="rId17"/>
    <p:sldId id="272" r:id="rId18"/>
    <p:sldId id="273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30" y="-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60AD6-4C02-4C09-8308-BDBBE5B341C7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46BB42-E14F-4330-A690-497B943914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6BB42-E14F-4330-A690-497B9439149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6BB42-E14F-4330-A690-497B9439149A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9200-70C5-4FAA-BA7B-F3F002E66310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A94F3-DAD5-49DC-ADEB-9E3349C867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9200-70C5-4FAA-BA7B-F3F002E66310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A94F3-DAD5-49DC-ADEB-9E3349C867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9200-70C5-4FAA-BA7B-F3F002E66310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A94F3-DAD5-49DC-ADEB-9E3349C867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9200-70C5-4FAA-BA7B-F3F002E66310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A94F3-DAD5-49DC-ADEB-9E3349C867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9200-70C5-4FAA-BA7B-F3F002E66310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A94F3-DAD5-49DC-ADEB-9E3349C867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9200-70C5-4FAA-BA7B-F3F002E66310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A94F3-DAD5-49DC-ADEB-9E3349C867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9200-70C5-4FAA-BA7B-F3F002E66310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A94F3-DAD5-49DC-ADEB-9E3349C867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9200-70C5-4FAA-BA7B-F3F002E66310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A94F3-DAD5-49DC-ADEB-9E3349C867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9200-70C5-4FAA-BA7B-F3F002E66310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A94F3-DAD5-49DC-ADEB-9E3349C867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9200-70C5-4FAA-BA7B-F3F002E66310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A94F3-DAD5-49DC-ADEB-9E3349C867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9200-70C5-4FAA-BA7B-F3F002E66310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A94F3-DAD5-49DC-ADEB-9E3349C867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C9200-70C5-4FAA-BA7B-F3F002E66310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DA94F3-DAD5-49DC-ADEB-9E3349C867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ea typeface="微软雅黑"/>
              </a:rPr>
              <a:t>第二节　绿色植物的呼吸作用</a:t>
            </a:r>
            <a:endParaRPr lang="zh-CN" altLang="en-US" dirty="0">
              <a:ea typeface="微软雅黑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ea typeface="微软雅黑"/>
              </a:rPr>
              <a:t>课本</a:t>
            </a:r>
            <a:r>
              <a:rPr lang="en-US" altLang="zh-CN" dirty="0" smtClean="0">
                <a:ea typeface="微软雅黑"/>
              </a:rPr>
              <a:t>P127</a:t>
            </a:r>
            <a:endParaRPr lang="zh-CN" altLang="en-US" dirty="0">
              <a:ea typeface="微软雅黑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1131590"/>
            <a:ext cx="33843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zh-CN" sz="2800" kern="100" dirty="0" smtClean="0">
                <a:solidFill>
                  <a:srgbClr val="0000FF"/>
                </a:solidFill>
                <a:ea typeface="微软雅黑"/>
                <a:cs typeface="Times New Roman" panose="02020603050405020304" pitchFamily="18" charset="0"/>
              </a:rPr>
              <a:t>1.</a:t>
            </a:r>
            <a:r>
              <a:rPr lang="zh-CN" altLang="zh-CN" sz="2800" kern="100" dirty="0" smtClean="0">
                <a:solidFill>
                  <a:srgbClr val="0000FF"/>
                </a:solidFill>
                <a:ea typeface="微软雅黑"/>
                <a:cs typeface="Times New Roman" panose="02020603050405020304" pitchFamily="18" charset="0"/>
              </a:rPr>
              <a:t>呼吸作用</a:t>
            </a:r>
            <a:r>
              <a:rPr lang="zh-CN" altLang="en-US" sz="2800" kern="100" dirty="0" smtClean="0">
                <a:solidFill>
                  <a:srgbClr val="0000FF"/>
                </a:solidFill>
                <a:ea typeface="微软雅黑"/>
                <a:cs typeface="Times New Roman" panose="02020603050405020304" pitchFamily="18" charset="0"/>
              </a:rPr>
              <a:t>的定义：</a:t>
            </a:r>
            <a:endParaRPr lang="zh-CN" altLang="en-US" sz="2800" dirty="0">
              <a:ea typeface="微软雅黑"/>
            </a:endParaRPr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612131" y="2931790"/>
            <a:ext cx="7920038" cy="964103"/>
            <a:chOff x="819" y="1968"/>
            <a:chExt cx="4989" cy="491"/>
          </a:xfrm>
        </p:grpSpPr>
        <p:sp>
          <p:nvSpPr>
            <p:cNvPr id="6" name="Line 11"/>
            <p:cNvSpPr>
              <a:spLocks noChangeShapeType="1"/>
            </p:cNvSpPr>
            <p:nvPr/>
          </p:nvSpPr>
          <p:spPr bwMode="auto">
            <a:xfrm>
              <a:off x="2532" y="2119"/>
              <a:ext cx="720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grpSp>
          <p:nvGrpSpPr>
            <p:cNvPr id="7" name="Group 15"/>
            <p:cNvGrpSpPr>
              <a:grpSpLocks/>
            </p:cNvGrpSpPr>
            <p:nvPr/>
          </p:nvGrpSpPr>
          <p:grpSpPr bwMode="auto">
            <a:xfrm>
              <a:off x="819" y="1968"/>
              <a:ext cx="4989" cy="491"/>
              <a:chOff x="771" y="1968"/>
              <a:chExt cx="4989" cy="491"/>
            </a:xfrm>
          </p:grpSpPr>
          <p:sp>
            <p:nvSpPr>
              <p:cNvPr id="8" name="Text Box 10"/>
              <p:cNvSpPr txBox="1">
                <a:spLocks noChangeArrowheads="1"/>
              </p:cNvSpPr>
              <p:nvPr/>
            </p:nvSpPr>
            <p:spPr bwMode="auto">
              <a:xfrm>
                <a:off x="771" y="1968"/>
                <a:ext cx="1769" cy="4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kumimoji="1" lang="zh-CN" altLang="en-US" sz="2800" b="1" dirty="0" smtClean="0">
                    <a:solidFill>
                      <a:srgbClr val="C00000"/>
                    </a:solidFill>
                    <a:latin typeface="Times New Roman" pitchFamily="18" charset="0"/>
                    <a:ea typeface="微软雅黑"/>
                  </a:rPr>
                  <a:t>  有机物  </a:t>
                </a:r>
                <a:r>
                  <a:rPr kumimoji="1" lang="en-US" altLang="zh-CN" sz="2800" b="1" dirty="0" smtClean="0">
                    <a:solidFill>
                      <a:srgbClr val="C00000"/>
                    </a:solidFill>
                    <a:latin typeface="Times New Roman" pitchFamily="18" charset="0"/>
                    <a:ea typeface="微软雅黑"/>
                  </a:rPr>
                  <a:t>+ </a:t>
                </a:r>
                <a:r>
                  <a:rPr kumimoji="1" lang="zh-CN" altLang="en-US" sz="2800" b="1" dirty="0" smtClean="0">
                    <a:solidFill>
                      <a:srgbClr val="C00000"/>
                    </a:solidFill>
                    <a:latin typeface="Times New Roman" pitchFamily="18" charset="0"/>
                    <a:ea typeface="微软雅黑"/>
                  </a:rPr>
                  <a:t>氧气</a:t>
                </a:r>
                <a:endParaRPr kumimoji="1" lang="en-US" altLang="zh-CN" sz="2800" b="1" dirty="0" smtClean="0">
                  <a:solidFill>
                    <a:srgbClr val="C00000"/>
                  </a:solidFill>
                  <a:latin typeface="Times New Roman" pitchFamily="18" charset="0"/>
                  <a:ea typeface="微软雅黑"/>
                </a:endParaRPr>
              </a:p>
              <a:p>
                <a:r>
                  <a:rPr kumimoji="1" lang="zh-CN" altLang="en-US" b="1" dirty="0" smtClean="0">
                    <a:solidFill>
                      <a:srgbClr val="C00000"/>
                    </a:solidFill>
                    <a:latin typeface="Times New Roman" pitchFamily="18" charset="0"/>
                    <a:ea typeface="微软雅黑"/>
                  </a:rPr>
                  <a:t>（储存着能量）</a:t>
                </a:r>
                <a:endParaRPr kumimoji="1" lang="en-US" altLang="zh-CN" b="1" dirty="0">
                  <a:solidFill>
                    <a:srgbClr val="C00000"/>
                  </a:solidFill>
                  <a:latin typeface="Times New Roman" pitchFamily="18" charset="0"/>
                  <a:ea typeface="微软雅黑"/>
                </a:endParaRPr>
              </a:p>
            </p:txBody>
          </p:sp>
          <p:sp>
            <p:nvSpPr>
              <p:cNvPr id="10" name="Text Box 13"/>
              <p:cNvSpPr txBox="1">
                <a:spLocks noChangeArrowheads="1"/>
              </p:cNvSpPr>
              <p:nvPr/>
            </p:nvSpPr>
            <p:spPr bwMode="auto">
              <a:xfrm>
                <a:off x="2408" y="2192"/>
                <a:ext cx="926" cy="2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kumimoji="1" lang="zh-CN" altLang="en-US" sz="2800" b="1" dirty="0" smtClean="0">
                    <a:solidFill>
                      <a:srgbClr val="C00000"/>
                    </a:solidFill>
                    <a:latin typeface="Tahoma" pitchFamily="34" charset="0"/>
                    <a:ea typeface="微软雅黑"/>
                  </a:rPr>
                  <a:t>线粒体</a:t>
                </a:r>
                <a:endParaRPr kumimoji="1" lang="zh-CN" altLang="en-US" sz="2800" b="1" dirty="0">
                  <a:solidFill>
                    <a:srgbClr val="C00000"/>
                  </a:solidFill>
                  <a:latin typeface="Tahoma" pitchFamily="34" charset="0"/>
                  <a:ea typeface="微软雅黑"/>
                </a:endParaRPr>
              </a:p>
            </p:txBody>
          </p:sp>
          <p:sp>
            <p:nvSpPr>
              <p:cNvPr id="11" name="Text Box 14"/>
              <p:cNvSpPr txBox="1">
                <a:spLocks noChangeArrowheads="1"/>
              </p:cNvSpPr>
              <p:nvPr/>
            </p:nvSpPr>
            <p:spPr bwMode="auto">
              <a:xfrm>
                <a:off x="3398" y="1974"/>
                <a:ext cx="2362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kumimoji="1" lang="zh-CN" altLang="en-US" sz="2800" b="1" dirty="0" smtClean="0">
                    <a:solidFill>
                      <a:srgbClr val="C00000"/>
                    </a:solidFill>
                    <a:latin typeface="Times New Roman" pitchFamily="18" charset="0"/>
                    <a:ea typeface="微软雅黑"/>
                  </a:rPr>
                  <a:t>二氧化碳  </a:t>
                </a:r>
                <a:r>
                  <a:rPr kumimoji="1" lang="en-US" altLang="zh-CN" sz="2800" b="1" dirty="0" smtClean="0">
                    <a:solidFill>
                      <a:srgbClr val="C00000"/>
                    </a:solidFill>
                    <a:latin typeface="Times New Roman" pitchFamily="18" charset="0"/>
                    <a:ea typeface="微软雅黑"/>
                  </a:rPr>
                  <a:t>+ </a:t>
                </a:r>
                <a:r>
                  <a:rPr kumimoji="1" lang="zh-CN" altLang="en-US" sz="2800" b="1" dirty="0" smtClean="0">
                    <a:solidFill>
                      <a:srgbClr val="C00000"/>
                    </a:solidFill>
                    <a:latin typeface="Times New Roman" pitchFamily="18" charset="0"/>
                    <a:ea typeface="微软雅黑"/>
                  </a:rPr>
                  <a:t>水 </a:t>
                </a:r>
                <a:r>
                  <a:rPr kumimoji="1" lang="en-US" altLang="zh-CN" sz="2800" b="1" dirty="0" smtClean="0">
                    <a:solidFill>
                      <a:srgbClr val="C00000"/>
                    </a:solidFill>
                    <a:latin typeface="Times New Roman" pitchFamily="18" charset="0"/>
                    <a:ea typeface="微软雅黑"/>
                  </a:rPr>
                  <a:t>+ </a:t>
                </a:r>
                <a:r>
                  <a:rPr kumimoji="1" lang="zh-CN" altLang="en-US" sz="2800" b="1" dirty="0" smtClean="0">
                    <a:solidFill>
                      <a:srgbClr val="C00000"/>
                    </a:solidFill>
                    <a:latin typeface="Times New Roman" pitchFamily="18" charset="0"/>
                    <a:ea typeface="微软雅黑"/>
                  </a:rPr>
                  <a:t>能量</a:t>
                </a:r>
                <a:endParaRPr kumimoji="1" lang="en-US" altLang="zh-CN" sz="2800" b="1" dirty="0" smtClean="0">
                  <a:solidFill>
                    <a:srgbClr val="C00000"/>
                  </a:solidFill>
                  <a:latin typeface="Times New Roman" pitchFamily="18" charset="0"/>
                  <a:ea typeface="微软雅黑"/>
                </a:endParaRPr>
              </a:p>
            </p:txBody>
          </p:sp>
        </p:grpSp>
      </p:grpSp>
      <p:sp>
        <p:nvSpPr>
          <p:cNvPr id="12" name="左大括号 11"/>
          <p:cNvSpPr/>
          <p:nvPr/>
        </p:nvSpPr>
        <p:spPr>
          <a:xfrm rot="16200000">
            <a:off x="1763688" y="2514198"/>
            <a:ext cx="360040" cy="2232248"/>
          </a:xfrm>
          <a:prstGeom prst="leftBrace">
            <a:avLst/>
          </a:prstGeom>
          <a:noFill/>
          <a:ln w="25400">
            <a:solidFill>
              <a:srgbClr val="0D1EBD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/>
            </a:endParaRPr>
          </a:p>
        </p:txBody>
      </p:sp>
      <p:sp>
        <p:nvSpPr>
          <p:cNvPr id="13" name="左大括号 12"/>
          <p:cNvSpPr/>
          <p:nvPr/>
        </p:nvSpPr>
        <p:spPr>
          <a:xfrm rot="16200000">
            <a:off x="5868144" y="2514198"/>
            <a:ext cx="360040" cy="2232248"/>
          </a:xfrm>
          <a:prstGeom prst="leftBrace">
            <a:avLst/>
          </a:prstGeom>
          <a:noFill/>
          <a:ln w="25400">
            <a:solidFill>
              <a:srgbClr val="0D1EBD">
                <a:alpha val="9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475656" y="3954358"/>
            <a:ext cx="936104" cy="52426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kumimoji="1" lang="zh-CN" alt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微软雅黑"/>
              </a:rPr>
              <a:t>原料</a:t>
            </a:r>
            <a:endParaRPr kumimoji="1" lang="en-US" altLang="zh-CN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ea typeface="微软雅黑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5580112" y="3954358"/>
            <a:ext cx="936104" cy="52426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kumimoji="1" lang="zh-CN" alt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微软雅黑"/>
              </a:rPr>
              <a:t>产物</a:t>
            </a:r>
            <a:endParaRPr kumimoji="1" lang="en-US" altLang="zh-CN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ea typeface="微软雅黑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3419872" y="3954358"/>
            <a:ext cx="936104" cy="52426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kumimoji="1" lang="zh-CN" alt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微软雅黑"/>
              </a:rPr>
              <a:t>场所</a:t>
            </a:r>
            <a:endParaRPr kumimoji="1" lang="en-US" altLang="zh-CN" sz="28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ea typeface="微软雅黑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1560" y="2499742"/>
            <a:ext cx="30828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D1EBD"/>
                </a:solidFill>
                <a:latin typeface="微软雅黑"/>
                <a:ea typeface="微软雅黑"/>
              </a:rPr>
              <a:t>23.</a:t>
            </a:r>
            <a:r>
              <a:rPr lang="zh-CN" altLang="en-US" sz="2400" dirty="0" smtClean="0">
                <a:solidFill>
                  <a:srgbClr val="0D1EBD"/>
                </a:solidFill>
                <a:latin typeface="微软雅黑"/>
                <a:ea typeface="微软雅黑"/>
              </a:rPr>
              <a:t>呼吸作用的式子：</a:t>
            </a:r>
            <a:endParaRPr lang="zh-CN" altLang="en-US" sz="2400" dirty="0"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3568" y="4620280"/>
            <a:ext cx="36724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FF"/>
                </a:solidFill>
                <a:ea typeface="微软雅黑"/>
              </a:rPr>
              <a:t>4.</a:t>
            </a:r>
            <a:r>
              <a:rPr lang="zh-CN" altLang="en-US" sz="2800" dirty="0" smtClean="0">
                <a:solidFill>
                  <a:srgbClr val="0000FF"/>
                </a:solidFill>
                <a:ea typeface="微软雅黑"/>
              </a:rPr>
              <a:t>呼吸作用的实质：</a:t>
            </a:r>
            <a:endParaRPr lang="zh-CN" altLang="en-US" sz="2800" dirty="0"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7584" y="1563638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kern="100" dirty="0" smtClean="0">
                <a:solidFill>
                  <a:srgbClr val="FF0000"/>
                </a:solidFill>
                <a:ea typeface="微软雅黑"/>
                <a:cs typeface="Times New Roman" panose="02020603050405020304" pitchFamily="18" charset="0"/>
              </a:rPr>
              <a:t>细胞利用氧，将有机物分解成二氧化碳和水，并且将储存在有机物中的能量释放出来，供给生命活动的需要。</a:t>
            </a:r>
            <a:endParaRPr lang="zh-CN" altLang="en-US" sz="2400" dirty="0">
              <a:solidFill>
                <a:srgbClr val="FF0000"/>
              </a:solidFill>
              <a:ea typeface="微软雅黑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51920" y="4681835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ea typeface="微软雅黑"/>
              </a:rPr>
              <a:t>分解有机物，释放能量。</a:t>
            </a:r>
            <a:endParaRPr lang="zh-CN" altLang="en-US" sz="2400" dirty="0">
              <a:solidFill>
                <a:srgbClr val="FF0000"/>
              </a:solidFill>
              <a:ea typeface="微软雅黑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7" grpId="0" animBg="1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 txBox="1">
            <a:spLocks noChangeArrowheads="1"/>
          </p:cNvSpPr>
          <p:nvPr/>
        </p:nvSpPr>
        <p:spPr bwMode="auto">
          <a:xfrm>
            <a:off x="395536" y="1347614"/>
            <a:ext cx="792088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20000"/>
              </a:spcBef>
              <a:buFont typeface="Arial" charset="0"/>
              <a:buNone/>
            </a:pPr>
            <a:r>
              <a:rPr kumimoji="0" lang="en-US" altLang="zh-CN" sz="2800" dirty="0" smtClean="0">
                <a:ea typeface="微软雅黑"/>
                <a:cs typeface="Times New Roman" pitchFamily="18" charset="0"/>
              </a:rPr>
              <a:t>1</a:t>
            </a:r>
            <a:r>
              <a:rPr kumimoji="0" lang="zh-CN" altLang="en-US" sz="2800" dirty="0">
                <a:ea typeface="微软雅黑"/>
                <a:cs typeface="Times New Roman" pitchFamily="18" charset="0"/>
              </a:rPr>
              <a:t>．</a:t>
            </a:r>
            <a:r>
              <a:rPr kumimoji="0" lang="zh-CN" altLang="en-US" sz="2800" dirty="0">
                <a:latin typeface="Calibri" pitchFamily="34" charset="0"/>
                <a:ea typeface="微软雅黑"/>
              </a:rPr>
              <a:t>为什么农田要适时松土，遇到涝害时要排水</a:t>
            </a:r>
            <a:r>
              <a:rPr kumimoji="0" lang="zh-CN" altLang="en-US" sz="2800" dirty="0" smtClean="0">
                <a:latin typeface="Calibri" pitchFamily="34" charset="0"/>
                <a:ea typeface="微软雅黑"/>
              </a:rPr>
              <a:t>？</a:t>
            </a:r>
            <a:endParaRPr kumimoji="0" lang="en-US" altLang="zh-CN" sz="2800" dirty="0" smtClean="0">
              <a:latin typeface="Calibri" pitchFamily="34" charset="0"/>
              <a:ea typeface="微软雅黑"/>
            </a:endParaRPr>
          </a:p>
          <a:p>
            <a:pPr algn="just">
              <a:spcBef>
                <a:spcPct val="20000"/>
              </a:spcBef>
              <a:buFont typeface="Arial" charset="0"/>
              <a:buNone/>
            </a:pPr>
            <a:r>
              <a:rPr kumimoji="0" lang="zh-CN" altLang="en-US" sz="2800" dirty="0">
                <a:latin typeface="Calibri" pitchFamily="34" charset="0"/>
                <a:ea typeface="微软雅黑"/>
              </a:rPr>
              <a:t>　　　　　　　</a:t>
            </a:r>
            <a:endParaRPr kumimoji="0" lang="en-US" altLang="zh-CN" sz="2800" dirty="0">
              <a:latin typeface="Calibri" pitchFamily="34" charset="0"/>
              <a:ea typeface="微软雅黑"/>
            </a:endParaRPr>
          </a:p>
          <a:p>
            <a:pPr algn="just">
              <a:spcBef>
                <a:spcPct val="20000"/>
              </a:spcBef>
              <a:buFont typeface="Arial" charset="0"/>
              <a:buNone/>
            </a:pPr>
            <a:r>
              <a:rPr kumimoji="0" lang="en-US" altLang="zh-CN" sz="2800" dirty="0" smtClean="0">
                <a:ea typeface="微软雅黑"/>
                <a:cs typeface="Times New Roman" pitchFamily="18" charset="0"/>
              </a:rPr>
              <a:t>2</a:t>
            </a:r>
            <a:r>
              <a:rPr kumimoji="0" lang="zh-CN" altLang="en-US" sz="2800" dirty="0">
                <a:ea typeface="微软雅黑"/>
                <a:cs typeface="Times New Roman" pitchFamily="18" charset="0"/>
              </a:rPr>
              <a:t>．</a:t>
            </a:r>
            <a:r>
              <a:rPr kumimoji="0" lang="zh-CN" altLang="en-US" sz="2800" dirty="0">
                <a:latin typeface="Calibri" pitchFamily="34" charset="0"/>
                <a:ea typeface="微软雅黑"/>
              </a:rPr>
              <a:t>为什么在贮藏粮食时要保持干燥和低温</a:t>
            </a:r>
            <a:r>
              <a:rPr kumimoji="0" lang="zh-CN" altLang="en-US" sz="2800" dirty="0" smtClean="0">
                <a:latin typeface="Calibri" pitchFamily="34" charset="0"/>
                <a:ea typeface="微软雅黑"/>
              </a:rPr>
              <a:t>？</a:t>
            </a:r>
            <a:endParaRPr kumimoji="0" lang="en-US" altLang="zh-CN" sz="2800" dirty="0" smtClean="0">
              <a:latin typeface="Calibri" pitchFamily="34" charset="0"/>
              <a:ea typeface="微软雅黑"/>
            </a:endParaRPr>
          </a:p>
          <a:p>
            <a:pPr algn="just">
              <a:spcBef>
                <a:spcPct val="20000"/>
              </a:spcBef>
              <a:buFont typeface="Arial" charset="0"/>
              <a:buNone/>
            </a:pPr>
            <a:r>
              <a:rPr lang="en-US" altLang="zh-CN" sz="2800" dirty="0" smtClean="0">
                <a:latin typeface="Calibri" pitchFamily="34" charset="0"/>
                <a:ea typeface="微软雅黑"/>
              </a:rPr>
              <a:t>       </a:t>
            </a:r>
            <a:r>
              <a:rPr kumimoji="0" lang="zh-CN" altLang="en-US" sz="2800" dirty="0" smtClean="0">
                <a:latin typeface="Calibri" pitchFamily="34" charset="0"/>
                <a:ea typeface="微软雅黑"/>
              </a:rPr>
              <a:t>在</a:t>
            </a:r>
            <a:r>
              <a:rPr kumimoji="0" lang="zh-CN" altLang="en-US" sz="2800" dirty="0">
                <a:latin typeface="Calibri" pitchFamily="34" charset="0"/>
                <a:ea typeface="微软雅黑"/>
              </a:rPr>
              <a:t>贮藏水果、蔬菜时，要降低温度或氧浓度？ 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ea typeface="微软雅黑"/>
              </a:rPr>
              <a:t>想一想</a:t>
            </a:r>
            <a:endParaRPr lang="zh-CN" altLang="en-US" dirty="0">
              <a:ea typeface="微软雅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3608" y="1851670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a typeface="微软雅黑"/>
              </a:rPr>
              <a:t>促进根的呼吸作用。</a:t>
            </a:r>
            <a:endParaRPr lang="zh-CN" altLang="en-US" sz="2800" b="1" dirty="0">
              <a:solidFill>
                <a:srgbClr val="FF0000"/>
              </a:solidFill>
              <a:ea typeface="微软雅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7624" y="3435846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a typeface="微软雅黑"/>
              </a:rPr>
              <a:t>抑制呼吸作用。</a:t>
            </a:r>
            <a:endParaRPr lang="zh-CN" altLang="en-US" sz="2800" b="1" dirty="0">
              <a:solidFill>
                <a:srgbClr val="FF0000"/>
              </a:solidFill>
              <a:ea typeface="微软雅黑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851670"/>
            <a:ext cx="8229600" cy="857250"/>
          </a:xfrm>
        </p:spPr>
        <p:txBody>
          <a:bodyPr/>
          <a:lstStyle/>
          <a:p>
            <a:r>
              <a:rPr lang="zh-CN" altLang="en-US" dirty="0" smtClean="0">
                <a:ea typeface="微软雅黑"/>
              </a:rPr>
              <a:t>呼吸作用是生物的共同特征。</a:t>
            </a:r>
            <a:endParaRPr lang="zh-CN" altLang="en-US" dirty="0">
              <a:ea typeface="微软雅黑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539552" y="185167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微软雅黑"/>
                <a:cs typeface="+mj-cs"/>
              </a:rPr>
              <a:t>呼吸作用是生物的共同特征。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微软雅黑"/>
              <a:cs typeface="+mj-cs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3"/>
          <p:cNvGraphicFramePr>
            <a:graphicFrameLocks noChangeAspect="1"/>
          </p:cNvGraphicFramePr>
          <p:nvPr/>
        </p:nvGraphicFramePr>
        <p:xfrm>
          <a:off x="755650" y="1815703"/>
          <a:ext cx="1919288" cy="1556147"/>
        </p:xfrm>
        <a:graphic>
          <a:graphicData uri="http://schemas.openxmlformats.org/presentationml/2006/ole">
            <p:oleObj spid="_x0000_s3074" name="Image" r:id="rId3" imgW="3136508" imgH="3390476" progId="Photoshop.Image.7">
              <p:embed/>
            </p:oleObj>
          </a:graphicData>
        </a:graphic>
      </p:graphicFrame>
      <p:graphicFrame>
        <p:nvGraphicFramePr>
          <p:cNvPr id="13315" name="Object 4"/>
          <p:cNvGraphicFramePr>
            <a:graphicFrameLocks noChangeAspect="1"/>
          </p:cNvGraphicFramePr>
          <p:nvPr/>
        </p:nvGraphicFramePr>
        <p:xfrm>
          <a:off x="3613150" y="2165747"/>
          <a:ext cx="1390650" cy="960834"/>
        </p:xfrm>
        <a:graphic>
          <a:graphicData uri="http://schemas.openxmlformats.org/presentationml/2006/ole">
            <p:oleObj spid="_x0000_s3075" name="Image" r:id="rId4" imgW="2260317" imgH="1904762" progId="Photoshop.Image.7">
              <p:embed/>
            </p:oleObj>
          </a:graphicData>
        </a:graphic>
      </p:graphicFrame>
      <p:graphicFrame>
        <p:nvGraphicFramePr>
          <p:cNvPr id="13316" name="Object 5"/>
          <p:cNvGraphicFramePr>
            <a:graphicFrameLocks noChangeAspect="1"/>
          </p:cNvGraphicFramePr>
          <p:nvPr/>
        </p:nvGraphicFramePr>
        <p:xfrm>
          <a:off x="7308850" y="2085975"/>
          <a:ext cx="1587500" cy="1237060"/>
        </p:xfrm>
        <a:graphic>
          <a:graphicData uri="http://schemas.openxmlformats.org/presentationml/2006/ole">
            <p:oleObj spid="_x0000_s3076" name="Image" r:id="rId5" imgW="3263492" imgH="3390476" progId="Photoshop.Image.7">
              <p:embed/>
            </p:oleObj>
          </a:graphicData>
        </a:graphic>
      </p:graphicFrame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3851920" y="915566"/>
            <a:ext cx="1080120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0" lang="zh-CN" altLang="en-US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charset="0"/>
                <a:ea typeface="微软雅黑"/>
              </a:rPr>
              <a:t>氧气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3708400" y="4407694"/>
            <a:ext cx="1944688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3200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ea typeface="微软雅黑"/>
              </a:rPr>
              <a:t>二氧化碳</a:t>
            </a:r>
          </a:p>
        </p:txBody>
      </p:sp>
      <p:sp>
        <p:nvSpPr>
          <p:cNvPr id="13319" name="Arc 8"/>
          <p:cNvSpPr>
            <a:spLocks/>
          </p:cNvSpPr>
          <p:nvPr/>
        </p:nvSpPr>
        <p:spPr bwMode="auto">
          <a:xfrm rot="10880061" flipV="1">
            <a:off x="1338263" y="1232297"/>
            <a:ext cx="2132012" cy="1337072"/>
          </a:xfrm>
          <a:custGeom>
            <a:avLst/>
            <a:gdLst>
              <a:gd name="T0" fmla="*/ 0 w 25585"/>
              <a:gd name="T1" fmla="*/ 2147483647 h 21600"/>
              <a:gd name="T2" fmla="*/ 2147483647 w 25585"/>
              <a:gd name="T3" fmla="*/ 2147483647 h 21600"/>
              <a:gd name="T4" fmla="*/ 2147483647 w 25585"/>
              <a:gd name="T5" fmla="*/ 2147483647 h 21600"/>
              <a:gd name="T6" fmla="*/ 0 60000 65536"/>
              <a:gd name="T7" fmla="*/ 0 60000 65536"/>
              <a:gd name="T8" fmla="*/ 0 60000 65536"/>
              <a:gd name="T9" fmla="*/ 0 w 25585"/>
              <a:gd name="T10" fmla="*/ 0 h 21600"/>
              <a:gd name="T11" fmla="*/ 25585 w 2558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585" h="21600" fill="none" extrusionOk="0">
                <a:moveTo>
                  <a:pt x="0" y="411"/>
                </a:moveTo>
                <a:cubicBezTo>
                  <a:pt x="1381" y="137"/>
                  <a:pt x="2785" y="-1"/>
                  <a:pt x="4194" y="0"/>
                </a:cubicBezTo>
                <a:cubicBezTo>
                  <a:pt x="14963" y="0"/>
                  <a:pt x="24088" y="7933"/>
                  <a:pt x="25584" y="18599"/>
                </a:cubicBezTo>
              </a:path>
              <a:path w="25585" h="21600" stroke="0" extrusionOk="0">
                <a:moveTo>
                  <a:pt x="0" y="411"/>
                </a:moveTo>
                <a:cubicBezTo>
                  <a:pt x="1381" y="137"/>
                  <a:pt x="2785" y="-1"/>
                  <a:pt x="4194" y="0"/>
                </a:cubicBezTo>
                <a:cubicBezTo>
                  <a:pt x="14963" y="0"/>
                  <a:pt x="24088" y="7933"/>
                  <a:pt x="25584" y="18599"/>
                </a:cubicBezTo>
                <a:lnTo>
                  <a:pt x="4194" y="21600"/>
                </a:lnTo>
                <a:lnTo>
                  <a:pt x="0" y="411"/>
                </a:lnTo>
                <a:close/>
              </a:path>
            </a:pathLst>
          </a:custGeom>
          <a:noFill/>
          <a:ln w="152400">
            <a:solidFill>
              <a:srgbClr val="FF33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zh-CN" altLang="en-US">
              <a:ea typeface="微软雅黑"/>
            </a:endParaRPr>
          </a:p>
        </p:txBody>
      </p:sp>
      <p:sp>
        <p:nvSpPr>
          <p:cNvPr id="13320" name="Arc 9"/>
          <p:cNvSpPr>
            <a:spLocks/>
          </p:cNvSpPr>
          <p:nvPr/>
        </p:nvSpPr>
        <p:spPr bwMode="auto">
          <a:xfrm rot="12875605" flipH="1">
            <a:off x="2625726" y="1238251"/>
            <a:ext cx="1033463" cy="1117997"/>
          </a:xfrm>
          <a:custGeom>
            <a:avLst/>
            <a:gdLst>
              <a:gd name="T0" fmla="*/ 2147483647 w 21600"/>
              <a:gd name="T1" fmla="*/ 0 h 19172"/>
              <a:gd name="T2" fmla="*/ 2147483647 w 21600"/>
              <a:gd name="T3" fmla="*/ 2147483647 h 19172"/>
              <a:gd name="T4" fmla="*/ 0 w 21600"/>
              <a:gd name="T5" fmla="*/ 2147483647 h 19172"/>
              <a:gd name="T6" fmla="*/ 0 60000 65536"/>
              <a:gd name="T7" fmla="*/ 0 60000 65536"/>
              <a:gd name="T8" fmla="*/ 0 60000 65536"/>
              <a:gd name="T9" fmla="*/ 0 w 21600"/>
              <a:gd name="T10" fmla="*/ 0 h 19172"/>
              <a:gd name="T11" fmla="*/ 21600 w 21600"/>
              <a:gd name="T12" fmla="*/ 19172 h 191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9172" fill="none" extrusionOk="0">
                <a:moveTo>
                  <a:pt x="13388" y="0"/>
                </a:moveTo>
                <a:cubicBezTo>
                  <a:pt x="18574" y="4096"/>
                  <a:pt x="21600" y="10341"/>
                  <a:pt x="21600" y="16950"/>
                </a:cubicBezTo>
                <a:cubicBezTo>
                  <a:pt x="21600" y="17692"/>
                  <a:pt x="21561" y="18433"/>
                  <a:pt x="21485" y="19172"/>
                </a:cubicBezTo>
              </a:path>
              <a:path w="21600" h="19172" stroke="0" extrusionOk="0">
                <a:moveTo>
                  <a:pt x="13388" y="0"/>
                </a:moveTo>
                <a:cubicBezTo>
                  <a:pt x="18574" y="4096"/>
                  <a:pt x="21600" y="10341"/>
                  <a:pt x="21600" y="16950"/>
                </a:cubicBezTo>
                <a:cubicBezTo>
                  <a:pt x="21600" y="17692"/>
                  <a:pt x="21561" y="18433"/>
                  <a:pt x="21485" y="19172"/>
                </a:cubicBezTo>
                <a:lnTo>
                  <a:pt x="0" y="16950"/>
                </a:lnTo>
                <a:lnTo>
                  <a:pt x="13388" y="0"/>
                </a:lnTo>
                <a:close/>
              </a:path>
            </a:pathLst>
          </a:custGeom>
          <a:noFill/>
          <a:ln w="38100">
            <a:solidFill>
              <a:srgbClr val="FF33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zh-CN" altLang="en-US">
              <a:ea typeface="微软雅黑"/>
            </a:endParaRPr>
          </a:p>
        </p:txBody>
      </p:sp>
      <p:sp>
        <p:nvSpPr>
          <p:cNvPr id="13321" name="Arc 10"/>
          <p:cNvSpPr>
            <a:spLocks/>
          </p:cNvSpPr>
          <p:nvPr/>
        </p:nvSpPr>
        <p:spPr bwMode="auto">
          <a:xfrm rot="-898087">
            <a:off x="3702050" y="1185863"/>
            <a:ext cx="3663950" cy="1388269"/>
          </a:xfrm>
          <a:custGeom>
            <a:avLst/>
            <a:gdLst>
              <a:gd name="T0" fmla="*/ 2147483647 w 21525"/>
              <a:gd name="T1" fmla="*/ 0 h 19130"/>
              <a:gd name="T2" fmla="*/ 2147483647 w 21525"/>
              <a:gd name="T3" fmla="*/ 2147483647 h 19130"/>
              <a:gd name="T4" fmla="*/ 0 w 21525"/>
              <a:gd name="T5" fmla="*/ 2147483647 h 19130"/>
              <a:gd name="T6" fmla="*/ 0 60000 65536"/>
              <a:gd name="T7" fmla="*/ 0 60000 65536"/>
              <a:gd name="T8" fmla="*/ 0 60000 65536"/>
              <a:gd name="T9" fmla="*/ 0 w 21525"/>
              <a:gd name="T10" fmla="*/ 0 h 19130"/>
              <a:gd name="T11" fmla="*/ 21525 w 21525"/>
              <a:gd name="T12" fmla="*/ 19130 h 191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525" h="19130" fill="none" extrusionOk="0">
                <a:moveTo>
                  <a:pt x="10030" y="-1"/>
                </a:moveTo>
                <a:cubicBezTo>
                  <a:pt x="16572" y="3429"/>
                  <a:pt x="20907" y="9965"/>
                  <a:pt x="21524" y="17326"/>
                </a:cubicBezTo>
              </a:path>
              <a:path w="21525" h="19130" stroke="0" extrusionOk="0">
                <a:moveTo>
                  <a:pt x="10030" y="-1"/>
                </a:moveTo>
                <a:cubicBezTo>
                  <a:pt x="16572" y="3429"/>
                  <a:pt x="20907" y="9965"/>
                  <a:pt x="21524" y="17326"/>
                </a:cubicBezTo>
                <a:lnTo>
                  <a:pt x="0" y="19130"/>
                </a:lnTo>
                <a:lnTo>
                  <a:pt x="10030" y="-1"/>
                </a:lnTo>
                <a:close/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>
              <a:ea typeface="微软雅黑"/>
            </a:endParaRPr>
          </a:p>
        </p:txBody>
      </p:sp>
      <p:sp>
        <p:nvSpPr>
          <p:cNvPr id="13322" name="Arc 11"/>
          <p:cNvSpPr>
            <a:spLocks/>
          </p:cNvSpPr>
          <p:nvPr/>
        </p:nvSpPr>
        <p:spPr bwMode="auto">
          <a:xfrm rot="5893152">
            <a:off x="5355035" y="2364582"/>
            <a:ext cx="2526506" cy="2076450"/>
          </a:xfrm>
          <a:custGeom>
            <a:avLst/>
            <a:gdLst>
              <a:gd name="T0" fmla="*/ 2147483647 w 21509"/>
              <a:gd name="T1" fmla="*/ 0 h 19386"/>
              <a:gd name="T2" fmla="*/ 2147483647 w 21509"/>
              <a:gd name="T3" fmla="*/ 2147483647 h 19386"/>
              <a:gd name="T4" fmla="*/ 0 w 21509"/>
              <a:gd name="T5" fmla="*/ 2147483647 h 19386"/>
              <a:gd name="T6" fmla="*/ 0 60000 65536"/>
              <a:gd name="T7" fmla="*/ 0 60000 65536"/>
              <a:gd name="T8" fmla="*/ 0 60000 65536"/>
              <a:gd name="T9" fmla="*/ 0 w 21509"/>
              <a:gd name="T10" fmla="*/ 0 h 19386"/>
              <a:gd name="T11" fmla="*/ 21509 w 21509"/>
              <a:gd name="T12" fmla="*/ 19386 h 1938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509" h="19386" fill="none" extrusionOk="0">
                <a:moveTo>
                  <a:pt x="9525" y="0"/>
                </a:moveTo>
                <a:cubicBezTo>
                  <a:pt x="16277" y="3317"/>
                  <a:pt x="20817" y="9909"/>
                  <a:pt x="21508" y="17401"/>
                </a:cubicBezTo>
              </a:path>
              <a:path w="21509" h="19386" stroke="0" extrusionOk="0">
                <a:moveTo>
                  <a:pt x="9525" y="0"/>
                </a:moveTo>
                <a:cubicBezTo>
                  <a:pt x="16277" y="3317"/>
                  <a:pt x="20817" y="9909"/>
                  <a:pt x="21508" y="17401"/>
                </a:cubicBezTo>
                <a:lnTo>
                  <a:pt x="0" y="19386"/>
                </a:lnTo>
                <a:lnTo>
                  <a:pt x="9525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>
              <a:ea typeface="微软雅黑"/>
            </a:endParaRPr>
          </a:p>
        </p:txBody>
      </p:sp>
      <p:sp>
        <p:nvSpPr>
          <p:cNvPr id="13323" name="Arc 12"/>
          <p:cNvSpPr>
            <a:spLocks/>
          </p:cNvSpPr>
          <p:nvPr/>
        </p:nvSpPr>
        <p:spPr bwMode="auto">
          <a:xfrm rot="10800000">
            <a:off x="1258888" y="3274219"/>
            <a:ext cx="3302000" cy="1277541"/>
          </a:xfrm>
          <a:custGeom>
            <a:avLst/>
            <a:gdLst>
              <a:gd name="T0" fmla="*/ 2147483647 w 21543"/>
              <a:gd name="T1" fmla="*/ 0 h 20354"/>
              <a:gd name="T2" fmla="*/ 2147483647 w 21543"/>
              <a:gd name="T3" fmla="*/ 2147483647 h 20354"/>
              <a:gd name="T4" fmla="*/ 0 w 21543"/>
              <a:gd name="T5" fmla="*/ 2147483647 h 20354"/>
              <a:gd name="T6" fmla="*/ 0 60000 65536"/>
              <a:gd name="T7" fmla="*/ 0 60000 65536"/>
              <a:gd name="T8" fmla="*/ 0 60000 65536"/>
              <a:gd name="T9" fmla="*/ 0 w 21543"/>
              <a:gd name="T10" fmla="*/ 0 h 20354"/>
              <a:gd name="T11" fmla="*/ 21543 w 21543"/>
              <a:gd name="T12" fmla="*/ 20354 h 2035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543" h="20354" fill="none" extrusionOk="0">
                <a:moveTo>
                  <a:pt x="7230" y="-1"/>
                </a:moveTo>
                <a:cubicBezTo>
                  <a:pt x="15306" y="2868"/>
                  <a:pt x="20922" y="10240"/>
                  <a:pt x="21543" y="18788"/>
                </a:cubicBezTo>
              </a:path>
              <a:path w="21543" h="20354" stroke="0" extrusionOk="0">
                <a:moveTo>
                  <a:pt x="7230" y="-1"/>
                </a:moveTo>
                <a:cubicBezTo>
                  <a:pt x="15306" y="2868"/>
                  <a:pt x="20922" y="10240"/>
                  <a:pt x="21543" y="18788"/>
                </a:cubicBezTo>
                <a:lnTo>
                  <a:pt x="0" y="20354"/>
                </a:lnTo>
                <a:lnTo>
                  <a:pt x="7230" y="-1"/>
                </a:lnTo>
                <a:close/>
              </a:path>
            </a:pathLst>
          </a:custGeom>
          <a:noFill/>
          <a:ln w="1524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>
              <a:ea typeface="微软雅黑"/>
            </a:endParaRPr>
          </a:p>
        </p:txBody>
      </p:sp>
      <p:sp>
        <p:nvSpPr>
          <p:cNvPr id="13324" name="Arc 13"/>
          <p:cNvSpPr>
            <a:spLocks/>
          </p:cNvSpPr>
          <p:nvPr/>
        </p:nvSpPr>
        <p:spPr bwMode="auto">
          <a:xfrm rot="6255476" flipH="1">
            <a:off x="2948981" y="3138687"/>
            <a:ext cx="772715" cy="1460500"/>
          </a:xfrm>
          <a:custGeom>
            <a:avLst/>
            <a:gdLst>
              <a:gd name="T0" fmla="*/ 2147483647 w 21519"/>
              <a:gd name="T1" fmla="*/ 0 h 21221"/>
              <a:gd name="T2" fmla="*/ 2147483647 w 21519"/>
              <a:gd name="T3" fmla="*/ 2147483647 h 21221"/>
              <a:gd name="T4" fmla="*/ 0 w 21519"/>
              <a:gd name="T5" fmla="*/ 2147483647 h 21221"/>
              <a:gd name="T6" fmla="*/ 0 60000 65536"/>
              <a:gd name="T7" fmla="*/ 0 60000 65536"/>
              <a:gd name="T8" fmla="*/ 0 60000 65536"/>
              <a:gd name="T9" fmla="*/ 0 w 21519"/>
              <a:gd name="T10" fmla="*/ 0 h 21221"/>
              <a:gd name="T11" fmla="*/ 21519 w 21519"/>
              <a:gd name="T12" fmla="*/ 21221 h 2122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519" h="21221" fill="none" extrusionOk="0">
                <a:moveTo>
                  <a:pt x="4029" y="0"/>
                </a:moveTo>
                <a:cubicBezTo>
                  <a:pt x="13536" y="1805"/>
                  <a:pt x="20682" y="9713"/>
                  <a:pt x="21519" y="19353"/>
                </a:cubicBezTo>
              </a:path>
              <a:path w="21519" h="21221" stroke="0" extrusionOk="0">
                <a:moveTo>
                  <a:pt x="4029" y="0"/>
                </a:moveTo>
                <a:cubicBezTo>
                  <a:pt x="13536" y="1805"/>
                  <a:pt x="20682" y="9713"/>
                  <a:pt x="21519" y="19353"/>
                </a:cubicBezTo>
                <a:lnTo>
                  <a:pt x="0" y="21221"/>
                </a:lnTo>
                <a:lnTo>
                  <a:pt x="4029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zh-CN" altLang="en-US">
              <a:ea typeface="微软雅黑"/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 rot="18979224">
            <a:off x="3123907" y="3188780"/>
            <a:ext cx="461665" cy="1275544"/>
          </a:xfrm>
          <a:prstGeom prst="rect">
            <a:avLst/>
          </a:prstGeom>
          <a:noFill/>
          <a:ln>
            <a:noFill/>
          </a:ln>
          <a:extLst/>
        </p:spPr>
        <p:txBody>
          <a:bodyPr vert="eaVert" wrap="square">
            <a:spAutoFit/>
          </a:bodyPr>
          <a:lstStyle>
            <a:lvl1pPr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1800" dirty="0" smtClean="0">
                <a:solidFill>
                  <a:schemeClr val="bg1">
                    <a:lumMod val="10000"/>
                  </a:schemeClr>
                </a:solidFill>
                <a:latin typeface="Arial" charset="0"/>
                <a:ea typeface="微软雅黑"/>
              </a:rPr>
              <a:t>呼吸作用</a:t>
            </a: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3992860" y="3219822"/>
            <a:ext cx="461665" cy="1008112"/>
          </a:xfrm>
          <a:prstGeom prst="rect">
            <a:avLst/>
          </a:prstGeom>
          <a:noFill/>
          <a:ln>
            <a:noFill/>
          </a:ln>
          <a:extLst/>
        </p:spPr>
        <p:txBody>
          <a:bodyPr vert="eaVert" wrap="square">
            <a:spAutoFit/>
          </a:bodyPr>
          <a:lstStyle>
            <a:lvl1pPr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1800" dirty="0" smtClean="0">
                <a:solidFill>
                  <a:schemeClr val="bg1">
                    <a:lumMod val="10000"/>
                  </a:schemeClr>
                </a:solidFill>
                <a:latin typeface="Arial" charset="0"/>
                <a:ea typeface="微软雅黑"/>
              </a:rPr>
              <a:t>呼吸作用</a:t>
            </a:r>
          </a:p>
        </p:txBody>
      </p:sp>
      <p:sp>
        <p:nvSpPr>
          <p:cNvPr id="13329" name="Text Box 18"/>
          <p:cNvSpPr txBox="1">
            <a:spLocks noChangeArrowheads="1"/>
          </p:cNvSpPr>
          <p:nvPr/>
        </p:nvSpPr>
        <p:spPr bwMode="auto">
          <a:xfrm rot="-2336741">
            <a:off x="971550" y="1228011"/>
            <a:ext cx="15113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0" lang="zh-CN" altLang="en-US" sz="1800" b="1" dirty="0">
                <a:solidFill>
                  <a:srgbClr val="FF3300"/>
                </a:solidFill>
                <a:latin typeface="Arial" charset="0"/>
                <a:ea typeface="微软雅黑"/>
              </a:rPr>
              <a:t>光合作用                                                                                  </a:t>
            </a:r>
            <a:endParaRPr kumimoji="0" lang="zh-CN" altLang="en-US" sz="1800" dirty="0">
              <a:latin typeface="Arial" charset="0"/>
              <a:ea typeface="微软雅黑"/>
            </a:endParaRPr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 rot="2340103">
            <a:off x="1135429" y="4230292"/>
            <a:ext cx="1511300" cy="36933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1800" b="1" dirty="0" smtClean="0">
                <a:solidFill>
                  <a:schemeClr val="bg1">
                    <a:lumMod val="10000"/>
                  </a:schemeClr>
                </a:solidFill>
                <a:latin typeface="Arial" charset="0"/>
                <a:ea typeface="微软雅黑"/>
              </a:rPr>
              <a:t>光合作用                                                                                  </a:t>
            </a:r>
            <a:endParaRPr kumimoji="0" lang="zh-CN" altLang="en-US" sz="1800" dirty="0" smtClean="0">
              <a:solidFill>
                <a:schemeClr val="bg1">
                  <a:lumMod val="10000"/>
                </a:schemeClr>
              </a:solidFill>
              <a:latin typeface="Arial" charset="0"/>
              <a:ea typeface="微软雅黑"/>
            </a:endParaRP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 rot="2423130">
            <a:off x="6947050" y="3651647"/>
            <a:ext cx="461665" cy="1079897"/>
          </a:xfrm>
          <a:prstGeom prst="rect">
            <a:avLst/>
          </a:prstGeom>
          <a:noFill/>
          <a:ln>
            <a:noFill/>
          </a:ln>
          <a:extLst/>
        </p:spPr>
        <p:txBody>
          <a:bodyPr vert="eaVert">
            <a:spAutoFit/>
          </a:bodyPr>
          <a:lstStyle>
            <a:lvl1pPr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1800" b="1" smtClean="0">
                <a:solidFill>
                  <a:schemeClr val="bg1">
                    <a:lumMod val="10000"/>
                  </a:schemeClr>
                </a:solidFill>
                <a:latin typeface="Arial" charset="0"/>
                <a:ea typeface="微软雅黑"/>
              </a:rPr>
              <a:t>燃料燃烧</a:t>
            </a:r>
          </a:p>
        </p:txBody>
      </p:sp>
      <p:graphicFrame>
        <p:nvGraphicFramePr>
          <p:cNvPr id="13333" name="Object 22"/>
          <p:cNvGraphicFramePr>
            <a:graphicFrameLocks noChangeAspect="1"/>
          </p:cNvGraphicFramePr>
          <p:nvPr/>
        </p:nvGraphicFramePr>
        <p:xfrm>
          <a:off x="5548313" y="2311004"/>
          <a:ext cx="1090612" cy="894159"/>
        </p:xfrm>
        <a:graphic>
          <a:graphicData uri="http://schemas.openxmlformats.org/presentationml/2006/ole">
            <p:oleObj spid="_x0000_s3077" name="Image" r:id="rId6" imgW="2412698" imgH="2412698" progId="Photoshop.Image.7">
              <p:embed/>
            </p:oleObj>
          </a:graphicData>
        </a:graphic>
      </p:graphicFrame>
      <p:sp>
        <p:nvSpPr>
          <p:cNvPr id="26" name="Text Box 24"/>
          <p:cNvSpPr txBox="1">
            <a:spLocks noChangeArrowheads="1"/>
          </p:cNvSpPr>
          <p:nvPr/>
        </p:nvSpPr>
        <p:spPr bwMode="auto">
          <a:xfrm rot="2372955">
            <a:off x="5179391" y="3278981"/>
            <a:ext cx="461665" cy="1090071"/>
          </a:xfrm>
          <a:prstGeom prst="rect">
            <a:avLst/>
          </a:prstGeom>
          <a:noFill/>
          <a:ln>
            <a:noFill/>
          </a:ln>
          <a:extLst/>
        </p:spPr>
        <p:txBody>
          <a:bodyPr vert="eaVert" wrap="square">
            <a:spAutoFit/>
          </a:bodyPr>
          <a:lstStyle>
            <a:lvl1pPr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1800" dirty="0" smtClean="0">
                <a:solidFill>
                  <a:schemeClr val="bg1">
                    <a:lumMod val="10000"/>
                  </a:schemeClr>
                </a:solidFill>
                <a:latin typeface="Arial" charset="0"/>
                <a:ea typeface="微软雅黑"/>
              </a:rPr>
              <a:t>呼吸作用</a:t>
            </a:r>
          </a:p>
        </p:txBody>
      </p:sp>
      <p:sp>
        <p:nvSpPr>
          <p:cNvPr id="13336" name="Arc 25"/>
          <p:cNvSpPr>
            <a:spLocks/>
          </p:cNvSpPr>
          <p:nvPr/>
        </p:nvSpPr>
        <p:spPr bwMode="auto">
          <a:xfrm rot="10144170">
            <a:off x="5132388" y="1493044"/>
            <a:ext cx="1090612" cy="857250"/>
          </a:xfrm>
          <a:custGeom>
            <a:avLst/>
            <a:gdLst>
              <a:gd name="T0" fmla="*/ 2147483647 w 21600"/>
              <a:gd name="T1" fmla="*/ 0 h 23216"/>
              <a:gd name="T2" fmla="*/ 2147483647 w 21600"/>
              <a:gd name="T3" fmla="*/ 2147483647 h 23216"/>
              <a:gd name="T4" fmla="*/ 0 w 21600"/>
              <a:gd name="T5" fmla="*/ 2147483647 h 23216"/>
              <a:gd name="T6" fmla="*/ 0 60000 65536"/>
              <a:gd name="T7" fmla="*/ 0 60000 65536"/>
              <a:gd name="T8" fmla="*/ 0 60000 65536"/>
              <a:gd name="T9" fmla="*/ 0 w 21600"/>
              <a:gd name="T10" fmla="*/ 0 h 23216"/>
              <a:gd name="T11" fmla="*/ 21600 w 21600"/>
              <a:gd name="T12" fmla="*/ 23216 h 2321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3216" fill="none" extrusionOk="0">
                <a:moveTo>
                  <a:pt x="5682" y="0"/>
                </a:moveTo>
                <a:cubicBezTo>
                  <a:pt x="15080" y="2562"/>
                  <a:pt x="21600" y="11098"/>
                  <a:pt x="21600" y="20839"/>
                </a:cubicBezTo>
                <a:cubicBezTo>
                  <a:pt x="21600" y="21633"/>
                  <a:pt x="21556" y="22426"/>
                  <a:pt x="21468" y="23215"/>
                </a:cubicBezTo>
              </a:path>
              <a:path w="21600" h="23216" stroke="0" extrusionOk="0">
                <a:moveTo>
                  <a:pt x="5682" y="0"/>
                </a:moveTo>
                <a:cubicBezTo>
                  <a:pt x="15080" y="2562"/>
                  <a:pt x="21600" y="11098"/>
                  <a:pt x="21600" y="20839"/>
                </a:cubicBezTo>
                <a:cubicBezTo>
                  <a:pt x="21600" y="21633"/>
                  <a:pt x="21556" y="22426"/>
                  <a:pt x="21468" y="23215"/>
                </a:cubicBezTo>
                <a:lnTo>
                  <a:pt x="0" y="20839"/>
                </a:lnTo>
                <a:lnTo>
                  <a:pt x="5682" y="0"/>
                </a:lnTo>
                <a:close/>
              </a:path>
            </a:pathLst>
          </a:custGeom>
          <a:noFill/>
          <a:ln w="38100">
            <a:solidFill>
              <a:srgbClr val="FF33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zh-CN" altLang="en-US">
              <a:ea typeface="微软雅黑"/>
            </a:endParaRPr>
          </a:p>
        </p:txBody>
      </p:sp>
      <p:sp>
        <p:nvSpPr>
          <p:cNvPr id="13337" name="Line 26"/>
          <p:cNvSpPr>
            <a:spLocks noChangeShapeType="1"/>
          </p:cNvSpPr>
          <p:nvPr/>
        </p:nvSpPr>
        <p:spPr bwMode="auto">
          <a:xfrm>
            <a:off x="4427538" y="1600200"/>
            <a:ext cx="0" cy="6477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8" name="Line 27"/>
          <p:cNvSpPr>
            <a:spLocks noChangeShapeType="1"/>
          </p:cNvSpPr>
          <p:nvPr/>
        </p:nvSpPr>
        <p:spPr bwMode="auto">
          <a:xfrm>
            <a:off x="4427538" y="3219450"/>
            <a:ext cx="0" cy="102631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9" name="Arc 28"/>
          <p:cNvSpPr>
            <a:spLocks/>
          </p:cNvSpPr>
          <p:nvPr/>
        </p:nvSpPr>
        <p:spPr bwMode="auto">
          <a:xfrm rot="1098330" flipH="1">
            <a:off x="5011738" y="3293269"/>
            <a:ext cx="862012" cy="1110854"/>
          </a:xfrm>
          <a:custGeom>
            <a:avLst/>
            <a:gdLst>
              <a:gd name="T0" fmla="*/ 2147483647 w 21563"/>
              <a:gd name="T1" fmla="*/ 0 h 21138"/>
              <a:gd name="T2" fmla="*/ 2147483647 w 21563"/>
              <a:gd name="T3" fmla="*/ 2147483647 h 21138"/>
              <a:gd name="T4" fmla="*/ 0 w 21563"/>
              <a:gd name="T5" fmla="*/ 2147483647 h 21138"/>
              <a:gd name="T6" fmla="*/ 0 60000 65536"/>
              <a:gd name="T7" fmla="*/ 0 60000 65536"/>
              <a:gd name="T8" fmla="*/ 0 60000 65536"/>
              <a:gd name="T9" fmla="*/ 0 w 21563"/>
              <a:gd name="T10" fmla="*/ 0 h 21138"/>
              <a:gd name="T11" fmla="*/ 21563 w 21563"/>
              <a:gd name="T12" fmla="*/ 21138 h 2113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563" h="21138" fill="none" extrusionOk="0">
                <a:moveTo>
                  <a:pt x="4443" y="-1"/>
                </a:moveTo>
                <a:cubicBezTo>
                  <a:pt x="13977" y="2003"/>
                  <a:pt x="20990" y="10142"/>
                  <a:pt x="21562" y="19869"/>
                </a:cubicBezTo>
              </a:path>
              <a:path w="21563" h="21138" stroke="0" extrusionOk="0">
                <a:moveTo>
                  <a:pt x="4443" y="-1"/>
                </a:moveTo>
                <a:cubicBezTo>
                  <a:pt x="13977" y="2003"/>
                  <a:pt x="20990" y="10142"/>
                  <a:pt x="21562" y="19869"/>
                </a:cubicBezTo>
                <a:lnTo>
                  <a:pt x="0" y="21138"/>
                </a:lnTo>
                <a:lnTo>
                  <a:pt x="4443" y="-1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>
              <a:ea typeface="微软雅黑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93563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>
                <a:ea typeface="微软雅黑"/>
              </a:rPr>
              <a:t>绿色植物与生物圈的</a:t>
            </a:r>
            <a:r>
              <a:rPr lang="zh-CN" altLang="en-US" dirty="0" smtClean="0">
                <a:solidFill>
                  <a:srgbClr val="0000FF"/>
                </a:solidFill>
                <a:ea typeface="微软雅黑"/>
              </a:rPr>
              <a:t>碳</a:t>
            </a:r>
            <a:r>
              <a:rPr lang="zh-CN" altLang="en-US" dirty="0" smtClean="0">
                <a:solidFill>
                  <a:srgbClr val="0000FF"/>
                </a:solidFill>
                <a:ea typeface="微软雅黑"/>
              </a:rPr>
              <a:t>－氧平衡</a:t>
            </a:r>
            <a:endParaRPr lang="zh-CN" altLang="en-US" dirty="0">
              <a:solidFill>
                <a:srgbClr val="0000FF"/>
              </a:solidFill>
              <a:ea typeface="微软雅黑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animBg="1"/>
      <p:bldP spid="13320" grpId="0" animBg="1"/>
      <p:bldP spid="13321" grpId="0" animBg="1"/>
      <p:bldP spid="13322" grpId="0" animBg="1"/>
      <p:bldP spid="13323" grpId="0" animBg="1"/>
      <p:bldP spid="13324" grpId="0" animBg="1"/>
      <p:bldP spid="18" grpId="0"/>
      <p:bldP spid="19" grpId="0"/>
      <p:bldP spid="13329" grpId="0"/>
      <p:bldP spid="21" grpId="0"/>
      <p:bldP spid="23" grpId="0"/>
      <p:bldP spid="26" grpId="0"/>
      <p:bldP spid="13336" grpId="0" animBg="1"/>
      <p:bldP spid="13337" grpId="0" animBg="1"/>
      <p:bldP spid="13338" grpId="0" animBg="1"/>
      <p:bldP spid="133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solidFill>
                  <a:srgbClr val="0000FF"/>
                </a:solidFill>
                <a:ea typeface="微软雅黑"/>
              </a:rPr>
              <a:t>自主学习</a:t>
            </a:r>
            <a:endParaRPr lang="zh-CN" altLang="en-US" dirty="0">
              <a:solidFill>
                <a:srgbClr val="0000FF"/>
              </a:solidFill>
              <a:ea typeface="微软雅黑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>
                <a:ea typeface="微软雅黑"/>
              </a:rPr>
              <a:t>1.</a:t>
            </a:r>
            <a:r>
              <a:rPr lang="zh-CN" altLang="en-US" dirty="0" smtClean="0">
                <a:ea typeface="微软雅黑"/>
              </a:rPr>
              <a:t>在生物圈中对维持碳氧平衡起重要作用的是：</a:t>
            </a:r>
            <a:endParaRPr lang="en-US" altLang="zh-CN" dirty="0" smtClean="0">
              <a:ea typeface="微软雅黑"/>
            </a:endParaRPr>
          </a:p>
          <a:p>
            <a:pPr>
              <a:buNone/>
            </a:pPr>
            <a:r>
              <a:rPr lang="en-US" altLang="zh-CN" dirty="0" smtClean="0">
                <a:ea typeface="微软雅黑"/>
              </a:rPr>
              <a:t>   A </a:t>
            </a:r>
            <a:r>
              <a:rPr lang="zh-CN" altLang="en-US" dirty="0" smtClean="0">
                <a:ea typeface="微软雅黑"/>
              </a:rPr>
              <a:t>光合作用               </a:t>
            </a:r>
            <a:r>
              <a:rPr lang="en-US" altLang="zh-CN" dirty="0" smtClean="0">
                <a:ea typeface="微软雅黑"/>
              </a:rPr>
              <a:t>B </a:t>
            </a:r>
            <a:r>
              <a:rPr lang="zh-CN" altLang="en-US" dirty="0" smtClean="0">
                <a:ea typeface="微软雅黑"/>
              </a:rPr>
              <a:t>呼吸作用 </a:t>
            </a:r>
            <a:endParaRPr lang="en-US" altLang="zh-CN" dirty="0" smtClean="0">
              <a:ea typeface="微软雅黑"/>
            </a:endParaRPr>
          </a:p>
          <a:p>
            <a:pPr>
              <a:buNone/>
            </a:pPr>
            <a:r>
              <a:rPr lang="en-US" altLang="zh-CN" dirty="0" smtClean="0">
                <a:ea typeface="微软雅黑"/>
              </a:rPr>
              <a:t> </a:t>
            </a:r>
            <a:r>
              <a:rPr lang="en-US" altLang="zh-CN" dirty="0" smtClean="0">
                <a:ea typeface="微软雅黑"/>
              </a:rPr>
              <a:t>  C </a:t>
            </a:r>
            <a:r>
              <a:rPr lang="zh-CN" altLang="en-US" dirty="0" smtClean="0">
                <a:ea typeface="微软雅黑"/>
              </a:rPr>
              <a:t>蒸腾作用               </a:t>
            </a:r>
            <a:r>
              <a:rPr lang="en-US" altLang="zh-CN" dirty="0" smtClean="0">
                <a:ea typeface="微软雅黑"/>
              </a:rPr>
              <a:t>D </a:t>
            </a:r>
            <a:r>
              <a:rPr lang="zh-CN" altLang="en-US" dirty="0" smtClean="0">
                <a:ea typeface="微软雅黑"/>
              </a:rPr>
              <a:t>以上都是</a:t>
            </a:r>
            <a:endParaRPr lang="en-US" altLang="zh-CN" dirty="0" smtClean="0">
              <a:ea typeface="微软雅黑"/>
            </a:endParaRPr>
          </a:p>
          <a:p>
            <a:pPr>
              <a:buNone/>
            </a:pPr>
            <a:r>
              <a:rPr lang="en-US" altLang="zh-CN" dirty="0" smtClean="0">
                <a:ea typeface="微软雅黑"/>
              </a:rPr>
              <a:t>2.</a:t>
            </a:r>
            <a:r>
              <a:rPr lang="zh-CN" altLang="en-US" dirty="0" smtClean="0">
                <a:ea typeface="微软雅黑"/>
              </a:rPr>
              <a:t>温室效应主要是什么原因引起的？</a:t>
            </a:r>
            <a:endParaRPr lang="en-US" altLang="zh-CN" dirty="0" smtClean="0">
              <a:ea typeface="微软雅黑"/>
            </a:endParaRPr>
          </a:p>
          <a:p>
            <a:pPr>
              <a:buNone/>
            </a:pPr>
            <a:r>
              <a:rPr lang="en-US" altLang="zh-CN" dirty="0" smtClean="0">
                <a:ea typeface="微软雅黑"/>
              </a:rPr>
              <a:t>3.</a:t>
            </a:r>
            <a:r>
              <a:rPr lang="zh-CN" altLang="en-US" dirty="0" smtClean="0">
                <a:ea typeface="微软雅黑"/>
              </a:rPr>
              <a:t>要维持生物圈中的碳氧平衡我们应该这么做？</a:t>
            </a:r>
            <a:endParaRPr lang="zh-CN" altLang="en-US" dirty="0"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16216" y="1563638"/>
            <a:ext cx="67518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solidFill>
                  <a:srgbClr val="FF0000"/>
                </a:solidFill>
                <a:ea typeface="微软雅黑"/>
              </a:rPr>
              <a:t>A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ea typeface="微软雅黑"/>
              </a:rPr>
              <a:t>课后练习</a:t>
            </a:r>
            <a:endParaRPr lang="zh-CN" altLang="en-US" dirty="0">
              <a:ea typeface="微软雅黑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altLang="zh-CN" dirty="0" smtClean="0">
              <a:ea typeface="微软雅黑"/>
            </a:endParaRPr>
          </a:p>
          <a:p>
            <a:pPr>
              <a:buNone/>
            </a:pPr>
            <a:endParaRPr lang="zh-CN" altLang="en-US" dirty="0">
              <a:ea typeface="微软雅黑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79512" y="987574"/>
          <a:ext cx="7992887" cy="37428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9464"/>
                <a:gridCol w="1227391"/>
                <a:gridCol w="2360366"/>
                <a:gridCol w="2705666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ea typeface="微软雅黑"/>
                        </a:rPr>
                        <a:t>区别和联系</a:t>
                      </a:r>
                      <a:endParaRPr lang="zh-CN" altLang="en-US" dirty="0">
                        <a:ea typeface="微软雅黑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Times New Roman"/>
                          <a:ea typeface="微软雅黑"/>
                        </a:rPr>
                        <a:t> 光合作用</a:t>
                      </a:r>
                      <a:endParaRPr lang="zh-CN" sz="1400" kern="100" dirty="0">
                        <a:latin typeface="Times New Roman"/>
                        <a:ea typeface="微软雅黑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微软雅黑"/>
                        </a:rPr>
                        <a:t> </a:t>
                      </a:r>
                      <a:r>
                        <a:rPr lang="zh-CN" sz="1600" kern="100" dirty="0">
                          <a:latin typeface="Times New Roman"/>
                          <a:ea typeface="微软雅黑"/>
                        </a:rPr>
                        <a:t>呼吸作用</a:t>
                      </a:r>
                      <a:endParaRPr lang="zh-CN" sz="1400" kern="100" dirty="0">
                        <a:latin typeface="Times New Roman"/>
                        <a:ea typeface="微软雅黑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 rowSpan="5">
                  <a:txBody>
                    <a:bodyPr/>
                    <a:lstStyle/>
                    <a:p>
                      <a:pPr algn="ctr"/>
                      <a:endParaRPr lang="en-US" altLang="zh-CN" dirty="0" smtClean="0">
                        <a:ea typeface="微软雅黑"/>
                      </a:endParaRPr>
                    </a:p>
                    <a:p>
                      <a:pPr algn="ctr"/>
                      <a:endParaRPr lang="en-US" altLang="zh-CN" dirty="0" smtClean="0">
                        <a:ea typeface="微软雅黑"/>
                      </a:endParaRPr>
                    </a:p>
                    <a:p>
                      <a:pPr algn="ctr"/>
                      <a:endParaRPr lang="en-US" altLang="zh-CN" dirty="0" smtClean="0">
                        <a:ea typeface="微软雅黑"/>
                      </a:endParaRPr>
                    </a:p>
                    <a:p>
                      <a:pPr algn="ctr"/>
                      <a:r>
                        <a:rPr lang="zh-CN" altLang="en-US" dirty="0" smtClean="0">
                          <a:ea typeface="微软雅黑"/>
                        </a:rPr>
                        <a:t>区别</a:t>
                      </a:r>
                      <a:endParaRPr lang="zh-CN" altLang="en-US" dirty="0">
                        <a:ea typeface="微软雅黑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Times New Roman"/>
                          <a:ea typeface="微软雅黑"/>
                        </a:rPr>
                        <a:t> 部位</a:t>
                      </a:r>
                      <a:endParaRPr lang="zh-CN" sz="1400" kern="100" dirty="0">
                        <a:latin typeface="Times New Roman"/>
                        <a:ea typeface="微软雅黑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微软雅黑"/>
                        </a:rPr>
                        <a:t> </a:t>
                      </a:r>
                      <a:r>
                        <a:rPr lang="zh-CN" sz="1600" kern="100" dirty="0">
                          <a:latin typeface="Times New Roman"/>
                          <a:ea typeface="微软雅黑"/>
                        </a:rPr>
                        <a:t>含</a:t>
                      </a:r>
                      <a:r>
                        <a:rPr lang="zh-CN" sz="1600" kern="100" dirty="0">
                          <a:solidFill>
                            <a:srgbClr val="FF0000"/>
                          </a:solidFill>
                          <a:latin typeface="Times New Roman"/>
                          <a:ea typeface="微软雅黑"/>
                        </a:rPr>
                        <a:t>有叶绿体的细胞</a:t>
                      </a:r>
                      <a:endParaRPr lang="zh-CN" sz="1400" kern="100" dirty="0">
                        <a:solidFill>
                          <a:srgbClr val="FF0000"/>
                        </a:solidFill>
                        <a:latin typeface="Times New Roman"/>
                        <a:ea typeface="微软雅黑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微软雅黑"/>
                        </a:rPr>
                        <a:t> </a:t>
                      </a:r>
                      <a:r>
                        <a:rPr lang="zh-CN" sz="1600" kern="100" dirty="0">
                          <a:latin typeface="Times New Roman"/>
                          <a:ea typeface="微软雅黑"/>
                        </a:rPr>
                        <a:t>所有的</a:t>
                      </a:r>
                      <a:r>
                        <a:rPr lang="zh-CN" sz="1600" kern="100" dirty="0">
                          <a:solidFill>
                            <a:srgbClr val="FF0000"/>
                          </a:solidFill>
                          <a:latin typeface="Times New Roman"/>
                          <a:ea typeface="微软雅黑"/>
                        </a:rPr>
                        <a:t>活细胞</a:t>
                      </a:r>
                      <a:endParaRPr lang="zh-CN" sz="1400" kern="100" dirty="0">
                        <a:solidFill>
                          <a:srgbClr val="FF0000"/>
                        </a:solidFill>
                        <a:latin typeface="Times New Roman"/>
                        <a:ea typeface="微软雅黑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微软雅黑"/>
                        </a:rPr>
                        <a:t>  </a:t>
                      </a:r>
                      <a:r>
                        <a:rPr lang="zh-CN" sz="1600" kern="100" dirty="0">
                          <a:latin typeface="Times New Roman"/>
                          <a:ea typeface="微软雅黑"/>
                        </a:rPr>
                        <a:t>条件</a:t>
                      </a:r>
                      <a:endParaRPr lang="zh-CN" sz="1400" kern="100" dirty="0">
                        <a:latin typeface="Times New Roman"/>
                        <a:ea typeface="微软雅黑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微软雅黑"/>
                        </a:rPr>
                        <a:t> </a:t>
                      </a:r>
                      <a:r>
                        <a:rPr lang="zh-CN" sz="1600" kern="100" dirty="0">
                          <a:latin typeface="Times New Roman"/>
                          <a:ea typeface="微软雅黑"/>
                        </a:rPr>
                        <a:t>光</a:t>
                      </a:r>
                      <a:endParaRPr lang="zh-CN" sz="1400" kern="100" dirty="0">
                        <a:latin typeface="Times New Roman"/>
                        <a:ea typeface="微软雅黑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微软雅黑"/>
                        </a:rPr>
                        <a:t> </a:t>
                      </a:r>
                      <a:r>
                        <a:rPr lang="zh-CN" sz="1600" kern="100" dirty="0">
                          <a:latin typeface="Times New Roman"/>
                          <a:ea typeface="微软雅黑"/>
                        </a:rPr>
                        <a:t>有光无光均可</a:t>
                      </a:r>
                      <a:endParaRPr lang="zh-CN" sz="1400" kern="100" dirty="0">
                        <a:latin typeface="Times New Roman"/>
                        <a:ea typeface="微软雅黑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微软雅黑"/>
                        </a:rPr>
                        <a:t> </a:t>
                      </a:r>
                      <a:r>
                        <a:rPr lang="zh-CN" sz="1600" kern="100" dirty="0">
                          <a:latin typeface="Times New Roman"/>
                          <a:ea typeface="微软雅黑"/>
                        </a:rPr>
                        <a:t>原料</a:t>
                      </a:r>
                      <a:endParaRPr lang="zh-CN" sz="1400" kern="100" dirty="0">
                        <a:latin typeface="Times New Roman"/>
                        <a:ea typeface="微软雅黑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微软雅黑"/>
                        </a:rPr>
                        <a:t> </a:t>
                      </a:r>
                      <a:r>
                        <a:rPr lang="zh-CN" sz="1600" kern="100" dirty="0">
                          <a:latin typeface="Times New Roman"/>
                          <a:ea typeface="微软雅黑"/>
                        </a:rPr>
                        <a:t>二氧化碳、水</a:t>
                      </a:r>
                      <a:endParaRPr lang="zh-CN" sz="1400" kern="100" dirty="0">
                        <a:latin typeface="Times New Roman"/>
                        <a:ea typeface="微软雅黑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微软雅黑"/>
                        </a:rPr>
                        <a:t> </a:t>
                      </a:r>
                      <a:r>
                        <a:rPr lang="zh-CN" sz="1600" kern="100" dirty="0">
                          <a:latin typeface="Times New Roman"/>
                          <a:ea typeface="微软雅黑"/>
                        </a:rPr>
                        <a:t>有机物、氧</a:t>
                      </a:r>
                      <a:endParaRPr lang="zh-CN" sz="1400" kern="100" dirty="0">
                        <a:latin typeface="Times New Roman"/>
                        <a:ea typeface="微软雅黑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微软雅黑"/>
                        </a:rPr>
                        <a:t> </a:t>
                      </a:r>
                      <a:r>
                        <a:rPr lang="zh-CN" sz="1600" kern="100" dirty="0">
                          <a:latin typeface="Times New Roman"/>
                          <a:ea typeface="微软雅黑"/>
                        </a:rPr>
                        <a:t>产物</a:t>
                      </a:r>
                      <a:endParaRPr lang="zh-CN" sz="1400" kern="100" dirty="0">
                        <a:latin typeface="Times New Roman"/>
                        <a:ea typeface="微软雅黑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微软雅黑"/>
                        </a:rPr>
                        <a:t> </a:t>
                      </a:r>
                      <a:r>
                        <a:rPr lang="zh-CN" sz="1600" kern="100" dirty="0">
                          <a:latin typeface="Times New Roman"/>
                          <a:ea typeface="微软雅黑"/>
                        </a:rPr>
                        <a:t>有机物、氧</a:t>
                      </a:r>
                      <a:endParaRPr lang="zh-CN" sz="1400" kern="100" dirty="0">
                        <a:latin typeface="Times New Roman"/>
                        <a:ea typeface="微软雅黑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微软雅黑"/>
                        </a:rPr>
                        <a:t> </a:t>
                      </a:r>
                      <a:r>
                        <a:rPr lang="zh-CN" sz="1600" kern="100" dirty="0">
                          <a:latin typeface="Times New Roman"/>
                          <a:ea typeface="微软雅黑"/>
                        </a:rPr>
                        <a:t>二氧化碳、水</a:t>
                      </a:r>
                      <a:endParaRPr lang="zh-CN" sz="1400" kern="100" dirty="0">
                        <a:latin typeface="Times New Roman"/>
                        <a:ea typeface="微软雅黑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微软雅黑"/>
                        </a:rPr>
                        <a:t> </a:t>
                      </a:r>
                      <a:r>
                        <a:rPr lang="zh-CN" sz="1600" kern="100" dirty="0">
                          <a:latin typeface="Times New Roman"/>
                          <a:ea typeface="微软雅黑"/>
                        </a:rPr>
                        <a:t>能量转变</a:t>
                      </a:r>
                      <a:endParaRPr lang="zh-CN" sz="1400" kern="100" dirty="0">
                        <a:latin typeface="Times New Roman"/>
                        <a:ea typeface="微软雅黑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微软雅黑"/>
                        </a:rPr>
                        <a:t> </a:t>
                      </a:r>
                      <a:r>
                        <a:rPr lang="zh-CN" sz="1600" kern="100" dirty="0">
                          <a:latin typeface="Times New Roman"/>
                          <a:ea typeface="微软雅黑"/>
                        </a:rPr>
                        <a:t>制造有机物，储存能量</a:t>
                      </a:r>
                      <a:endParaRPr lang="zh-CN" sz="1400" kern="100" dirty="0">
                        <a:latin typeface="Times New Roman"/>
                        <a:ea typeface="微软雅黑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微软雅黑"/>
                        </a:rPr>
                        <a:t> </a:t>
                      </a:r>
                      <a:r>
                        <a:rPr lang="zh-CN" sz="1600" kern="100" dirty="0">
                          <a:latin typeface="Times New Roman"/>
                          <a:ea typeface="微软雅黑"/>
                        </a:rPr>
                        <a:t>分解有机物，释放能量</a:t>
                      </a:r>
                      <a:endParaRPr lang="zh-CN" sz="1400" kern="100" dirty="0">
                        <a:latin typeface="Times New Roman"/>
                        <a:ea typeface="微软雅黑"/>
                      </a:endParaRPr>
                    </a:p>
                  </a:txBody>
                  <a:tcPr marL="68580" marR="68580" marT="0" marB="0" anchor="ctr"/>
                </a:tc>
              </a:tr>
              <a:tr h="1375360">
                <a:tc gridSpan="2">
                  <a:txBody>
                    <a:bodyPr/>
                    <a:lstStyle/>
                    <a:p>
                      <a:pPr algn="ctr"/>
                      <a:endParaRPr lang="en-US" altLang="zh-CN" dirty="0" smtClean="0">
                        <a:ea typeface="微软雅黑"/>
                      </a:endParaRPr>
                    </a:p>
                    <a:p>
                      <a:pPr algn="ctr"/>
                      <a:endParaRPr lang="en-US" altLang="zh-CN" dirty="0" smtClean="0">
                        <a:ea typeface="微软雅黑"/>
                      </a:endParaRPr>
                    </a:p>
                    <a:p>
                      <a:pPr algn="ctr"/>
                      <a:r>
                        <a:rPr lang="zh-CN" altLang="en-US" dirty="0" smtClean="0">
                          <a:ea typeface="微软雅黑"/>
                        </a:rPr>
                        <a:t>联系</a:t>
                      </a:r>
                      <a:endParaRPr lang="zh-CN" altLang="en-US" dirty="0">
                        <a:ea typeface="微软雅黑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微软雅黑"/>
                        </a:rPr>
                        <a:t>    </a:t>
                      </a:r>
                      <a:r>
                        <a:rPr lang="zh-CN" sz="1200" kern="100" dirty="0">
                          <a:latin typeface="Times New Roman"/>
                          <a:ea typeface="微软雅黑"/>
                        </a:rPr>
                        <a:t>如果没有光合作用制造的有机物，呼吸作用就无法进行。这是因为呼吸作用所分解的有机物正是光合作用的产物，呼吸作用所释放的能量正是光合作用储存在有机物中的能量。</a:t>
                      </a:r>
                      <a:r>
                        <a:rPr lang="en-US" sz="1200" kern="100" dirty="0">
                          <a:latin typeface="Times New Roman"/>
                          <a:ea typeface="微软雅黑"/>
                        </a:rPr>
                        <a:t/>
                      </a:r>
                      <a:br>
                        <a:rPr lang="en-US" sz="1200" kern="100" dirty="0">
                          <a:latin typeface="Times New Roman"/>
                          <a:ea typeface="微软雅黑"/>
                        </a:rPr>
                      </a:br>
                      <a:r>
                        <a:rPr lang="en-US" sz="1200" kern="100" dirty="0">
                          <a:latin typeface="Times New Roman"/>
                          <a:ea typeface="微软雅黑"/>
                        </a:rPr>
                        <a:t>    </a:t>
                      </a:r>
                      <a:r>
                        <a:rPr lang="zh-CN" sz="1200" kern="100" dirty="0">
                          <a:latin typeface="Times New Roman"/>
                          <a:ea typeface="微软雅黑"/>
                        </a:rPr>
                        <a:t>如果没有呼吸作用，光合作用也无法进行。这是因为植物进行光合作用的时候，原料的吸收和产物的运输所需要的能量，正是呼吸作用释放出来的。</a:t>
                      </a:r>
                      <a:r>
                        <a:rPr lang="en-US" sz="1200" kern="100" dirty="0">
                          <a:latin typeface="Times New Roman"/>
                          <a:ea typeface="微软雅黑"/>
                        </a:rPr>
                        <a:t/>
                      </a:r>
                      <a:br>
                        <a:rPr lang="en-US" sz="1200" kern="100" dirty="0">
                          <a:latin typeface="Times New Roman"/>
                          <a:ea typeface="微软雅黑"/>
                        </a:rPr>
                      </a:br>
                      <a:r>
                        <a:rPr lang="en-US" sz="1200" kern="100" dirty="0">
                          <a:latin typeface="Times New Roman"/>
                          <a:ea typeface="微软雅黑"/>
                        </a:rPr>
                        <a:t>    </a:t>
                      </a:r>
                      <a:r>
                        <a:rPr lang="zh-CN" sz="1200" kern="100" dirty="0">
                          <a:latin typeface="Times New Roman"/>
                          <a:ea typeface="微软雅黑"/>
                        </a:rPr>
                        <a:t>呼吸作用与光合作用是</a:t>
                      </a:r>
                      <a:r>
                        <a:rPr lang="zh-CN" sz="2000" b="1" kern="100" dirty="0">
                          <a:solidFill>
                            <a:srgbClr val="FF0000"/>
                          </a:solidFill>
                          <a:latin typeface="Times New Roman"/>
                          <a:ea typeface="微软雅黑"/>
                        </a:rPr>
                        <a:t>相互依存</a:t>
                      </a:r>
                      <a:r>
                        <a:rPr lang="zh-CN" sz="1200" kern="100" dirty="0">
                          <a:latin typeface="Times New Roman"/>
                          <a:ea typeface="微软雅黑"/>
                        </a:rPr>
                        <a:t>的关系。</a:t>
                      </a:r>
                      <a:endParaRPr lang="zh-CN" sz="1100" kern="100" dirty="0">
                        <a:latin typeface="Times New Roman"/>
                        <a:ea typeface="微软雅黑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ea typeface="微软雅黑"/>
              </a:rPr>
              <a:t>课后练习</a:t>
            </a:r>
            <a:endParaRPr lang="zh-CN" altLang="en-US" dirty="0">
              <a:ea typeface="微软雅黑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203598"/>
            <a:ext cx="8229600" cy="3384376"/>
          </a:xfrm>
        </p:spPr>
        <p:txBody>
          <a:bodyPr>
            <a:normAutofit/>
          </a:bodyPr>
          <a:lstStyle/>
          <a:p>
            <a:pPr marL="514350" lvl="0" indent="-514350">
              <a:buNone/>
            </a:pPr>
            <a:r>
              <a:rPr lang="en-US" altLang="zh-CN" dirty="0" smtClean="0">
                <a:ea typeface="微软雅黑"/>
              </a:rPr>
              <a:t>2.</a:t>
            </a:r>
            <a:r>
              <a:rPr lang="zh-CN" altLang="zh-CN" dirty="0" smtClean="0">
                <a:ea typeface="微软雅黑"/>
              </a:rPr>
              <a:t>栽花</a:t>
            </a:r>
            <a:r>
              <a:rPr lang="zh-CN" altLang="zh-CN" dirty="0" smtClean="0">
                <a:ea typeface="微软雅黑"/>
              </a:rPr>
              <a:t>、种庄稼要松土</a:t>
            </a:r>
            <a:r>
              <a:rPr lang="zh-CN" altLang="zh-CN" dirty="0" smtClean="0">
                <a:ea typeface="微软雅黑"/>
              </a:rPr>
              <a:t>。</a:t>
            </a:r>
            <a:r>
              <a:rPr lang="zh-CN" altLang="zh-CN" dirty="0" smtClean="0">
                <a:ea typeface="微软雅黑"/>
              </a:rPr>
              <a:t>储藏甘薯、白菜的窖必须留有通风孔</a:t>
            </a:r>
            <a:r>
              <a:rPr lang="en-US" altLang="zh-CN" dirty="0" smtClean="0">
                <a:ea typeface="微软雅黑"/>
              </a:rPr>
              <a:t>,</a:t>
            </a:r>
            <a:r>
              <a:rPr lang="zh-CN" altLang="zh-CN" dirty="0" smtClean="0">
                <a:ea typeface="微软雅黑"/>
              </a:rPr>
              <a:t>为什么</a:t>
            </a:r>
            <a:r>
              <a:rPr lang="zh-CN" altLang="zh-CN" dirty="0" smtClean="0">
                <a:ea typeface="微软雅黑"/>
              </a:rPr>
              <a:t>？</a:t>
            </a:r>
          </a:p>
          <a:p>
            <a:pPr marL="514350" indent="-514350">
              <a:buNone/>
            </a:pP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答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：</a:t>
            </a:r>
            <a:r>
              <a:rPr lang="en-US" altLang="zh-CN" dirty="0" smtClean="0">
                <a:solidFill>
                  <a:srgbClr val="FF0000"/>
                </a:solidFill>
                <a:ea typeface="微软雅黑"/>
              </a:rPr>
              <a:t>1.</a:t>
            </a:r>
            <a:r>
              <a:rPr lang="zh-CN" altLang="en-US" dirty="0" smtClean="0">
                <a:solidFill>
                  <a:srgbClr val="FF0000"/>
                </a:solidFill>
                <a:ea typeface="微软雅黑"/>
              </a:rPr>
              <a:t>促进根的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呼吸作用。</a:t>
            </a:r>
            <a:endParaRPr lang="en-US" altLang="zh-CN" dirty="0" smtClean="0">
              <a:solidFill>
                <a:srgbClr val="FF0000"/>
              </a:solidFill>
              <a:ea typeface="微软雅黑"/>
            </a:endParaRPr>
          </a:p>
          <a:p>
            <a:pPr marL="514350" indent="-514350">
              <a:buNone/>
            </a:pPr>
            <a:r>
              <a:rPr lang="en-US" altLang="zh-CN" dirty="0" smtClean="0">
                <a:solidFill>
                  <a:srgbClr val="FF0000"/>
                </a:solidFill>
                <a:ea typeface="微软雅黑"/>
              </a:rPr>
              <a:t>         2.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 通风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能降低温度</a:t>
            </a:r>
            <a:r>
              <a:rPr lang="en-US" altLang="zh-CN" dirty="0" smtClean="0">
                <a:solidFill>
                  <a:srgbClr val="FF0000"/>
                </a:solidFill>
                <a:ea typeface="微软雅黑"/>
              </a:rPr>
              <a:t>,</a:t>
            </a:r>
            <a:r>
              <a:rPr lang="zh-CN" altLang="en-US" dirty="0" smtClean="0">
                <a:solidFill>
                  <a:srgbClr val="FF0000"/>
                </a:solidFill>
                <a:ea typeface="微软雅黑"/>
              </a:rPr>
              <a:t>减弱呼吸作用，减少有机物分解，</a:t>
            </a:r>
            <a:r>
              <a:rPr lang="en-US" altLang="zh-CN" dirty="0" smtClean="0">
                <a:solidFill>
                  <a:srgbClr val="FF0000"/>
                </a:solidFill>
                <a:ea typeface="微软雅黑"/>
              </a:rPr>
              <a:t> 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延长储藏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时间。</a:t>
            </a:r>
          </a:p>
          <a:p>
            <a:pPr marL="514350" indent="-514350">
              <a:buNone/>
            </a:pPr>
            <a:endParaRPr lang="zh-CN" altLang="en-US" dirty="0">
              <a:ea typeface="微软雅黑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ea typeface="微软雅黑"/>
              </a:rPr>
              <a:t>课后练习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lvl="0" indent="-514350">
              <a:buNone/>
            </a:pPr>
            <a:r>
              <a:rPr lang="en-US" altLang="zh-CN" dirty="0" smtClean="0">
                <a:ea typeface="微软雅黑"/>
              </a:rPr>
              <a:t>3.</a:t>
            </a:r>
            <a:r>
              <a:rPr lang="zh-CN" altLang="zh-CN" dirty="0" smtClean="0">
                <a:ea typeface="微软雅黑"/>
              </a:rPr>
              <a:t>叶绿体</a:t>
            </a:r>
            <a:r>
              <a:rPr lang="zh-CN" altLang="zh-CN" dirty="0" smtClean="0">
                <a:ea typeface="微软雅黑"/>
              </a:rPr>
              <a:t>和线粒体都是能量转换器，它们的作用有什么不同？又有怎样的联系？</a:t>
            </a:r>
          </a:p>
          <a:p>
            <a:pPr marL="514350" indent="-514350">
              <a:buNone/>
            </a:pPr>
            <a:r>
              <a:rPr lang="zh-CN" altLang="zh-CN" dirty="0" smtClean="0">
                <a:solidFill>
                  <a:srgbClr val="0000FF"/>
                </a:solidFill>
                <a:ea typeface="微软雅黑"/>
              </a:rPr>
              <a:t>不同</a:t>
            </a:r>
            <a:r>
              <a:rPr lang="zh-CN" altLang="zh-CN" dirty="0" smtClean="0">
                <a:solidFill>
                  <a:srgbClr val="0000FF"/>
                </a:solidFill>
                <a:ea typeface="微软雅黑"/>
              </a:rPr>
              <a:t>作用</a:t>
            </a:r>
            <a:r>
              <a:rPr lang="en-US" altLang="zh-CN" dirty="0" smtClean="0">
                <a:solidFill>
                  <a:srgbClr val="0000FF"/>
                </a:solidFill>
                <a:ea typeface="微软雅黑"/>
              </a:rPr>
              <a:t>: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叶绿体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能将光能转变成化学能</a:t>
            </a:r>
            <a:r>
              <a:rPr lang="en-US" altLang="zh-CN" dirty="0" smtClean="0">
                <a:solidFill>
                  <a:srgbClr val="FF0000"/>
                </a:solidFill>
                <a:ea typeface="微软雅黑"/>
              </a:rPr>
              <a:t>,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储存在光合作用制造的有机物中</a:t>
            </a:r>
            <a:r>
              <a:rPr lang="en-US" altLang="zh-CN" dirty="0" smtClean="0">
                <a:solidFill>
                  <a:srgbClr val="FF0000"/>
                </a:solidFill>
                <a:ea typeface="微软雅黑"/>
              </a:rPr>
              <a:t>;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线粒体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通过呼吸作用将储存在有机物中的能量释放出来</a:t>
            </a:r>
            <a:r>
              <a:rPr lang="en-US" altLang="zh-CN" dirty="0" smtClean="0">
                <a:solidFill>
                  <a:srgbClr val="FF0000"/>
                </a:solidFill>
                <a:ea typeface="微软雅黑"/>
              </a:rPr>
              <a:t>,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用于细胞的生命活动</a:t>
            </a:r>
            <a:r>
              <a:rPr lang="en-US" altLang="zh-CN" dirty="0" smtClean="0">
                <a:solidFill>
                  <a:srgbClr val="FF0000"/>
                </a:solidFill>
                <a:ea typeface="微软雅黑"/>
              </a:rPr>
              <a:t>,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有一部分能量以热能的形式散失。</a:t>
            </a:r>
          </a:p>
          <a:p>
            <a:pPr marL="514350" indent="-514350">
              <a:buNone/>
            </a:pPr>
            <a:r>
              <a:rPr lang="zh-CN" altLang="zh-CN" dirty="0" smtClean="0">
                <a:solidFill>
                  <a:srgbClr val="0000FF"/>
                </a:solidFill>
                <a:ea typeface="微软雅黑"/>
              </a:rPr>
              <a:t>联系</a:t>
            </a:r>
            <a:r>
              <a:rPr lang="en-US" altLang="zh-CN" dirty="0" smtClean="0">
                <a:solidFill>
                  <a:srgbClr val="0000FF"/>
                </a:solidFill>
                <a:ea typeface="微软雅黑"/>
              </a:rPr>
              <a:t>: 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线粒体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分解的有机物的最初来源是叶绿体通过光合作用制造的有机物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。</a:t>
            </a:r>
            <a:endParaRPr lang="zh-CN" altLang="zh-CN" dirty="0" smtClean="0">
              <a:solidFill>
                <a:srgbClr val="FF0000"/>
              </a:solidFill>
              <a:ea typeface="微软雅黑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ea typeface="微软雅黑"/>
              </a:rPr>
              <a:t>课后练习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None/>
            </a:pPr>
            <a:r>
              <a:rPr lang="en-US" altLang="zh-CN" dirty="0" smtClean="0">
                <a:ea typeface="微软雅黑"/>
              </a:rPr>
              <a:t>4.</a:t>
            </a:r>
            <a:r>
              <a:rPr lang="zh-CN" altLang="zh-CN" dirty="0" smtClean="0">
                <a:ea typeface="微软雅黑"/>
              </a:rPr>
              <a:t>为什么</a:t>
            </a:r>
            <a:r>
              <a:rPr lang="zh-CN" altLang="zh-CN" dirty="0" smtClean="0">
                <a:ea typeface="微软雅黑"/>
              </a:rPr>
              <a:t>要控制二氧化碳的排放量？你该怎样响应低碳生活号召？</a:t>
            </a:r>
          </a:p>
          <a:p>
            <a:pPr marL="514350" indent="-514350">
              <a:buNone/>
            </a:pPr>
            <a:r>
              <a:rPr lang="zh-CN" altLang="zh-CN" dirty="0" smtClean="0">
                <a:ea typeface="微软雅黑"/>
              </a:rPr>
              <a:t>答：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大气中二氧化碳浓度不断增加</a:t>
            </a:r>
            <a:r>
              <a:rPr lang="en-US" altLang="zh-CN" dirty="0" smtClean="0">
                <a:solidFill>
                  <a:srgbClr val="FF0000"/>
                </a:solidFill>
                <a:ea typeface="微软雅黑"/>
              </a:rPr>
              <a:t>,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导致</a:t>
            </a:r>
            <a:r>
              <a:rPr lang="zh-CN" altLang="zh-CN" dirty="0" smtClean="0">
                <a:solidFill>
                  <a:srgbClr val="0000FF"/>
                </a:solidFill>
                <a:ea typeface="微软雅黑"/>
              </a:rPr>
              <a:t>温室效应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愈演愈烈</a:t>
            </a:r>
            <a:r>
              <a:rPr lang="en-US" altLang="zh-CN" dirty="0" smtClean="0">
                <a:solidFill>
                  <a:srgbClr val="FF0000"/>
                </a:solidFill>
                <a:ea typeface="微软雅黑"/>
              </a:rPr>
              <a:t>,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 例如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：冰川加速融化</a:t>
            </a:r>
            <a:r>
              <a:rPr lang="en-US" altLang="zh-CN" dirty="0" smtClean="0">
                <a:solidFill>
                  <a:srgbClr val="FF0000"/>
                </a:solidFill>
                <a:ea typeface="微软雅黑"/>
              </a:rPr>
              <a:t>,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干旱、洪涝灾害频发</a:t>
            </a:r>
            <a:r>
              <a:rPr lang="en-US" altLang="zh-CN" dirty="0" smtClean="0">
                <a:solidFill>
                  <a:srgbClr val="FF0000"/>
                </a:solidFill>
                <a:ea typeface="微软雅黑"/>
              </a:rPr>
              <a:t>,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全球许多地方受灾</a:t>
            </a:r>
            <a:r>
              <a:rPr lang="zh-CN" altLang="zh-CN" dirty="0" smtClean="0">
                <a:solidFill>
                  <a:srgbClr val="FF0000"/>
                </a:solidFill>
                <a:ea typeface="微软雅黑"/>
              </a:rPr>
              <a:t>。</a:t>
            </a:r>
            <a:endParaRPr lang="zh-CN" altLang="zh-CN" dirty="0" smtClean="0">
              <a:solidFill>
                <a:srgbClr val="FF0000"/>
              </a:solidFill>
              <a:ea typeface="微软雅黑"/>
            </a:endParaRPr>
          </a:p>
          <a:p>
            <a:pPr>
              <a:buNone/>
            </a:pPr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ea typeface="微软雅黑"/>
              </a:rPr>
              <a:t>复习检测</a:t>
            </a:r>
            <a:endParaRPr lang="zh-CN" altLang="en-US" dirty="0">
              <a:ea typeface="微软雅黑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>
                <a:ea typeface="微软雅黑"/>
              </a:rPr>
              <a:t>1.</a:t>
            </a:r>
            <a:r>
              <a:rPr lang="zh-CN" altLang="en-US" dirty="0" smtClean="0">
                <a:ea typeface="微软雅黑"/>
              </a:rPr>
              <a:t>写出光合作用的式子。</a:t>
            </a:r>
            <a:endParaRPr lang="en-US" altLang="zh-CN" dirty="0" smtClean="0">
              <a:ea typeface="微软雅黑"/>
            </a:endParaRPr>
          </a:p>
          <a:p>
            <a:pPr>
              <a:buNone/>
            </a:pPr>
            <a:r>
              <a:rPr lang="en-US" altLang="zh-CN" dirty="0" smtClean="0">
                <a:ea typeface="微软雅黑"/>
              </a:rPr>
              <a:t>2.</a:t>
            </a:r>
            <a:r>
              <a:rPr lang="zh-CN" altLang="en-US" dirty="0" smtClean="0">
                <a:ea typeface="微软雅黑"/>
              </a:rPr>
              <a:t>说出光合作用的原料、产物、条件和场所。</a:t>
            </a:r>
            <a:endParaRPr lang="en-US" altLang="zh-CN" dirty="0" smtClean="0">
              <a:ea typeface="微软雅黑"/>
            </a:endParaRPr>
          </a:p>
          <a:p>
            <a:pPr>
              <a:buNone/>
            </a:pPr>
            <a:endParaRPr lang="en-US" altLang="zh-CN" dirty="0">
              <a:ea typeface="微软雅黑"/>
            </a:endParaRPr>
          </a:p>
          <a:p>
            <a:pPr>
              <a:buNone/>
            </a:pPr>
            <a:endParaRPr lang="en-US" altLang="zh-CN" dirty="0" smtClean="0">
              <a:ea typeface="微软雅黑"/>
            </a:endParaRPr>
          </a:p>
          <a:p>
            <a:pPr>
              <a:buNone/>
            </a:pPr>
            <a:r>
              <a:rPr lang="en-US" altLang="zh-CN" dirty="0" smtClean="0">
                <a:ea typeface="微软雅黑"/>
              </a:rPr>
              <a:t>3.</a:t>
            </a:r>
            <a:r>
              <a:rPr lang="zh-CN" altLang="en-US" dirty="0" smtClean="0">
                <a:ea typeface="微软雅黑"/>
              </a:rPr>
              <a:t>简单地说光合作用的实质是什么？</a:t>
            </a:r>
            <a:endParaRPr lang="zh-CN" altLang="en-US" dirty="0">
              <a:ea typeface="微软雅黑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ea typeface="微软雅黑"/>
              </a:rPr>
              <a:t>想一想，议一议</a:t>
            </a:r>
            <a:endParaRPr lang="zh-CN" altLang="en-US" dirty="0">
              <a:ea typeface="微软雅黑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200151"/>
            <a:ext cx="2915816" cy="339447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kumimoji="0" lang="zh-CN" altLang="en-US" sz="2000" dirty="0" smtClean="0">
                <a:latin typeface="Calibri" pitchFamily="34" charset="0"/>
                <a:ea typeface="微软雅黑"/>
              </a:rPr>
              <a:t>      </a:t>
            </a:r>
            <a:r>
              <a:rPr kumimoji="0" lang="zh-CN" altLang="en-US" sz="2400" dirty="0" smtClean="0">
                <a:latin typeface="Calibri" pitchFamily="34" charset="0"/>
                <a:ea typeface="微软雅黑"/>
              </a:rPr>
              <a:t>有人认为，绿色植物通过光合作用吸收二氧化碳，释放氧气，能够更新居室的空气，于是在</a:t>
            </a:r>
            <a:r>
              <a:rPr kumimoji="0" lang="zh-CN" altLang="en-US" sz="2400" b="1" dirty="0" smtClean="0">
                <a:solidFill>
                  <a:srgbClr val="EA0A0A"/>
                </a:solidFill>
                <a:latin typeface="Calibri" pitchFamily="34" charset="0"/>
                <a:ea typeface="微软雅黑"/>
              </a:rPr>
              <a:t>卧室</a:t>
            </a:r>
            <a:r>
              <a:rPr kumimoji="0" lang="zh-CN" altLang="en-US" sz="2400" dirty="0" smtClean="0">
                <a:latin typeface="Calibri" pitchFamily="34" charset="0"/>
                <a:ea typeface="微软雅黑"/>
              </a:rPr>
              <a:t>里摆放多盆</a:t>
            </a:r>
            <a:r>
              <a:rPr kumimoji="0" lang="zh-CN" altLang="en-US" sz="2400" b="1" dirty="0" smtClean="0">
                <a:solidFill>
                  <a:srgbClr val="EA0A0A"/>
                </a:solidFill>
                <a:latin typeface="Calibri" pitchFamily="34" charset="0"/>
                <a:ea typeface="微软雅黑"/>
              </a:rPr>
              <a:t>绿色植物</a:t>
            </a:r>
            <a:r>
              <a:rPr kumimoji="0" lang="zh-CN" altLang="en-US" sz="2400" dirty="0" smtClean="0">
                <a:latin typeface="Calibri" pitchFamily="34" charset="0"/>
                <a:ea typeface="微软雅黑"/>
              </a:rPr>
              <a:t>。</a:t>
            </a:r>
            <a:endParaRPr kumimoji="0" lang="en-US" altLang="zh-CN" sz="2400" dirty="0" smtClean="0">
              <a:latin typeface="Calibri" pitchFamily="34" charset="0"/>
              <a:ea typeface="微软雅黑"/>
            </a:endParaRPr>
          </a:p>
          <a:p>
            <a:pPr>
              <a:buNone/>
            </a:pPr>
            <a:r>
              <a:rPr lang="zh-CN" altLang="en-US" sz="2400" dirty="0" smtClean="0">
                <a:latin typeface="微软雅黑"/>
                <a:ea typeface="微软雅黑"/>
              </a:rPr>
              <a:t>  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/>
                <a:ea typeface="微软雅黑"/>
              </a:rPr>
              <a:t>你认为这种做法科学吗？为什么？</a:t>
            </a:r>
            <a:endParaRPr lang="zh-CN" altLang="en-US" sz="2000" dirty="0" smtClean="0">
              <a:solidFill>
                <a:srgbClr val="0000FF"/>
              </a:solidFill>
              <a:latin typeface="微软雅黑"/>
              <a:ea typeface="微软雅黑"/>
            </a:endParaRPr>
          </a:p>
          <a:p>
            <a:pPr>
              <a:buNone/>
            </a:pPr>
            <a:endParaRPr lang="zh-CN" altLang="en-US" dirty="0">
              <a:ea typeface="微软雅黑"/>
            </a:endParaRPr>
          </a:p>
        </p:txBody>
      </p:sp>
      <p:pic>
        <p:nvPicPr>
          <p:cNvPr id="1026" name="Picture 2" descr="C:\Users\XG\Desktop\3.5.2绿色植物的呼吸作用\3.5.2备用\卧室植物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987574"/>
            <a:ext cx="5837138" cy="3888432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51670"/>
            <a:ext cx="8229600" cy="857250"/>
          </a:xfrm>
        </p:spPr>
        <p:txBody>
          <a:bodyPr/>
          <a:lstStyle/>
          <a:p>
            <a:r>
              <a:rPr lang="zh-CN" altLang="en-US" dirty="0" smtClean="0">
                <a:ea typeface="微软雅黑"/>
              </a:rPr>
              <a:t>绿色植物的</a:t>
            </a:r>
            <a:r>
              <a:rPr lang="zh-CN" altLang="en-US" dirty="0" smtClean="0">
                <a:solidFill>
                  <a:srgbClr val="FF0000"/>
                </a:solidFill>
                <a:ea typeface="微软雅黑"/>
              </a:rPr>
              <a:t>呼吸作用</a:t>
            </a:r>
            <a:endParaRPr lang="zh-CN" altLang="en-US" dirty="0">
              <a:solidFill>
                <a:srgbClr val="FF0000"/>
              </a:solidFill>
              <a:ea typeface="微软雅黑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ea typeface="微软雅黑"/>
              </a:rPr>
              <a:t>学习目标</a:t>
            </a:r>
            <a:endParaRPr lang="zh-CN" altLang="en-US" dirty="0">
              <a:ea typeface="微软雅黑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>
                <a:ea typeface="微软雅黑"/>
              </a:rPr>
              <a:t>1.</a:t>
            </a:r>
            <a:r>
              <a:rPr lang="zh-CN" altLang="en-US" dirty="0" smtClean="0">
                <a:ea typeface="微软雅黑"/>
              </a:rPr>
              <a:t>呼吸作用的原料和产物是什么？</a:t>
            </a:r>
            <a:endParaRPr lang="en-US" altLang="zh-CN" dirty="0" smtClean="0">
              <a:ea typeface="微软雅黑"/>
            </a:endParaRPr>
          </a:p>
          <a:p>
            <a:pPr>
              <a:buNone/>
            </a:pPr>
            <a:r>
              <a:rPr lang="en-US" altLang="zh-CN" dirty="0" smtClean="0">
                <a:ea typeface="微软雅黑"/>
              </a:rPr>
              <a:t>2.</a:t>
            </a:r>
            <a:r>
              <a:rPr lang="zh-CN" altLang="en-US" dirty="0" smtClean="0">
                <a:ea typeface="微软雅黑"/>
              </a:rPr>
              <a:t>绿色植物是怎样维持生物圈的碳</a:t>
            </a:r>
            <a:r>
              <a:rPr lang="en-US" altLang="zh-CN" dirty="0" smtClean="0">
                <a:ea typeface="微软雅黑"/>
              </a:rPr>
              <a:t>---</a:t>
            </a:r>
            <a:r>
              <a:rPr lang="zh-CN" altLang="en-US" dirty="0" smtClean="0">
                <a:ea typeface="微软雅黑"/>
              </a:rPr>
              <a:t>氧平衡的？</a:t>
            </a:r>
            <a:endParaRPr lang="zh-CN" altLang="en-US" dirty="0">
              <a:ea typeface="微软雅黑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07951" y="1168003"/>
            <a:ext cx="5400675" cy="2051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kumimoji="0" lang="zh-CN" altLang="en-US" sz="2800" b="1" dirty="0" smtClean="0">
                <a:latin typeface="微软雅黑"/>
                <a:ea typeface="微软雅黑"/>
              </a:rPr>
              <a:t>　　</a:t>
            </a:r>
            <a:r>
              <a:rPr kumimoji="0" lang="zh-CN" altLang="en-US" sz="2800" dirty="0" smtClean="0">
                <a:latin typeface="微软雅黑"/>
                <a:ea typeface="微软雅黑"/>
              </a:rPr>
              <a:t>甲瓶中装的是萌发的种子，乙瓶中装的是煮熟的种子。往瓶中各插入一支温度计。现在请你观察两只温度计显示的温度有什么不同。 </a:t>
            </a:r>
          </a:p>
        </p:txBody>
      </p:sp>
      <p:pic>
        <p:nvPicPr>
          <p:cNvPr id="6148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43525" y="0"/>
            <a:ext cx="3652838" cy="3307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935039" y="3484960"/>
            <a:ext cx="7056437" cy="598958"/>
          </a:xfrm>
          <a:prstGeom prst="roundRect">
            <a:avLst>
              <a:gd name="adj" fmla="val 16667"/>
            </a:avLst>
          </a:prstGeom>
          <a:solidFill>
            <a:srgbClr val="EA0A0A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>
              <a:ea typeface="微软雅黑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042988" y="3506392"/>
            <a:ext cx="68056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dirty="0" smtClean="0">
                <a:latin typeface="微软雅黑"/>
                <a:ea typeface="微软雅黑"/>
              </a:rPr>
              <a:t>种子</a:t>
            </a:r>
            <a:r>
              <a:rPr lang="zh-CN" altLang="en-US" sz="2800" dirty="0">
                <a:latin typeface="微软雅黑"/>
                <a:ea typeface="微软雅黑"/>
              </a:rPr>
              <a:t>在萌发过程中发生</a:t>
            </a:r>
            <a:r>
              <a:rPr lang="zh-CN" altLang="en-US" sz="2800" dirty="0" smtClean="0">
                <a:latin typeface="微软雅黑"/>
                <a:ea typeface="微软雅黑"/>
              </a:rPr>
              <a:t>了能量</a:t>
            </a:r>
            <a:r>
              <a:rPr lang="zh-CN" altLang="en-US" sz="2800" dirty="0">
                <a:latin typeface="微软雅黑"/>
                <a:ea typeface="微软雅黑"/>
              </a:rPr>
              <a:t>变化吗？ 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ea typeface="微软雅黑"/>
              </a:rPr>
              <a:t>演示实验一</a:t>
            </a:r>
            <a:endParaRPr lang="zh-CN" altLang="en-US" dirty="0">
              <a:ea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84168" y="3003798"/>
            <a:ext cx="504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zh-CN" altLang="en-US" sz="2400" dirty="0" smtClean="0">
                <a:latin typeface="微软雅黑"/>
                <a:ea typeface="微软雅黑"/>
              </a:rPr>
              <a:t>甲</a:t>
            </a:r>
            <a:endParaRPr lang="zh-CN" altLang="en-US" sz="2400" dirty="0">
              <a:ea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12360" y="3003798"/>
            <a:ext cx="504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ea typeface="微软雅黑"/>
              </a:rPr>
              <a:t>乙</a:t>
            </a:r>
            <a:endParaRPr lang="zh-CN" altLang="en-US" sz="2400" dirty="0"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15616" y="4299942"/>
            <a:ext cx="2304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/>
                <a:ea typeface="微软雅黑"/>
              </a:rPr>
              <a:t>释放出能量。</a:t>
            </a:r>
            <a:endParaRPr lang="zh-CN" altLang="en-US" sz="2400" b="1" dirty="0">
              <a:solidFill>
                <a:srgbClr val="FF0000"/>
              </a:solidFill>
              <a:ea typeface="微软雅黑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971600" y="3939902"/>
            <a:ext cx="6462664" cy="648072"/>
          </a:xfrm>
          <a:prstGeom prst="roundRect">
            <a:avLst>
              <a:gd name="adj" fmla="val 16667"/>
            </a:avLst>
          </a:prstGeom>
          <a:solidFill>
            <a:srgbClr val="EA0A0A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>
              <a:ea typeface="微软雅黑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971600" y="4011910"/>
            <a:ext cx="57245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dirty="0">
                <a:latin typeface="微软雅黑"/>
                <a:ea typeface="微软雅黑"/>
              </a:rPr>
              <a:t>种子在萌发过程中放出了什么气体？ 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4925" y="1168002"/>
            <a:ext cx="4965700" cy="2699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  <a:defRPr/>
            </a:pPr>
            <a:r>
              <a:rPr kumimoji="0" lang="zh-CN" altLang="en-US" b="1" dirty="0" smtClean="0">
                <a:ea typeface="微软雅黑"/>
              </a:rPr>
              <a:t>　　</a:t>
            </a:r>
            <a:r>
              <a:rPr kumimoji="0" lang="zh-CN" altLang="en-US" sz="2800" dirty="0" smtClean="0">
                <a:latin typeface="微软雅黑"/>
                <a:ea typeface="微软雅黑"/>
              </a:rPr>
              <a:t>瓶中是萌发的种子。实验开始时阀门是关闭的。过一段时间后，往瓶子里注入清水，打开阀门，使瓶内的气体进入试管。观察澄清的石灰水发生了什么变化</a:t>
            </a:r>
            <a:r>
              <a:rPr kumimoji="0" lang="en-US" altLang="zh-CN" sz="2800" dirty="0" smtClean="0">
                <a:latin typeface="微软雅黑"/>
                <a:ea typeface="微软雅黑"/>
              </a:rPr>
              <a:t>?</a:t>
            </a:r>
            <a:r>
              <a:rPr kumimoji="0" lang="zh-CN" altLang="en-US" sz="2800" dirty="0" smtClean="0">
                <a:latin typeface="微软雅黑"/>
                <a:ea typeface="微软雅黑"/>
              </a:rPr>
              <a:t> </a:t>
            </a:r>
          </a:p>
        </p:txBody>
      </p:sp>
      <p:pic>
        <p:nvPicPr>
          <p:cNvPr id="7174" name="图片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483518"/>
            <a:ext cx="392392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ea typeface="微软雅黑"/>
              </a:rPr>
              <a:t>演示实验二</a:t>
            </a:r>
            <a:endParaRPr lang="zh-CN" altLang="en-US" dirty="0">
              <a:ea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48064" y="1923678"/>
            <a:ext cx="4320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zh-CN" altLang="en-US" dirty="0" smtClean="0">
                <a:solidFill>
                  <a:srgbClr val="0000FF"/>
                </a:solidFill>
                <a:latin typeface="微软雅黑"/>
                <a:ea typeface="微软雅黑"/>
              </a:rPr>
              <a:t>澄清的石灰水</a:t>
            </a:r>
            <a:endParaRPr lang="zh-CN" altLang="en-US" dirty="0">
              <a:solidFill>
                <a:srgbClr val="0000FF"/>
              </a:solidFill>
              <a:ea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80112" y="120359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FF"/>
                </a:solidFill>
                <a:ea typeface="微软雅黑"/>
              </a:rPr>
              <a:t>关闭</a:t>
            </a:r>
            <a:endParaRPr lang="zh-CN" altLang="en-US" dirty="0">
              <a:solidFill>
                <a:srgbClr val="0000FF"/>
              </a:solidFill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52320" y="120359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FF"/>
                </a:solidFill>
                <a:ea typeface="微软雅黑"/>
              </a:rPr>
              <a:t>打开</a:t>
            </a:r>
            <a:endParaRPr lang="zh-CN" altLang="en-US" dirty="0">
              <a:solidFill>
                <a:srgbClr val="0000FF"/>
              </a:solidFill>
              <a:ea typeface="微软雅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244408" y="48351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FF"/>
                </a:solidFill>
                <a:ea typeface="微软雅黑"/>
              </a:rPr>
              <a:t>清水</a:t>
            </a:r>
            <a:endParaRPr lang="zh-CN" altLang="en-US" dirty="0">
              <a:solidFill>
                <a:srgbClr val="0000FF"/>
              </a:solidFill>
              <a:ea typeface="微软雅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88224" y="156363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FF"/>
                </a:solidFill>
                <a:ea typeface="微软雅黑"/>
              </a:rPr>
              <a:t>棉花</a:t>
            </a:r>
            <a:endParaRPr lang="zh-CN" altLang="en-US" dirty="0">
              <a:solidFill>
                <a:srgbClr val="0000FF"/>
              </a:solidFill>
              <a:ea typeface="微软雅黑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516216" y="1707654"/>
            <a:ext cx="14401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331640" y="4620280"/>
            <a:ext cx="28803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/>
                <a:ea typeface="微软雅黑"/>
              </a:rPr>
              <a:t>二氧化碳</a:t>
            </a:r>
            <a:endParaRPr lang="zh-CN" altLang="en-US" sz="2800" b="1" dirty="0">
              <a:solidFill>
                <a:srgbClr val="FF0000"/>
              </a:solidFill>
              <a:latin typeface="微软雅黑"/>
              <a:ea typeface="微软雅黑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920751" y="3768328"/>
            <a:ext cx="7561263" cy="652463"/>
          </a:xfrm>
          <a:prstGeom prst="roundRect">
            <a:avLst>
              <a:gd name="adj" fmla="val 16667"/>
            </a:avLst>
          </a:prstGeom>
          <a:solidFill>
            <a:srgbClr val="EA0A0A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>
              <a:ea typeface="微软雅黑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899592" y="3795886"/>
            <a:ext cx="74342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 smtClean="0">
                <a:latin typeface="微软雅黑"/>
                <a:ea typeface="微软雅黑"/>
              </a:rPr>
              <a:t>为什么燃烧的蜡烛</a:t>
            </a:r>
            <a:r>
              <a:rPr lang="zh-CN" altLang="en-US" sz="2800" dirty="0">
                <a:latin typeface="微软雅黑"/>
                <a:ea typeface="微软雅黑"/>
              </a:rPr>
              <a:t>在</a:t>
            </a:r>
            <a:r>
              <a:rPr lang="zh-CN" altLang="en-US" sz="2800" dirty="0" smtClean="0">
                <a:latin typeface="微软雅黑"/>
                <a:ea typeface="微软雅黑"/>
              </a:rPr>
              <a:t>甲瓶中熄灭的原因是什么？</a:t>
            </a:r>
            <a:endParaRPr lang="zh-CN" altLang="en-US" sz="2800" dirty="0">
              <a:latin typeface="微软雅黑"/>
              <a:ea typeface="微软雅黑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" y="1210866"/>
            <a:ext cx="5076055" cy="2461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  <a:defRPr/>
            </a:pPr>
            <a:r>
              <a:rPr kumimoji="0" lang="zh-CN" altLang="en-US" b="1" dirty="0" smtClean="0">
                <a:ea typeface="微软雅黑"/>
              </a:rPr>
              <a:t>　　</a:t>
            </a:r>
            <a:r>
              <a:rPr kumimoji="0" lang="zh-CN" altLang="en-US" sz="2800" dirty="0" smtClean="0">
                <a:latin typeface="微软雅黑"/>
                <a:ea typeface="微软雅黑"/>
              </a:rPr>
              <a:t>甲瓶装有萌发的种子，乙瓶装有等量的煮熟的种子，把甲、乙两瓶同时放到温暖的地方。</a:t>
            </a:r>
            <a:r>
              <a:rPr kumimoji="0" lang="en-US" altLang="zh-CN" sz="2800" dirty="0" smtClean="0">
                <a:latin typeface="微软雅黑"/>
                <a:ea typeface="微软雅黑"/>
                <a:cs typeface="Times New Roman" panose="02020603050405020304" pitchFamily="18" charset="0"/>
              </a:rPr>
              <a:t>24</a:t>
            </a:r>
            <a:r>
              <a:rPr kumimoji="0" lang="zh-CN" altLang="en-US" sz="2800" dirty="0" smtClean="0">
                <a:latin typeface="微软雅黑"/>
                <a:ea typeface="微软雅黑"/>
              </a:rPr>
              <a:t>小时以后，观察蜡烛在甲、乙两瓶中的燃烧情况。</a:t>
            </a:r>
          </a:p>
        </p:txBody>
      </p:sp>
      <p:pic>
        <p:nvPicPr>
          <p:cNvPr id="8198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856" t="20937" r="3574" b="22233"/>
          <a:stretch>
            <a:fillRect/>
          </a:stretch>
        </p:blipFill>
        <p:spPr bwMode="auto">
          <a:xfrm>
            <a:off x="5868144" y="1779662"/>
            <a:ext cx="261502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ea typeface="微软雅黑"/>
              </a:rPr>
              <a:t>演示实验三</a:t>
            </a:r>
            <a:endParaRPr lang="zh-CN" altLang="en-US" dirty="0">
              <a:ea typeface="微软雅黑"/>
            </a:endParaRPr>
          </a:p>
        </p:txBody>
      </p:sp>
      <p:pic>
        <p:nvPicPr>
          <p:cNvPr id="11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928" t="32901" r="57144" b="25224"/>
          <a:stretch>
            <a:fillRect/>
          </a:stretch>
        </p:blipFill>
        <p:spPr bwMode="auto">
          <a:xfrm>
            <a:off x="6660232" y="411510"/>
            <a:ext cx="1663577" cy="122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下箭头 11"/>
          <p:cNvSpPr/>
          <p:nvPr/>
        </p:nvSpPr>
        <p:spPr>
          <a:xfrm>
            <a:off x="7236296" y="1563638"/>
            <a:ext cx="504056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44208" y="3363838"/>
            <a:ext cx="5040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zh-CN" altLang="en-US" dirty="0" smtClean="0">
                <a:latin typeface="微软雅黑"/>
                <a:ea typeface="微软雅黑"/>
              </a:rPr>
              <a:t>甲</a:t>
            </a:r>
            <a:endParaRPr lang="zh-CN" altLang="en-US" dirty="0">
              <a:ea typeface="微软雅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24328" y="3363838"/>
            <a:ext cx="5040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ea typeface="微软雅黑"/>
              </a:rPr>
              <a:t>乙</a:t>
            </a:r>
            <a:endParaRPr lang="zh-CN" altLang="en-US" dirty="0">
              <a:ea typeface="微软雅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3608" y="4515966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/>
                <a:ea typeface="微软雅黑"/>
              </a:rPr>
              <a:t>甲瓶中缺少氧气</a:t>
            </a:r>
            <a:endParaRPr lang="zh-CN" altLang="en-US" sz="2800" b="1" dirty="0">
              <a:solidFill>
                <a:srgbClr val="FF0000"/>
              </a:solidFill>
              <a:ea typeface="微软雅黑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dirty="0">
                <a:ea typeface="微软雅黑"/>
              </a:rPr>
              <a:t>自主学习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>
                <a:solidFill>
                  <a:srgbClr val="0000FF"/>
                </a:solidFill>
                <a:ea typeface="微软雅黑"/>
              </a:rPr>
              <a:t>阅读</a:t>
            </a:r>
            <a:r>
              <a:rPr lang="zh-CN" altLang="en-US" dirty="0" smtClean="0">
                <a:solidFill>
                  <a:srgbClr val="0000FF"/>
                </a:solidFill>
                <a:ea typeface="微软雅黑"/>
              </a:rPr>
              <a:t>课本</a:t>
            </a:r>
            <a:r>
              <a:rPr lang="en-US" altLang="zh-CN" dirty="0" smtClean="0">
                <a:solidFill>
                  <a:srgbClr val="0000FF"/>
                </a:solidFill>
                <a:ea typeface="微软雅黑"/>
              </a:rPr>
              <a:t>P126</a:t>
            </a:r>
            <a:r>
              <a:rPr lang="zh-CN" altLang="en-US" dirty="0" smtClean="0">
                <a:solidFill>
                  <a:srgbClr val="0000FF"/>
                </a:solidFill>
                <a:ea typeface="微软雅黑"/>
              </a:rPr>
              <a:t>内容，讨论：</a:t>
            </a:r>
            <a:endParaRPr lang="en-US" altLang="zh-CN" dirty="0" smtClean="0">
              <a:solidFill>
                <a:srgbClr val="0000FF"/>
              </a:solidFill>
              <a:ea typeface="微软雅黑"/>
            </a:endParaRPr>
          </a:p>
          <a:p>
            <a:pPr>
              <a:buNone/>
            </a:pPr>
            <a:r>
              <a:rPr lang="en-US" altLang="zh-CN" dirty="0" smtClean="0">
                <a:ea typeface="微软雅黑"/>
              </a:rPr>
              <a:t>1</a:t>
            </a:r>
            <a:r>
              <a:rPr lang="en-US" altLang="zh-CN" dirty="0" smtClean="0">
                <a:ea typeface="微软雅黑"/>
              </a:rPr>
              <a:t>.</a:t>
            </a:r>
            <a:r>
              <a:rPr lang="zh-CN" altLang="en-US" dirty="0" smtClean="0">
                <a:ea typeface="微软雅黑"/>
              </a:rPr>
              <a:t>说出呼吸作用的定义。</a:t>
            </a:r>
            <a:endParaRPr lang="en-US" altLang="zh-CN" dirty="0" smtClean="0">
              <a:ea typeface="微软雅黑"/>
            </a:endParaRPr>
          </a:p>
          <a:p>
            <a:pPr>
              <a:buNone/>
            </a:pPr>
            <a:r>
              <a:rPr lang="en-US" altLang="zh-CN" dirty="0" smtClean="0">
                <a:ea typeface="微软雅黑"/>
              </a:rPr>
              <a:t>2.</a:t>
            </a:r>
            <a:r>
              <a:rPr lang="zh-CN" altLang="en-US" dirty="0" smtClean="0">
                <a:ea typeface="微软雅黑"/>
              </a:rPr>
              <a:t>呼吸作用的原料、产物、场所是什么？</a:t>
            </a:r>
            <a:endParaRPr lang="en-US" altLang="zh-CN" dirty="0" smtClean="0">
              <a:ea typeface="微软雅黑"/>
            </a:endParaRPr>
          </a:p>
          <a:p>
            <a:pPr>
              <a:buNone/>
            </a:pPr>
            <a:r>
              <a:rPr lang="en-US" altLang="zh-CN" dirty="0" smtClean="0">
                <a:ea typeface="微软雅黑"/>
              </a:rPr>
              <a:t>3.</a:t>
            </a:r>
            <a:r>
              <a:rPr lang="zh-CN" altLang="en-US" dirty="0" smtClean="0">
                <a:ea typeface="微软雅黑"/>
              </a:rPr>
              <a:t>写出呼吸作用的式子。</a:t>
            </a:r>
            <a:endParaRPr lang="en-US" altLang="zh-CN" dirty="0" smtClean="0">
              <a:ea typeface="微软雅黑"/>
            </a:endParaRPr>
          </a:p>
          <a:p>
            <a:pPr>
              <a:buNone/>
            </a:pPr>
            <a:r>
              <a:rPr lang="en-US" altLang="zh-CN" dirty="0" smtClean="0">
                <a:ea typeface="微软雅黑"/>
              </a:rPr>
              <a:t>4.</a:t>
            </a:r>
            <a:r>
              <a:rPr lang="zh-CN" altLang="en-US" dirty="0" smtClean="0">
                <a:ea typeface="微软雅黑"/>
              </a:rPr>
              <a:t>简单地说呼吸作用的实质是什么？</a:t>
            </a:r>
            <a:endParaRPr lang="zh-CN" altLang="en-US" dirty="0">
              <a:ea typeface="微软雅黑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沉稳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</TotalTime>
  <Words>691</Words>
  <Application>Microsoft Office PowerPoint</Application>
  <PresentationFormat>全屏显示(16:9)</PresentationFormat>
  <Paragraphs>119</Paragraphs>
  <Slides>18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Office 主题</vt:lpstr>
      <vt:lpstr>Image</vt:lpstr>
      <vt:lpstr>第二节　绿色植物的呼吸作用</vt:lpstr>
      <vt:lpstr>复习检测</vt:lpstr>
      <vt:lpstr>想一想，议一议</vt:lpstr>
      <vt:lpstr>绿色植物的呼吸作用</vt:lpstr>
      <vt:lpstr>学习目标</vt:lpstr>
      <vt:lpstr>演示实验一</vt:lpstr>
      <vt:lpstr>演示实验二</vt:lpstr>
      <vt:lpstr>演示实验三</vt:lpstr>
      <vt:lpstr>自主学习</vt:lpstr>
      <vt:lpstr>幻灯片 10</vt:lpstr>
      <vt:lpstr>想一想</vt:lpstr>
      <vt:lpstr>呼吸作用是生物的共同特征。</vt:lpstr>
      <vt:lpstr>绿色植物与生物圈的碳－氧平衡</vt:lpstr>
      <vt:lpstr>自主学习</vt:lpstr>
      <vt:lpstr>课后练习</vt:lpstr>
      <vt:lpstr>课后练习</vt:lpstr>
      <vt:lpstr>课后练习</vt:lpstr>
      <vt:lpstr>课后练习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2016-12-08T01:52:29Z</dcterms:created>
  <dcterms:modified xsi:type="dcterms:W3CDTF">2016-12-09T01:14:35Z</dcterms:modified>
</cp:coreProperties>
</file>