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6" r:id="rId2"/>
    <p:sldId id="262" r:id="rId3"/>
    <p:sldId id="274" r:id="rId4"/>
    <p:sldId id="261" r:id="rId5"/>
    <p:sldId id="263" r:id="rId6"/>
    <p:sldId id="292" r:id="rId7"/>
    <p:sldId id="282" r:id="rId8"/>
    <p:sldId id="267" r:id="rId9"/>
    <p:sldId id="268" r:id="rId10"/>
    <p:sldId id="269" r:id="rId11"/>
    <p:sldId id="286" r:id="rId12"/>
    <p:sldId id="270" r:id="rId13"/>
    <p:sldId id="271" r:id="rId14"/>
    <p:sldId id="272" r:id="rId15"/>
    <p:sldId id="285" r:id="rId16"/>
    <p:sldId id="278" r:id="rId17"/>
    <p:sldId id="273" r:id="rId18"/>
    <p:sldId id="279" r:id="rId19"/>
    <p:sldId id="293" r:id="rId20"/>
    <p:sldId id="294" r:id="rId21"/>
    <p:sldId id="295" r:id="rId22"/>
    <p:sldId id="296" r:id="rId23"/>
    <p:sldId id="297" r:id="rId24"/>
    <p:sldId id="298" r:id="rId25"/>
    <p:sldId id="299" r:id="rId26"/>
    <p:sldId id="300" r:id="rId27"/>
    <p:sldId id="301" r:id="rId28"/>
    <p:sldId id="275" r:id="rId29"/>
    <p:sldId id="276" r:id="rId30"/>
    <p:sldId id="277" r:id="rId31"/>
    <p:sldId id="283" r:id="rId32"/>
    <p:sldId id="280" r:id="rId33"/>
    <p:sldId id="281" r:id="rId34"/>
    <p:sldId id="287" r:id="rId35"/>
    <p:sldId id="288" r:id="rId36"/>
    <p:sldId id="289" r:id="rId37"/>
    <p:sldId id="291" r:id="rId38"/>
    <p:sldId id="290"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5" d="100"/>
          <a:sy n="85" d="100"/>
        </p:scale>
        <p:origin x="-1122"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image" Target="../media/image2.emf"/><Relationship Id="rId5" Type="http://schemas.openxmlformats.org/officeDocument/2006/relationships/image" Target="../media/image6.emf"/><Relationship Id="rId4"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6DFC73-6F0E-4A67-A444-0204AEA570B6}" type="datetimeFigureOut">
              <a:rPr lang="zh-CN" altLang="en-US" smtClean="0"/>
              <a:t>2015-3-24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03A054-6D95-4AF5-A47F-8E1E6FED5601}" type="slidenum">
              <a:rPr lang="zh-CN" altLang="en-US" smtClean="0"/>
              <a:t>‹#›</a:t>
            </a:fld>
            <a:endParaRPr lang="zh-CN" altLang="en-US"/>
          </a:p>
        </p:txBody>
      </p:sp>
    </p:spTree>
    <p:extLst>
      <p:ext uri="{BB962C8B-B14F-4D97-AF65-F5344CB8AC3E}">
        <p14:creationId xmlns:p14="http://schemas.microsoft.com/office/powerpoint/2010/main" val="1194809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FA9EC1B3-AD77-43AF-9187-FA3F3E060B62}" type="slidenum">
              <a:rPr lang="en-US" altLang="zh-CN"/>
              <a:pPr/>
              <a:t>4</a:t>
            </a:fld>
            <a:endParaRPr lang="en-US" altLang="zh-CN"/>
          </a:p>
        </p:txBody>
      </p:sp>
      <p:sp>
        <p:nvSpPr>
          <p:cNvPr id="4813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65FC703C-F7B4-4DE7-B819-345631AE1172}" type="slidenum">
              <a:rPr kumimoji="1" lang="en-US" altLang="zh-CN" sz="1200">
                <a:latin typeface="Times New Roman" pitchFamily="18" charset="0"/>
              </a:rPr>
              <a:pPr algn="r"/>
              <a:t>4</a:t>
            </a:fld>
            <a:endParaRPr kumimoji="1" lang="en-US" altLang="zh-CN" sz="1200">
              <a:latin typeface="Times New Roman" pitchFamily="18"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p:txBody>
          <a:bodyPr/>
          <a:lstStyle/>
          <a:p>
            <a:r>
              <a:rPr lang="zh-CN" altLang="en-US"/>
              <a:t>本资料来自于资源最齐全的２１世纪教育网</a:t>
            </a:r>
            <a:r>
              <a:rPr lang="en-US" altLang="zh-CN"/>
              <a:t>www.21cnjy.com</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D110EE8-5D9B-4D10-8431-431C48780323}" type="slidenum">
              <a:rPr lang="en-US" altLang="zh-CN"/>
              <a:pPr/>
              <a:t>38</a:t>
            </a:fld>
            <a:endParaRPr lang="en-US" altLang="zh-CN"/>
          </a:p>
        </p:txBody>
      </p:sp>
      <p:sp>
        <p:nvSpPr>
          <p:cNvPr id="55298"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87FB103D-5754-4312-8E5D-419A553E44E3}" type="slidenum">
              <a:rPr lang="en-US" altLang="zh-CN" sz="1200">
                <a:latin typeface="+mn-lt"/>
                <a:ea typeface="+mn-ea"/>
              </a:rPr>
              <a:pPr algn="r">
                <a:defRPr/>
              </a:pPr>
              <a:t>38</a:t>
            </a:fld>
            <a:endParaRPr lang="en-US" altLang="zh-CN" sz="1200">
              <a:latin typeface="+mn-lt"/>
              <a:ea typeface="+mn-ea"/>
            </a:endParaRPr>
          </a:p>
        </p:txBody>
      </p:sp>
      <p:sp>
        <p:nvSpPr>
          <p:cNvPr id="100355" name="Rectangle 2"/>
          <p:cNvSpPr>
            <a:spLocks noGrp="1" noRot="1" noChangeAspect="1" noChangeArrowheads="1" noTextEdit="1"/>
          </p:cNvSpPr>
          <p:nvPr>
            <p:ph type="sldImg"/>
          </p:nvPr>
        </p:nvSpPr>
        <p:spPr>
          <a:ln/>
          <a:extLst>
            <a:ext uri="{909E8E84-426E-40DD-AFC4-6F175D3DCCD1}">
              <a14:hiddenFill xmlns:a14="http://schemas.microsoft.com/office/drawing/2010/main">
                <a:noFill/>
              </a14:hiddenFill>
            </a:ext>
          </a:extLst>
        </p:spPr>
      </p:sp>
      <p:sp>
        <p:nvSpPr>
          <p:cNvPr id="100356" name="Rectangle 3"/>
          <p:cNvSpPr>
            <a:spLocks noGrp="1" noChangeArrowheads="1"/>
          </p:cNvSpPr>
          <p:nvPr>
            <p:ph type="body" idx="1"/>
          </p:nvPr>
        </p:nvSpPr>
        <p:spPr>
          <a:xfrm>
            <a:off x="914400" y="4343400"/>
            <a:ext cx="5029200" cy="4114800"/>
          </a:xfrm>
        </p:spPr>
        <p:txBody>
          <a:bodyPr/>
          <a:lstStyle/>
          <a:p>
            <a:pPr>
              <a:spcBef>
                <a:spcPct val="0"/>
              </a:spcBef>
            </a:pPr>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EF04C986-2C5F-4EC3-84D4-AD57C653FAE6}" type="slidenum">
              <a:rPr lang="en-US" altLang="zh-CN"/>
              <a:pPr/>
              <a:t>5</a:t>
            </a:fld>
            <a:endParaRPr lang="en-US" altLang="zh-CN"/>
          </a:p>
        </p:txBody>
      </p:sp>
      <p:sp>
        <p:nvSpPr>
          <p:cNvPr id="5120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0471DCD5-E639-431F-A5A6-BE44EE713E3F}" type="slidenum">
              <a:rPr kumimoji="1" lang="en-US" altLang="zh-CN" sz="1200">
                <a:latin typeface="Times New Roman" pitchFamily="18" charset="0"/>
              </a:rPr>
              <a:pPr algn="r"/>
              <a:t>5</a:t>
            </a:fld>
            <a:endParaRPr kumimoji="1" lang="en-US" altLang="zh-CN" sz="1200">
              <a:latin typeface="Times New Roman" pitchFamily="18"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xfrm>
            <a:off x="914400" y="4343400"/>
            <a:ext cx="5029200" cy="4114800"/>
          </a:xfrm>
        </p:spPr>
        <p:txBody>
          <a:bodyPr/>
          <a:lstStyle/>
          <a:p>
            <a:r>
              <a:rPr lang="zh-CN" altLang="en-US"/>
              <a:t>本资料来自于资源最齐全的２１世纪教育网</a:t>
            </a:r>
            <a:r>
              <a:rPr lang="en-US" altLang="zh-CN"/>
              <a:t>www.21cnjy.com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D84E6BE3-9633-4B9A-9F64-F8A0E25BF03E}" type="slidenum">
              <a:rPr lang="en-US" altLang="zh-CN"/>
              <a:pPr/>
              <a:t>8</a:t>
            </a:fld>
            <a:endParaRPr lang="en-US" altLang="zh-CN"/>
          </a:p>
        </p:txBody>
      </p:sp>
      <p:sp>
        <p:nvSpPr>
          <p:cNvPr id="44034"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768F44FF-378B-4B8B-953A-227D890B160B}" type="slidenum">
              <a:rPr lang="en-US" altLang="zh-CN" sz="1200">
                <a:latin typeface="+mn-lt"/>
                <a:ea typeface="+mn-ea"/>
              </a:rPr>
              <a:pPr algn="r">
                <a:defRPr/>
              </a:pPr>
              <a:t>8</a:t>
            </a:fld>
            <a:endParaRPr lang="en-US" altLang="zh-CN" sz="1200">
              <a:latin typeface="+mn-lt"/>
              <a:ea typeface="+mn-ea"/>
            </a:endParaRPr>
          </a:p>
        </p:txBody>
      </p:sp>
      <p:sp>
        <p:nvSpPr>
          <p:cNvPr id="89091" name="Rectangle 2"/>
          <p:cNvSpPr>
            <a:spLocks noGrp="1" noRot="1" noChangeAspect="1" noChangeArrowheads="1" noTextEdit="1"/>
          </p:cNvSpPr>
          <p:nvPr>
            <p:ph type="sldImg"/>
          </p:nvPr>
        </p:nvSpPr>
        <p:spPr>
          <a:ln/>
          <a:extLst>
            <a:ext uri="{909E8E84-426E-40DD-AFC4-6F175D3DCCD1}">
              <a14:hiddenFill xmlns:a14="http://schemas.microsoft.com/office/drawing/2010/main">
                <a:noFill/>
              </a14:hiddenFill>
            </a:ext>
          </a:extLst>
        </p:spPr>
      </p:sp>
      <p:sp>
        <p:nvSpPr>
          <p:cNvPr id="89092" name="Rectangle 3"/>
          <p:cNvSpPr>
            <a:spLocks noGrp="1" noChangeArrowheads="1"/>
          </p:cNvSpPr>
          <p:nvPr>
            <p:ph type="body" idx="1"/>
          </p:nvPr>
        </p:nvSpPr>
        <p:spPr/>
        <p:txBody>
          <a:bodyPr/>
          <a:lstStyle/>
          <a:p>
            <a:pPr>
              <a:spcBef>
                <a:spcPct val="0"/>
              </a:spcBef>
            </a:pPr>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83E8FA07-1060-471D-B195-F73C0282B090}" type="slidenum">
              <a:rPr lang="en-US" altLang="zh-CN"/>
              <a:pPr/>
              <a:t>9</a:t>
            </a:fld>
            <a:endParaRPr lang="en-US" altLang="zh-CN"/>
          </a:p>
        </p:txBody>
      </p:sp>
      <p:sp>
        <p:nvSpPr>
          <p:cNvPr id="45058"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1C15BB71-31CF-4FAE-A724-5063246A1B10}" type="slidenum">
              <a:rPr lang="en-US" altLang="zh-CN" sz="1200">
                <a:latin typeface="+mn-lt"/>
                <a:ea typeface="+mn-ea"/>
              </a:rPr>
              <a:pPr algn="r">
                <a:defRPr/>
              </a:pPr>
              <a:t>9</a:t>
            </a:fld>
            <a:endParaRPr lang="en-US" altLang="zh-CN" sz="1200">
              <a:latin typeface="+mn-lt"/>
              <a:ea typeface="+mn-ea"/>
            </a:endParaRPr>
          </a:p>
        </p:txBody>
      </p:sp>
      <p:sp>
        <p:nvSpPr>
          <p:cNvPr id="92163" name="Rectangle 2"/>
          <p:cNvSpPr>
            <a:spLocks noGrp="1" noRot="1" noChangeAspect="1" noChangeArrowheads="1" noTextEdit="1"/>
          </p:cNvSpPr>
          <p:nvPr>
            <p:ph type="sldImg"/>
          </p:nvPr>
        </p:nvSpPr>
        <p:spPr>
          <a:ln/>
          <a:extLst>
            <a:ext uri="{909E8E84-426E-40DD-AFC4-6F175D3DCCD1}">
              <a14:hiddenFill xmlns:a14="http://schemas.microsoft.com/office/drawing/2010/main">
                <a:noFill/>
              </a14:hiddenFill>
            </a:ext>
          </a:extLst>
        </p:spPr>
      </p:sp>
      <p:sp>
        <p:nvSpPr>
          <p:cNvPr id="92164" name="Rectangle 3"/>
          <p:cNvSpPr>
            <a:spLocks noGrp="1" noChangeArrowheads="1"/>
          </p:cNvSpPr>
          <p:nvPr>
            <p:ph type="body" idx="1"/>
          </p:nvPr>
        </p:nvSpPr>
        <p:spPr/>
        <p:txBody>
          <a:bodyPr/>
          <a:lstStyle/>
          <a:p>
            <a:pPr>
              <a:spcBef>
                <a:spcPct val="0"/>
              </a:spcBef>
            </a:pPr>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92F04B49-1FF2-4F02-B21F-BC2F6FFFC2E4}" type="slidenum">
              <a:rPr lang="en-US" altLang="zh-CN"/>
              <a:pPr/>
              <a:t>18</a:t>
            </a:fld>
            <a:endParaRPr lang="en-US" altLang="zh-CN"/>
          </a:p>
        </p:txBody>
      </p:sp>
      <p:sp>
        <p:nvSpPr>
          <p:cNvPr id="5427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416CD2FA-1F5A-4F97-80FA-0D5933276EAF}" type="slidenum">
              <a:rPr kumimoji="1" lang="en-US" altLang="zh-CN" sz="1200">
                <a:latin typeface="Times New Roman" pitchFamily="18" charset="0"/>
              </a:rPr>
              <a:pPr algn="r"/>
              <a:t>18</a:t>
            </a:fld>
            <a:endParaRPr kumimoji="1" lang="en-US" altLang="zh-CN" sz="1200">
              <a:latin typeface="Times New Roman" pitchFamily="18"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p:txBody>
          <a:bodyPr/>
          <a:lstStyle/>
          <a:p>
            <a:r>
              <a:rPr lang="zh-CN" altLang="en-US"/>
              <a:t>本资料来自于资源最齐全的２１世纪教育网</a:t>
            </a:r>
            <a:r>
              <a:rPr lang="en-US" altLang="zh-CN"/>
              <a:t>www.21cnjy.com</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5B4871F4-F315-4E09-9DAB-F2EC1C39AC1D}" type="slidenum">
              <a:rPr lang="en-US" altLang="zh-CN"/>
              <a:pPr/>
              <a:t>32</a:t>
            </a:fld>
            <a:endParaRPr lang="en-US" altLang="zh-CN"/>
          </a:p>
        </p:txBody>
      </p:sp>
      <p:sp>
        <p:nvSpPr>
          <p:cNvPr id="6656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r"/>
            <a:fld id="{10AEC08D-98EC-414C-864A-F069E95B8093}" type="slidenum">
              <a:rPr kumimoji="1" lang="en-US" altLang="zh-CN" sz="1200">
                <a:latin typeface="Times New Roman" pitchFamily="18" charset="0"/>
              </a:rPr>
              <a:pPr algn="r"/>
              <a:t>32</a:t>
            </a:fld>
            <a:endParaRPr kumimoji="1" lang="en-US" altLang="zh-CN" sz="1200">
              <a:latin typeface="Times New Roman"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xfrm>
            <a:off x="914400" y="4343400"/>
            <a:ext cx="5029200" cy="4114800"/>
          </a:xfrm>
        </p:spPr>
        <p:txBody>
          <a:bodyPr/>
          <a:lstStyle/>
          <a:p>
            <a:r>
              <a:rPr lang="zh-CN" altLang="en-US"/>
              <a:t>本资料来自于资源最齐全的２１世纪教育网</a:t>
            </a:r>
            <a:r>
              <a:rPr lang="en-US" altLang="zh-CN"/>
              <a:t>www.21cnjy.com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B176A1B-A77E-4E19-82E6-221328E3498D}" type="slidenum">
              <a:rPr lang="en-US" altLang="zh-CN"/>
              <a:pPr/>
              <a:t>34</a:t>
            </a:fld>
            <a:endParaRPr lang="en-US" altLang="zh-CN"/>
          </a:p>
        </p:txBody>
      </p:sp>
      <p:sp>
        <p:nvSpPr>
          <p:cNvPr id="50178"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8FB7E66C-A127-4DD3-AA92-4CE6BEB60D52}" type="slidenum">
              <a:rPr lang="en-US" altLang="zh-CN" sz="1200">
                <a:latin typeface="+mn-lt"/>
                <a:ea typeface="+mn-ea"/>
              </a:rPr>
              <a:pPr algn="r">
                <a:defRPr/>
              </a:pPr>
              <a:t>34</a:t>
            </a:fld>
            <a:endParaRPr lang="en-US" altLang="zh-CN" sz="1200">
              <a:latin typeface="+mn-lt"/>
              <a:ea typeface="+mn-ea"/>
            </a:endParaRPr>
          </a:p>
        </p:txBody>
      </p:sp>
      <p:sp>
        <p:nvSpPr>
          <p:cNvPr id="94211" name="Rectangle 2"/>
          <p:cNvSpPr>
            <a:spLocks noGrp="1" noRot="1" noChangeAspect="1" noChangeArrowheads="1" noTextEdit="1"/>
          </p:cNvSpPr>
          <p:nvPr>
            <p:ph type="sldImg"/>
          </p:nvPr>
        </p:nvSpPr>
        <p:spPr>
          <a:ln/>
          <a:extLst>
            <a:ext uri="{909E8E84-426E-40DD-AFC4-6F175D3DCCD1}">
              <a14:hiddenFill xmlns:a14="http://schemas.microsoft.com/office/drawing/2010/main">
                <a:noFill/>
              </a14:hiddenFill>
            </a:ext>
          </a:extLst>
        </p:spPr>
      </p:sp>
      <p:sp>
        <p:nvSpPr>
          <p:cNvPr id="94212" name="Rectangle 3"/>
          <p:cNvSpPr>
            <a:spLocks noGrp="1" noChangeArrowheads="1"/>
          </p:cNvSpPr>
          <p:nvPr>
            <p:ph type="body" idx="1"/>
          </p:nvPr>
        </p:nvSpPr>
        <p:spPr>
          <a:xfrm>
            <a:off x="914400" y="4343400"/>
            <a:ext cx="5029200" cy="4114800"/>
          </a:xfrm>
        </p:spPr>
        <p:txBody>
          <a:bodyPr/>
          <a:lstStyle/>
          <a:p>
            <a:pPr>
              <a:spcBef>
                <a:spcPct val="0"/>
              </a:spcBef>
            </a:pPr>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6208BC27-D874-40A8-977F-01E225AFDC88}" type="slidenum">
              <a:rPr lang="en-US" altLang="zh-CN"/>
              <a:pPr/>
              <a:t>35</a:t>
            </a:fld>
            <a:endParaRPr lang="en-US" altLang="zh-CN"/>
          </a:p>
        </p:txBody>
      </p:sp>
      <p:sp>
        <p:nvSpPr>
          <p:cNvPr id="53250"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21C65625-A867-49AF-A242-C258095661CA}" type="slidenum">
              <a:rPr lang="en-US" altLang="zh-CN" sz="1200">
                <a:latin typeface="+mn-lt"/>
                <a:ea typeface="+mn-ea"/>
              </a:rPr>
              <a:pPr algn="r">
                <a:defRPr/>
              </a:pPr>
              <a:t>35</a:t>
            </a:fld>
            <a:endParaRPr lang="en-US" altLang="zh-CN" sz="1200">
              <a:latin typeface="+mn-lt"/>
              <a:ea typeface="+mn-ea"/>
            </a:endParaRPr>
          </a:p>
        </p:txBody>
      </p:sp>
      <p:sp>
        <p:nvSpPr>
          <p:cNvPr id="96259" name="Rectangle 2"/>
          <p:cNvSpPr>
            <a:spLocks noGrp="1" noRot="1" noChangeAspect="1" noChangeArrowheads="1" noTextEdit="1"/>
          </p:cNvSpPr>
          <p:nvPr>
            <p:ph type="sldImg"/>
          </p:nvPr>
        </p:nvSpPr>
        <p:spPr>
          <a:ln/>
          <a:extLst>
            <a:ext uri="{909E8E84-426E-40DD-AFC4-6F175D3DCCD1}">
              <a14:hiddenFill xmlns:a14="http://schemas.microsoft.com/office/drawing/2010/main">
                <a:noFill/>
              </a14:hiddenFill>
            </a:ext>
          </a:extLst>
        </p:spPr>
      </p:sp>
      <p:sp>
        <p:nvSpPr>
          <p:cNvPr id="96260" name="Rectangle 3"/>
          <p:cNvSpPr>
            <a:spLocks noGrp="1" noChangeArrowheads="1"/>
          </p:cNvSpPr>
          <p:nvPr>
            <p:ph type="body" idx="1"/>
          </p:nvPr>
        </p:nvSpPr>
        <p:spPr>
          <a:xfrm>
            <a:off x="914400" y="4343400"/>
            <a:ext cx="5029200" cy="4114800"/>
          </a:xfrm>
        </p:spPr>
        <p:txBody>
          <a:bodyPr/>
          <a:lstStyle/>
          <a:p>
            <a:pPr>
              <a:spcBef>
                <a:spcPct val="0"/>
              </a:spcBef>
            </a:pPr>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AF569618-87E2-4986-81E6-3E0F90047619}" type="slidenum">
              <a:rPr lang="en-US" altLang="zh-CN"/>
              <a:pPr/>
              <a:t>36</a:t>
            </a:fld>
            <a:endParaRPr lang="en-US" altLang="zh-CN"/>
          </a:p>
        </p:txBody>
      </p:sp>
      <p:sp>
        <p:nvSpPr>
          <p:cNvPr id="54274"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82DF5136-F704-4E8E-AFAE-C09468F1B993}" type="slidenum">
              <a:rPr lang="en-US" altLang="zh-CN" sz="1200">
                <a:latin typeface="+mn-lt"/>
                <a:ea typeface="+mn-ea"/>
              </a:rPr>
              <a:pPr algn="r">
                <a:defRPr/>
              </a:pPr>
              <a:t>36</a:t>
            </a:fld>
            <a:endParaRPr lang="en-US" altLang="zh-CN" sz="1200">
              <a:latin typeface="+mn-lt"/>
              <a:ea typeface="+mn-ea"/>
            </a:endParaRPr>
          </a:p>
        </p:txBody>
      </p:sp>
      <p:sp>
        <p:nvSpPr>
          <p:cNvPr id="98307" name="Rectangle 2"/>
          <p:cNvSpPr>
            <a:spLocks noGrp="1" noRot="1" noChangeAspect="1" noChangeArrowheads="1" noTextEdit="1"/>
          </p:cNvSpPr>
          <p:nvPr>
            <p:ph type="sldImg"/>
          </p:nvPr>
        </p:nvSpPr>
        <p:spPr>
          <a:ln/>
          <a:extLst>
            <a:ext uri="{909E8E84-426E-40DD-AFC4-6F175D3DCCD1}">
              <a14:hiddenFill xmlns:a14="http://schemas.microsoft.com/office/drawing/2010/main">
                <a:noFill/>
              </a14:hiddenFill>
            </a:ext>
          </a:extLst>
        </p:spPr>
      </p:sp>
      <p:sp>
        <p:nvSpPr>
          <p:cNvPr id="98308" name="Rectangle 3"/>
          <p:cNvSpPr>
            <a:spLocks noGrp="1" noChangeArrowheads="1"/>
          </p:cNvSpPr>
          <p:nvPr>
            <p:ph type="body" idx="1"/>
          </p:nvPr>
        </p:nvSpPr>
        <p:spPr/>
        <p:txBody>
          <a:bodyPr/>
          <a:lstStyle/>
          <a:p>
            <a:pPr>
              <a:spcBef>
                <a:spcPct val="0"/>
              </a:spcBef>
            </a:pPr>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1829770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372353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1985437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3810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1625" y="1752600"/>
            <a:ext cx="4194175" cy="42703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52600"/>
            <a:ext cx="4194175" cy="42703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301625" y="6172200"/>
            <a:ext cx="2289175"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172200"/>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172200"/>
            <a:ext cx="2289175" cy="476250"/>
          </a:xfrm>
        </p:spPr>
        <p:txBody>
          <a:bodyPr/>
          <a:lstStyle>
            <a:lvl1pPr>
              <a:defRPr/>
            </a:lvl1pPr>
          </a:lstStyle>
          <a:p>
            <a:fld id="{87234F75-FF1D-4586-8E94-F96348212A2B}" type="slidenum">
              <a:rPr lang="zh-CN" altLang="en-US"/>
              <a:pPr/>
              <a:t>‹#›</a:t>
            </a:fld>
            <a:endParaRPr lang="en-US" altLang="zh-CN"/>
          </a:p>
        </p:txBody>
      </p:sp>
    </p:spTree>
    <p:extLst>
      <p:ext uri="{BB962C8B-B14F-4D97-AF65-F5344CB8AC3E}">
        <p14:creationId xmlns:p14="http://schemas.microsoft.com/office/powerpoint/2010/main" val="1893894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3709698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1315624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1873033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350402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4017533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2534427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16400217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5E4A196-5DAE-4E1F-9291-38E4A00E029A}" type="datetimeFigureOut">
              <a:rPr lang="zh-CN" altLang="en-US" smtClean="0"/>
              <a:t>2015-3-24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865771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E4A196-5DAE-4E1F-9291-38E4A00E029A}" type="datetimeFigureOut">
              <a:rPr lang="zh-CN" altLang="en-US" smtClean="0"/>
              <a:t>2015-3-24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C4082F-5988-424B-81DF-5788B658E9B6}" type="slidenum">
              <a:rPr lang="zh-CN" altLang="en-US" smtClean="0"/>
              <a:t>‹#›</a:t>
            </a:fld>
            <a:endParaRPr lang="zh-CN" altLang="en-US"/>
          </a:p>
        </p:txBody>
      </p:sp>
    </p:spTree>
    <p:extLst>
      <p:ext uri="{BB962C8B-B14F-4D97-AF65-F5344CB8AC3E}">
        <p14:creationId xmlns:p14="http://schemas.microsoft.com/office/powerpoint/2010/main" val="31288549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29983;&#29702;/&#21160;&#30011;/2/&#21463;&#20307;&#20171;&#20837;.exe"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hyperlink" Target="../&#30333;&#32454;&#32990;&#21534;&#22124;&#21644;&#26432;&#28781;&#30149;&#33740;.flv"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34880;&#23567;&#26495;&#30340;&#27490;&#34880;&#36807;&#31243;.flv"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3.emf"/><Relationship Id="rId13" Type="http://schemas.openxmlformats.org/officeDocument/2006/relationships/oleObject" Target="../embeddings/oleObject5.bin"/><Relationship Id="rId3" Type="http://schemas.openxmlformats.org/officeDocument/2006/relationships/notesSlide" Target="../notesSlides/notesSlide2.xml"/><Relationship Id="rId7" Type="http://schemas.openxmlformats.org/officeDocument/2006/relationships/oleObject" Target="../embeddings/oleObject2.bin"/><Relationship Id="rId12" Type="http://schemas.openxmlformats.org/officeDocument/2006/relationships/image" Target="../media/image5.e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emf"/><Relationship Id="rId11" Type="http://schemas.openxmlformats.org/officeDocument/2006/relationships/oleObject" Target="../embeddings/oleObject4.bin"/><Relationship Id="rId5" Type="http://schemas.openxmlformats.org/officeDocument/2006/relationships/oleObject" Target="../embeddings/oleObject1.bin"/><Relationship Id="rId10" Type="http://schemas.openxmlformats.org/officeDocument/2006/relationships/image" Target="../media/image4.emf"/><Relationship Id="rId4" Type="http://schemas.openxmlformats.org/officeDocument/2006/relationships/slide" Target="slide12.xml"/><Relationship Id="rId9" Type="http://schemas.openxmlformats.org/officeDocument/2006/relationships/oleObject" Target="../embeddings/oleObject3.bin"/><Relationship Id="rId14" Type="http://schemas.openxmlformats.org/officeDocument/2006/relationships/image" Target="../media/image6.emf"/></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32418;&#32454;&#32990;.mpg"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solidFill>
                  <a:srgbClr val="FF0000"/>
                </a:solidFill>
              </a:rPr>
              <a:t>物质运输的载体</a:t>
            </a:r>
            <a:endParaRPr lang="zh-CN" altLang="en-US" dirty="0">
              <a:solidFill>
                <a:srgbClr val="FF0000"/>
              </a:solidFill>
            </a:endParaRPr>
          </a:p>
        </p:txBody>
      </p:sp>
      <p:sp>
        <p:nvSpPr>
          <p:cNvPr id="3" name="副标题 2"/>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35604063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39750" y="0"/>
            <a:ext cx="8229600" cy="1143000"/>
          </a:xfrm>
        </p:spPr>
        <p:txBody>
          <a:bodyPr/>
          <a:lstStyle/>
          <a:p>
            <a:r>
              <a:rPr lang="zh-CN" altLang="en-US" b="1" dirty="0">
                <a:ea typeface="华文细黑" pitchFamily="2" charset="-122"/>
              </a:rPr>
              <a:t>白细胞</a:t>
            </a:r>
          </a:p>
        </p:txBody>
      </p:sp>
      <p:sp>
        <p:nvSpPr>
          <p:cNvPr id="32771" name="Rectangle 3"/>
          <p:cNvSpPr>
            <a:spLocks noGrp="1" noChangeArrowheads="1"/>
          </p:cNvSpPr>
          <p:nvPr>
            <p:ph type="body" idx="1"/>
          </p:nvPr>
        </p:nvSpPr>
        <p:spPr>
          <a:xfrm>
            <a:off x="539750" y="981074"/>
            <a:ext cx="6192490" cy="2951982"/>
          </a:xfrm>
        </p:spPr>
        <p:txBody>
          <a:bodyPr/>
          <a:lstStyle/>
          <a:p>
            <a:pPr>
              <a:lnSpc>
                <a:spcPct val="80000"/>
              </a:lnSpc>
            </a:pPr>
            <a:r>
              <a:rPr lang="zh-CN" altLang="en-US" sz="2800" b="1" dirty="0">
                <a:ea typeface="幼圆" pitchFamily="49" charset="-122"/>
              </a:rPr>
              <a:t>无色，能改变形状，呈圆球状</a:t>
            </a:r>
          </a:p>
          <a:p>
            <a:pPr>
              <a:lnSpc>
                <a:spcPct val="80000"/>
              </a:lnSpc>
            </a:pPr>
            <a:r>
              <a:rPr lang="zh-CN" altLang="en-US" sz="2800" b="1" dirty="0">
                <a:solidFill>
                  <a:srgbClr val="3333CC"/>
                </a:solidFill>
                <a:ea typeface="幼圆" pitchFamily="49" charset="-122"/>
              </a:rPr>
              <a:t>有</a:t>
            </a:r>
            <a:r>
              <a:rPr lang="zh-CN" altLang="en-US" sz="2800" b="1" dirty="0">
                <a:ea typeface="幼圆" pitchFamily="49" charset="-122"/>
              </a:rPr>
              <a:t>细胞核</a:t>
            </a:r>
          </a:p>
          <a:p>
            <a:pPr>
              <a:lnSpc>
                <a:spcPct val="80000"/>
              </a:lnSpc>
            </a:pPr>
            <a:r>
              <a:rPr lang="zh-CN" altLang="en-US" sz="2800" b="1" dirty="0">
                <a:ea typeface="幼圆" pitchFamily="49" charset="-122"/>
              </a:rPr>
              <a:t>数量最少</a:t>
            </a:r>
            <a:r>
              <a:rPr kumimoji="1" lang="en-US" altLang="zh-CN" sz="2800" b="1" dirty="0">
                <a:solidFill>
                  <a:srgbClr val="993366"/>
                </a:solidFill>
              </a:rPr>
              <a:t>(4—10)*10   </a:t>
            </a:r>
            <a:r>
              <a:rPr kumimoji="1" lang="zh-CN" altLang="en-US" sz="2800" b="1" dirty="0">
                <a:solidFill>
                  <a:srgbClr val="993366"/>
                </a:solidFill>
              </a:rPr>
              <a:t>个</a:t>
            </a:r>
            <a:r>
              <a:rPr kumimoji="1" lang="en-US" altLang="zh-CN" sz="2800" b="1" dirty="0">
                <a:solidFill>
                  <a:srgbClr val="993366"/>
                </a:solidFill>
              </a:rPr>
              <a:t>/L</a:t>
            </a:r>
            <a:endParaRPr lang="en-US" altLang="zh-CN" sz="2800" b="1" dirty="0">
              <a:ea typeface="幼圆" pitchFamily="49" charset="-122"/>
            </a:endParaRPr>
          </a:p>
          <a:p>
            <a:pPr>
              <a:lnSpc>
                <a:spcPct val="80000"/>
              </a:lnSpc>
            </a:pPr>
            <a:r>
              <a:rPr lang="zh-CN" altLang="en-US" sz="2800" b="1" dirty="0">
                <a:ea typeface="幼圆" pitchFamily="49" charset="-122"/>
              </a:rPr>
              <a:t>比红细胞大</a:t>
            </a:r>
          </a:p>
          <a:p>
            <a:pPr>
              <a:lnSpc>
                <a:spcPct val="80000"/>
              </a:lnSpc>
            </a:pPr>
            <a:r>
              <a:rPr lang="zh-CN" altLang="en-US" sz="2800" b="1" dirty="0">
                <a:ea typeface="幼圆" pitchFamily="49" charset="-122"/>
              </a:rPr>
              <a:t>功能：吞噬病菌和异物，产生</a:t>
            </a:r>
            <a:r>
              <a:rPr lang="zh-CN" altLang="en-US" sz="2800" b="1" dirty="0" smtClean="0">
                <a:ea typeface="幼圆" pitchFamily="49" charset="-122"/>
              </a:rPr>
              <a:t>抗体</a:t>
            </a:r>
            <a:endParaRPr lang="en-US" altLang="zh-CN" sz="2800" b="1" dirty="0" smtClean="0">
              <a:ea typeface="幼圆" pitchFamily="49" charset="-122"/>
            </a:endParaRPr>
          </a:p>
          <a:p>
            <a:pPr>
              <a:lnSpc>
                <a:spcPct val="80000"/>
              </a:lnSpc>
            </a:pPr>
            <a:r>
              <a:rPr lang="zh-CN" altLang="en-US" sz="2800" b="1" dirty="0">
                <a:hlinkClick r:id="rId2" action="ppaction://program"/>
              </a:rPr>
              <a:t>清除</a:t>
            </a:r>
            <a:r>
              <a:rPr lang="zh-CN" altLang="en-US" sz="2800" b="1" dirty="0"/>
              <a:t>免疫复合物及坏死组织</a:t>
            </a:r>
          </a:p>
          <a:p>
            <a:pPr>
              <a:lnSpc>
                <a:spcPct val="80000"/>
              </a:lnSpc>
            </a:pPr>
            <a:endParaRPr lang="zh-CN" altLang="en-US" sz="2800" b="1" dirty="0">
              <a:ea typeface="幼圆" pitchFamily="49" charset="-122"/>
            </a:endParaRPr>
          </a:p>
        </p:txBody>
      </p:sp>
      <p:pic>
        <p:nvPicPr>
          <p:cNvPr id="32775" name="Picture 7" descr="白细胞作用"/>
          <p:cNvPicPr>
            <a:picLocks noChangeAspect="1" noChangeArrowheads="1"/>
          </p:cNvPicPr>
          <p:nvPr/>
        </p:nvPicPr>
        <p:blipFill>
          <a:blip r:embed="rId3">
            <a:extLst>
              <a:ext uri="{28A0092B-C50C-407E-A947-70E740481C1C}">
                <a14:useLocalDpi xmlns:a14="http://schemas.microsoft.com/office/drawing/2010/main" val="0"/>
              </a:ext>
            </a:extLst>
          </a:blip>
          <a:srcRect l="51137" t="14056" r="6779" b="26663"/>
          <a:stretch>
            <a:fillRect/>
          </a:stretch>
        </p:blipFill>
        <p:spPr bwMode="auto">
          <a:xfrm>
            <a:off x="3886200" y="3789363"/>
            <a:ext cx="5257800" cy="3068637"/>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白细胞作用"/>
          <p:cNvPicPr>
            <a:picLocks noChangeAspect="1" noChangeArrowheads="1"/>
          </p:cNvPicPr>
          <p:nvPr/>
        </p:nvPicPr>
        <p:blipFill>
          <a:blip r:embed="rId3">
            <a:extLst>
              <a:ext uri="{28A0092B-C50C-407E-A947-70E740481C1C}">
                <a14:useLocalDpi xmlns:a14="http://schemas.microsoft.com/office/drawing/2010/main" val="0"/>
              </a:ext>
            </a:extLst>
          </a:blip>
          <a:srcRect l="7628" t="14056" r="60988" b="26663"/>
          <a:stretch>
            <a:fillRect/>
          </a:stretch>
        </p:blipFill>
        <p:spPr bwMode="auto">
          <a:xfrm>
            <a:off x="0" y="3743325"/>
            <a:ext cx="3886200" cy="3141663"/>
          </a:xfrm>
          <a:prstGeom prst="rect">
            <a:avLst/>
          </a:prstGeom>
          <a:noFill/>
          <a:extLst>
            <a:ext uri="{909E8E84-426E-40DD-AFC4-6F175D3DCCD1}">
              <a14:hiddenFill xmlns:a14="http://schemas.microsoft.com/office/drawing/2010/main">
                <a:solidFill>
                  <a:srgbClr val="FFFFFF"/>
                </a:solidFill>
              </a14:hiddenFill>
            </a:ext>
          </a:extLst>
        </p:spPr>
      </p:pic>
      <p:sp>
        <p:nvSpPr>
          <p:cNvPr id="32777" name="Text Box 9"/>
          <p:cNvSpPr txBox="1">
            <a:spLocks noChangeArrowheads="1"/>
          </p:cNvSpPr>
          <p:nvPr/>
        </p:nvSpPr>
        <p:spPr bwMode="auto">
          <a:xfrm>
            <a:off x="4067175" y="1628775"/>
            <a:ext cx="431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b="1" dirty="0">
                <a:solidFill>
                  <a:srgbClr val="9933FF"/>
                </a:solidFill>
              </a:rPr>
              <a:t>9</a:t>
            </a:r>
          </a:p>
        </p:txBody>
      </p:sp>
    </p:spTree>
    <p:extLst>
      <p:ext uri="{BB962C8B-B14F-4D97-AF65-F5344CB8AC3E}">
        <p14:creationId xmlns:p14="http://schemas.microsoft.com/office/powerpoint/2010/main" val="2013552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17" dur="500"/>
                                        <p:tgtEl>
                                          <p:spTgt spid="32771">
                                            <p:txEl>
                                              <p:pRg st="2" end="2"/>
                                            </p:txEl>
                                          </p:spTgt>
                                        </p:tgtEl>
                                      </p:cBhvr>
                                    </p:animEffect>
                                  </p:childTnLst>
                                </p:cTn>
                              </p:par>
                              <p:par>
                                <p:cTn id="18" presetID="2" presetClass="entr" presetSubtype="4" fill="hold" nodeType="withEffect">
                                  <p:stCondLst>
                                    <p:cond delay="0"/>
                                  </p:stCondLst>
                                  <p:childTnLst>
                                    <p:set>
                                      <p:cBhvr>
                                        <p:cTn id="19" dur="1" fill="hold">
                                          <p:stCondLst>
                                            <p:cond delay="0"/>
                                          </p:stCondLst>
                                        </p:cTn>
                                        <p:tgtEl>
                                          <p:spTgt spid="32777">
                                            <p:txEl>
                                              <p:pRg st="0" end="0"/>
                                            </p:txEl>
                                          </p:spTgt>
                                        </p:tgtEl>
                                        <p:attrNameLst>
                                          <p:attrName>style.visibility</p:attrName>
                                        </p:attrNameLst>
                                      </p:cBhvr>
                                      <p:to>
                                        <p:strVal val="visible"/>
                                      </p:to>
                                    </p:set>
                                    <p:anim calcmode="lin" valueType="num">
                                      <p:cBhvr additive="base">
                                        <p:cTn id="20" dur="500" fill="hold"/>
                                        <p:tgtEl>
                                          <p:spTgt spid="32777">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27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2771">
                                            <p:txEl>
                                              <p:pRg st="3" end="3"/>
                                            </p:txEl>
                                          </p:spTgt>
                                        </p:tgtEl>
                                        <p:attrNameLst>
                                          <p:attrName>style.visibility</p:attrName>
                                        </p:attrNameLst>
                                      </p:cBhvr>
                                      <p:to>
                                        <p:strVal val="visible"/>
                                      </p:to>
                                    </p:set>
                                    <p:animEffect transition="in" filter="blinds(horizontal)">
                                      <p:cBhvr>
                                        <p:cTn id="26" dur="500"/>
                                        <p:tgtEl>
                                          <p:spTgt spid="32771">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2771">
                                            <p:txEl>
                                              <p:pRg st="4" end="4"/>
                                            </p:txEl>
                                          </p:spTgt>
                                        </p:tgtEl>
                                        <p:attrNameLst>
                                          <p:attrName>style.visibility</p:attrName>
                                        </p:attrNameLst>
                                      </p:cBhvr>
                                      <p:to>
                                        <p:strVal val="visible"/>
                                      </p:to>
                                    </p:set>
                                    <p:animEffect transition="in" filter="blinds(horizontal)">
                                      <p:cBhvr>
                                        <p:cTn id="31" dur="500"/>
                                        <p:tgtEl>
                                          <p:spTgt spid="32771">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2771">
                                            <p:txEl>
                                              <p:pRg st="5" end="5"/>
                                            </p:txEl>
                                          </p:spTgt>
                                        </p:tgtEl>
                                        <p:attrNameLst>
                                          <p:attrName>style.visibility</p:attrName>
                                        </p:attrNameLst>
                                      </p:cBhvr>
                                      <p:to>
                                        <p:strVal val="visible"/>
                                      </p:to>
                                    </p:set>
                                    <p:animEffect transition="in" filter="blinds(horizontal)">
                                      <p:cBhvr>
                                        <p:cTn id="36" dur="500"/>
                                        <p:tgtEl>
                                          <p:spTgt spid="32771">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32776"/>
                                        </p:tgtEl>
                                        <p:attrNameLst>
                                          <p:attrName>style.visibility</p:attrName>
                                        </p:attrNameLst>
                                      </p:cBhvr>
                                      <p:to>
                                        <p:strVal val="visible"/>
                                      </p:to>
                                    </p:set>
                                    <p:animEffect transition="in" filter="blinds(horizontal)">
                                      <p:cBhvr>
                                        <p:cTn id="41" dur="500"/>
                                        <p:tgtEl>
                                          <p:spTgt spid="32776"/>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32775"/>
                                        </p:tgtEl>
                                        <p:attrNameLst>
                                          <p:attrName>style.visibility</p:attrName>
                                        </p:attrNameLst>
                                      </p:cBhvr>
                                      <p:to>
                                        <p:strVal val="visible"/>
                                      </p:to>
                                    </p:set>
                                    <p:animEffect transition="in" filter="blinds(horizontal)">
                                      <p:cBhvr>
                                        <p:cTn id="46" dur="500"/>
                                        <p:tgtEl>
                                          <p:spTgt spid="32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744000" y="1967181"/>
            <a:ext cx="3656000" cy="379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45577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吞噬免疫"/>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404813"/>
            <a:ext cx="7734300" cy="556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1" name="Rectangle 4"/>
          <p:cNvSpPr>
            <a:spLocks noChangeArrowheads="1"/>
          </p:cNvSpPr>
          <p:nvPr/>
        </p:nvSpPr>
        <p:spPr bwMode="auto">
          <a:xfrm>
            <a:off x="1116013" y="5949950"/>
            <a:ext cx="7200900" cy="639763"/>
          </a:xfrm>
          <a:prstGeom prst="rect">
            <a:avLst/>
          </a:prstGeom>
          <a:solidFill>
            <a:srgbClr val="FF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600" b="1">
                <a:solidFill>
                  <a:srgbClr val="FF0000"/>
                </a:solidFill>
                <a:latin typeface="Verdana" pitchFamily="34" charset="0"/>
              </a:rPr>
              <a:t>白细胞的作用：</a:t>
            </a:r>
            <a:r>
              <a:rPr lang="zh-CN" altLang="en-US" sz="3600" b="1">
                <a:solidFill>
                  <a:srgbClr val="0000FF"/>
                </a:solidFill>
                <a:latin typeface="Verdana" pitchFamily="34" charset="0"/>
              </a:rPr>
              <a:t>杀灭并吞噬病菌</a:t>
            </a:r>
          </a:p>
        </p:txBody>
      </p:sp>
      <p:sp>
        <p:nvSpPr>
          <p:cNvPr id="68612" name="AutoShape 4"/>
          <p:cNvSpPr>
            <a:spLocks noChangeArrowheads="1"/>
          </p:cNvSpPr>
          <p:nvPr/>
        </p:nvSpPr>
        <p:spPr bwMode="auto">
          <a:xfrm rot="20707126">
            <a:off x="0" y="1773238"/>
            <a:ext cx="1728788" cy="1295400"/>
          </a:xfrm>
          <a:prstGeom prst="wedgeEllipseCallout">
            <a:avLst>
              <a:gd name="adj1" fmla="val 19884"/>
              <a:gd name="adj2" fmla="val 73375"/>
            </a:avLst>
          </a:prstGeom>
          <a:solidFill>
            <a:schemeClr val="accent1"/>
          </a:solidFill>
          <a:ln>
            <a:noFill/>
          </a:ln>
          <a:effectLst>
            <a:prstShdw prst="shdw17" dist="17961" dir="2700000">
              <a:schemeClr val="bg2"/>
            </a:prstShdw>
          </a:effectLst>
          <a:extLst>
            <a:ext uri="{91240B29-F687-4F45-9708-019B960494DF}">
              <a14:hiddenLine xmlns:a14="http://schemas.microsoft.com/office/drawing/2010/main" w="9525">
                <a:solidFill>
                  <a:srgbClr val="000000"/>
                </a:solidFill>
                <a:miter lim="800000"/>
                <a:headEnd/>
                <a:tailEnd/>
              </a14:hiddenLine>
            </a:ext>
          </a:extLst>
        </p:spPr>
        <p:txBody>
          <a:bodyPr/>
          <a:lstStyle/>
          <a:p>
            <a:pPr algn="ctr"/>
            <a:r>
              <a:rPr lang="zh-CN" altLang="en-US" sz="2800" b="1">
                <a:solidFill>
                  <a:srgbClr val="FF0000"/>
                </a:solidFill>
                <a:latin typeface="Arial" pitchFamily="34" charset="0"/>
              </a:rPr>
              <a:t>白细胞</a:t>
            </a:r>
          </a:p>
        </p:txBody>
      </p:sp>
      <p:sp>
        <p:nvSpPr>
          <p:cNvPr id="68613" name="Text Box 5"/>
          <p:cNvSpPr txBox="1">
            <a:spLocks noChangeArrowheads="1"/>
          </p:cNvSpPr>
          <p:nvPr/>
        </p:nvSpPr>
        <p:spPr bwMode="auto">
          <a:xfrm>
            <a:off x="7753350" y="584200"/>
            <a:ext cx="8509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4800" b="1">
                <a:latin typeface="Arial" pitchFamily="34" charset="0"/>
                <a:ea typeface="楷体" pitchFamily="49" charset="-122"/>
              </a:rPr>
              <a:t>化脓</a:t>
            </a:r>
          </a:p>
        </p:txBody>
      </p:sp>
      <p:pic>
        <p:nvPicPr>
          <p:cNvPr id="68614" name="图片 5" descr="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6860000">
            <a:off x="7089775" y="-169862"/>
            <a:ext cx="771525" cy="1343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049754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8611"/>
                                        </p:tgtEl>
                                        <p:attrNameLst>
                                          <p:attrName>style.visibility</p:attrName>
                                        </p:attrNameLst>
                                      </p:cBhvr>
                                      <p:to>
                                        <p:strVal val="visible"/>
                                      </p:to>
                                    </p:set>
                                    <p:animEffect transition="in" filter="diamond(in)">
                                      <p:cBhvr>
                                        <p:cTn id="7" dur="1000"/>
                                        <p:tgtEl>
                                          <p:spTgt spid="686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68614"/>
                                        </p:tgtEl>
                                        <p:attrNameLst>
                                          <p:attrName>style.visibility</p:attrName>
                                        </p:attrNameLst>
                                      </p:cBhvr>
                                      <p:to>
                                        <p:strVal val="visible"/>
                                      </p:to>
                                    </p:set>
                                    <p:anim calcmode="lin" valueType="num">
                                      <p:cBhvr additive="base">
                                        <p:cTn id="12" dur="500" fill="hold"/>
                                        <p:tgtEl>
                                          <p:spTgt spid="68614"/>
                                        </p:tgtEl>
                                        <p:attrNameLst>
                                          <p:attrName>ppt_x</p:attrName>
                                        </p:attrNameLst>
                                      </p:cBhvr>
                                      <p:tavLst>
                                        <p:tav tm="0">
                                          <p:val>
                                            <p:strVal val="#ppt_x"/>
                                          </p:val>
                                        </p:tav>
                                        <p:tav tm="100000">
                                          <p:val>
                                            <p:strVal val="#ppt_x"/>
                                          </p:val>
                                        </p:tav>
                                      </p:tavLst>
                                    </p:anim>
                                    <p:anim calcmode="lin" valueType="num">
                                      <p:cBhvr additive="base">
                                        <p:cTn id="13" dur="500" fill="hold"/>
                                        <p:tgtEl>
                                          <p:spTgt spid="6861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68613"/>
                                        </p:tgtEl>
                                        <p:attrNameLst>
                                          <p:attrName>style.visibility</p:attrName>
                                        </p:attrNameLst>
                                      </p:cBhvr>
                                      <p:to>
                                        <p:strVal val="visible"/>
                                      </p:to>
                                    </p:set>
                                    <p:animEffect transition="in" filter="checkerboard(across)">
                                      <p:cBhvr>
                                        <p:cTn id="18" dur="500"/>
                                        <p:tgtEl>
                                          <p:spTgt spid="68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ldLvl="0" animBg="1" autoUpdateAnimBg="0"/>
      <p:bldP spid="68613"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Text Box 4"/>
          <p:cNvSpPr txBox="1">
            <a:spLocks noChangeArrowheads="1"/>
          </p:cNvSpPr>
          <p:nvPr/>
        </p:nvSpPr>
        <p:spPr bwMode="auto">
          <a:xfrm>
            <a:off x="755650" y="1052513"/>
            <a:ext cx="70580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白细胞的功能是在怎样发挥的呢</a:t>
            </a:r>
            <a:r>
              <a:rPr lang="en-US" altLang="zh-CN" sz="3600" b="1"/>
              <a:t>?</a:t>
            </a:r>
          </a:p>
        </p:txBody>
      </p:sp>
      <p:sp>
        <p:nvSpPr>
          <p:cNvPr id="58373" name="Text Box 5"/>
          <p:cNvSpPr txBox="1">
            <a:spLocks noChangeArrowheads="1"/>
          </p:cNvSpPr>
          <p:nvPr/>
        </p:nvSpPr>
        <p:spPr bwMode="auto">
          <a:xfrm>
            <a:off x="827088" y="2708275"/>
            <a:ext cx="6985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t>人体产生炎症时，白细胞的数量怎么变化</a:t>
            </a:r>
            <a:r>
              <a:rPr lang="en-US" altLang="zh-CN" sz="3600" b="1"/>
              <a:t>?</a:t>
            </a:r>
          </a:p>
        </p:txBody>
      </p:sp>
      <p:sp>
        <p:nvSpPr>
          <p:cNvPr id="58374" name="Rectangle 6"/>
          <p:cNvSpPr>
            <a:spLocks noChangeArrowheads="1"/>
          </p:cNvSpPr>
          <p:nvPr/>
        </p:nvSpPr>
        <p:spPr bwMode="auto">
          <a:xfrm>
            <a:off x="6588125" y="4797425"/>
            <a:ext cx="1223963"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7200">
                <a:hlinkClick r:id="rId2" action="ppaction://hlinkfile"/>
              </a:rPr>
              <a:t>●</a:t>
            </a:r>
            <a:endParaRPr lang="en-US" altLang="zh-CN" sz="7200"/>
          </a:p>
        </p:txBody>
      </p:sp>
      <p:sp>
        <p:nvSpPr>
          <p:cNvPr id="58375" name="Text Box 7"/>
          <p:cNvSpPr txBox="1">
            <a:spLocks noChangeArrowheads="1"/>
          </p:cNvSpPr>
          <p:nvPr/>
        </p:nvSpPr>
        <p:spPr bwMode="auto">
          <a:xfrm>
            <a:off x="827088" y="1628775"/>
            <a:ext cx="65532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u="sng">
                <a:solidFill>
                  <a:srgbClr val="CC0000"/>
                </a:solidFill>
              </a:rPr>
              <a:t>穿过毛细血管壁进入组织，将细菌吞噬，从而起到防御疾病的作用</a:t>
            </a:r>
          </a:p>
        </p:txBody>
      </p:sp>
      <p:sp>
        <p:nvSpPr>
          <p:cNvPr id="58376" name="Text Box 8"/>
          <p:cNvSpPr txBox="1">
            <a:spLocks noChangeArrowheads="1"/>
          </p:cNvSpPr>
          <p:nvPr/>
        </p:nvSpPr>
        <p:spPr bwMode="auto">
          <a:xfrm>
            <a:off x="1042988" y="3933825"/>
            <a:ext cx="38893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u="sng">
                <a:solidFill>
                  <a:srgbClr val="CC0000"/>
                </a:solidFill>
              </a:rPr>
              <a:t>明显增多</a:t>
            </a:r>
          </a:p>
        </p:txBody>
      </p:sp>
    </p:spTree>
    <p:extLst>
      <p:ext uri="{BB962C8B-B14F-4D97-AF65-F5344CB8AC3E}">
        <p14:creationId xmlns:p14="http://schemas.microsoft.com/office/powerpoint/2010/main" val="31387861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5"/>
                                        </p:tgtEl>
                                        <p:attrNameLst>
                                          <p:attrName>style.visibility</p:attrName>
                                        </p:attrNameLst>
                                      </p:cBhvr>
                                      <p:to>
                                        <p:strVal val="visible"/>
                                      </p:to>
                                    </p:set>
                                    <p:anim calcmode="lin" valueType="num">
                                      <p:cBhvr additive="base">
                                        <p:cTn id="7" dur="500" fill="hold"/>
                                        <p:tgtEl>
                                          <p:spTgt spid="58375"/>
                                        </p:tgtEl>
                                        <p:attrNameLst>
                                          <p:attrName>ppt_x</p:attrName>
                                        </p:attrNameLst>
                                      </p:cBhvr>
                                      <p:tavLst>
                                        <p:tav tm="0">
                                          <p:val>
                                            <p:strVal val="#ppt_x"/>
                                          </p:val>
                                        </p:tav>
                                        <p:tav tm="100000">
                                          <p:val>
                                            <p:strVal val="#ppt_x"/>
                                          </p:val>
                                        </p:tav>
                                      </p:tavLst>
                                    </p:anim>
                                    <p:anim calcmode="lin" valueType="num">
                                      <p:cBhvr additive="base">
                                        <p:cTn id="8" dur="500" fill="hold"/>
                                        <p:tgtEl>
                                          <p:spTgt spid="5837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8376">
                                            <p:txEl>
                                              <p:pRg st="0" end="0"/>
                                            </p:txEl>
                                          </p:spTgt>
                                        </p:tgtEl>
                                        <p:attrNameLst>
                                          <p:attrName>style.visibility</p:attrName>
                                        </p:attrNameLst>
                                      </p:cBhvr>
                                      <p:to>
                                        <p:strVal val="visible"/>
                                      </p:to>
                                    </p:set>
                                    <p:anim calcmode="lin" valueType="num">
                                      <p:cBhvr additive="base">
                                        <p:cTn id="13" dur="500" fill="hold"/>
                                        <p:tgtEl>
                                          <p:spTgt spid="5837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37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zh-CN" altLang="en-US" b="1">
                <a:ea typeface="华文细黑" pitchFamily="2" charset="-122"/>
              </a:rPr>
              <a:t>血小板</a:t>
            </a:r>
          </a:p>
        </p:txBody>
      </p:sp>
      <p:sp>
        <p:nvSpPr>
          <p:cNvPr id="33795" name="Rectangle 3"/>
          <p:cNvSpPr>
            <a:spLocks noGrp="1" noChangeArrowheads="1"/>
          </p:cNvSpPr>
          <p:nvPr>
            <p:ph type="body" idx="1"/>
          </p:nvPr>
        </p:nvSpPr>
        <p:spPr>
          <a:xfrm>
            <a:off x="395536" y="1600200"/>
            <a:ext cx="3795464" cy="4349750"/>
          </a:xfrm>
        </p:spPr>
        <p:txBody>
          <a:bodyPr>
            <a:normAutofit fontScale="92500"/>
          </a:bodyPr>
          <a:lstStyle/>
          <a:p>
            <a:pPr>
              <a:lnSpc>
                <a:spcPct val="90000"/>
              </a:lnSpc>
            </a:pPr>
            <a:r>
              <a:rPr lang="zh-CN" altLang="en-US" sz="2400" b="1" dirty="0">
                <a:ea typeface="幼圆" pitchFamily="49" charset="-122"/>
              </a:rPr>
              <a:t>最小，形态不规则</a:t>
            </a:r>
          </a:p>
          <a:p>
            <a:pPr>
              <a:lnSpc>
                <a:spcPct val="90000"/>
              </a:lnSpc>
            </a:pPr>
            <a:r>
              <a:rPr lang="zh-CN" altLang="en-US" sz="2400" b="1" dirty="0">
                <a:solidFill>
                  <a:srgbClr val="FF0000"/>
                </a:solidFill>
                <a:ea typeface="幼圆" pitchFamily="49" charset="-122"/>
              </a:rPr>
              <a:t>没有</a:t>
            </a:r>
            <a:r>
              <a:rPr lang="zh-CN" altLang="en-US" sz="2400" b="1" dirty="0">
                <a:ea typeface="幼圆" pitchFamily="49" charset="-122"/>
              </a:rPr>
              <a:t>细胞核</a:t>
            </a:r>
          </a:p>
          <a:p>
            <a:pPr>
              <a:lnSpc>
                <a:spcPct val="90000"/>
              </a:lnSpc>
            </a:pPr>
            <a:r>
              <a:rPr lang="zh-CN" altLang="en-US" sz="2400" b="1" dirty="0">
                <a:ea typeface="幼圆" pitchFamily="49" charset="-122"/>
              </a:rPr>
              <a:t>数量较少</a:t>
            </a:r>
            <a:r>
              <a:rPr kumimoji="1" lang="en-US" altLang="zh-CN" sz="2400" b="1" dirty="0">
                <a:solidFill>
                  <a:srgbClr val="CC0000"/>
                </a:solidFill>
              </a:rPr>
              <a:t>(100—300)*</a:t>
            </a:r>
          </a:p>
          <a:p>
            <a:pPr>
              <a:lnSpc>
                <a:spcPct val="90000"/>
              </a:lnSpc>
            </a:pPr>
            <a:r>
              <a:rPr kumimoji="1" lang="en-US" altLang="zh-CN" sz="2400" b="1" dirty="0">
                <a:solidFill>
                  <a:srgbClr val="CC0000"/>
                </a:solidFill>
              </a:rPr>
              <a:t>10    </a:t>
            </a:r>
            <a:r>
              <a:rPr kumimoji="1" lang="zh-CN" altLang="en-US" sz="2400" b="1" dirty="0">
                <a:solidFill>
                  <a:srgbClr val="CC0000"/>
                </a:solidFill>
              </a:rPr>
              <a:t>个</a:t>
            </a:r>
            <a:r>
              <a:rPr kumimoji="1" lang="en-US" altLang="zh-CN" sz="2400" b="1" dirty="0">
                <a:solidFill>
                  <a:srgbClr val="CC0000"/>
                </a:solidFill>
              </a:rPr>
              <a:t>/L</a:t>
            </a:r>
            <a:endParaRPr lang="en-US" altLang="zh-CN" sz="2400" b="1" dirty="0">
              <a:ea typeface="幼圆" pitchFamily="49" charset="-122"/>
            </a:endParaRPr>
          </a:p>
          <a:p>
            <a:pPr>
              <a:lnSpc>
                <a:spcPct val="90000"/>
              </a:lnSpc>
            </a:pPr>
            <a:r>
              <a:rPr lang="zh-CN" altLang="en-US" sz="2400" b="1" dirty="0">
                <a:ea typeface="幼圆" pitchFamily="49" charset="-122"/>
              </a:rPr>
              <a:t>功能：</a:t>
            </a:r>
            <a:r>
              <a:rPr lang="zh-CN" altLang="en-US" sz="2400" b="1" dirty="0">
                <a:ea typeface="幼圆" pitchFamily="49" charset="-122"/>
                <a:hlinkClick r:id="rId2" action="ppaction://hlinkfile"/>
              </a:rPr>
              <a:t>促进止血；加速</a:t>
            </a:r>
            <a:r>
              <a:rPr lang="zh-CN" altLang="en-US" sz="2400" b="1" dirty="0" smtClean="0">
                <a:ea typeface="幼圆" pitchFamily="49" charset="-122"/>
                <a:hlinkClick r:id="rId2" action="ppaction://hlinkfile"/>
              </a:rPr>
              <a:t>血液凝固</a:t>
            </a:r>
            <a:endParaRPr lang="en-US" altLang="zh-CN" sz="2400" b="1" dirty="0" smtClean="0">
              <a:ea typeface="幼圆" pitchFamily="49" charset="-122"/>
            </a:endParaRPr>
          </a:p>
          <a:p>
            <a:pPr>
              <a:lnSpc>
                <a:spcPct val="90000"/>
              </a:lnSpc>
              <a:buFont typeface="Wingdings 2" pitchFamily="18" charset="2"/>
              <a:buNone/>
            </a:pPr>
            <a:r>
              <a:rPr lang="zh-CN" altLang="en-US" sz="2400" b="1" dirty="0"/>
              <a:t>数量：</a:t>
            </a:r>
            <a:r>
              <a:rPr lang="en-US" altLang="zh-CN" sz="2400" b="1" dirty="0"/>
              <a:t>100-300</a:t>
            </a:r>
            <a:r>
              <a:rPr lang="zh-CN" altLang="en-US" sz="2400" b="1" dirty="0"/>
              <a:t>（</a:t>
            </a:r>
            <a:r>
              <a:rPr lang="en-US" altLang="zh-CN" sz="2400" b="1" dirty="0"/>
              <a:t>×10</a:t>
            </a:r>
            <a:r>
              <a:rPr lang="en-US" altLang="zh-CN" sz="2400" b="1" baseline="30000" dirty="0"/>
              <a:t>9</a:t>
            </a:r>
            <a:r>
              <a:rPr lang="en-US" altLang="zh-CN" sz="2400" b="1" dirty="0"/>
              <a:t>/L</a:t>
            </a:r>
            <a:r>
              <a:rPr lang="zh-CN" altLang="en-US" sz="2400" b="1" dirty="0" smtClean="0"/>
              <a:t>）</a:t>
            </a:r>
            <a:endParaRPr lang="zh-CN" altLang="en-US" sz="2400" b="1" dirty="0"/>
          </a:p>
          <a:p>
            <a:pPr>
              <a:lnSpc>
                <a:spcPct val="90000"/>
              </a:lnSpc>
              <a:buClr>
                <a:schemeClr val="tx1"/>
              </a:buClr>
              <a:buFont typeface="Wingdings" pitchFamily="2" charset="2"/>
              <a:buNone/>
            </a:pPr>
            <a:r>
              <a:rPr lang="zh-CN" altLang="en-US" sz="2400" b="1" dirty="0"/>
              <a:t>功能：① 维护血管壁完整性</a:t>
            </a:r>
          </a:p>
          <a:p>
            <a:pPr>
              <a:lnSpc>
                <a:spcPct val="90000"/>
              </a:lnSpc>
              <a:buClr>
                <a:schemeClr val="tx1"/>
              </a:buClr>
              <a:buFont typeface="Wingdings" pitchFamily="2" charset="2"/>
              <a:buNone/>
            </a:pPr>
            <a:r>
              <a:rPr lang="zh-CN" altLang="en-US" sz="2400" b="1" dirty="0"/>
              <a:t>            ② 参与生理</a:t>
            </a:r>
            <a:r>
              <a:rPr lang="zh-CN" altLang="en-US" sz="2400" b="1" dirty="0" smtClean="0"/>
              <a:t>止血</a:t>
            </a:r>
            <a:endParaRPr lang="zh-CN" altLang="en-US" sz="2400" b="1" dirty="0"/>
          </a:p>
          <a:p>
            <a:pPr>
              <a:lnSpc>
                <a:spcPct val="90000"/>
              </a:lnSpc>
              <a:buClr>
                <a:schemeClr val="tx1"/>
              </a:buClr>
              <a:buFont typeface="Wingdings" pitchFamily="2" charset="2"/>
              <a:buNone/>
            </a:pPr>
            <a:r>
              <a:rPr kumimoji="1" lang="zh-CN" altLang="en-US" sz="2000" b="1" dirty="0"/>
              <a:t>    </a:t>
            </a:r>
            <a:r>
              <a:rPr kumimoji="1" lang="zh-CN" altLang="en-US" sz="1800" b="1" dirty="0"/>
              <a:t>血小板过少： 小于</a:t>
            </a:r>
            <a:r>
              <a:rPr kumimoji="1" lang="en-US" altLang="zh-CN" sz="1800" b="1" dirty="0"/>
              <a:t>50×10</a:t>
            </a:r>
            <a:r>
              <a:rPr kumimoji="1" lang="en-US" altLang="zh-CN" sz="1800" b="1" baseline="30000" dirty="0"/>
              <a:t>9</a:t>
            </a:r>
            <a:r>
              <a:rPr kumimoji="1" lang="en-US" altLang="zh-CN" sz="1800" b="1" dirty="0"/>
              <a:t>/L</a:t>
            </a:r>
            <a:r>
              <a:rPr kumimoji="1" lang="zh-CN" altLang="en-US" sz="1800" b="1" dirty="0"/>
              <a:t>， 出血倾向</a:t>
            </a:r>
            <a:br>
              <a:rPr kumimoji="1" lang="zh-CN" altLang="en-US" sz="1800" b="1" dirty="0"/>
            </a:br>
            <a:r>
              <a:rPr kumimoji="1" lang="zh-CN" altLang="en-US" sz="1800" b="1" dirty="0"/>
              <a:t>血小板过多： 血栓形成 ，见于真性血小板增多症及继发性增多</a:t>
            </a:r>
            <a:r>
              <a:rPr kumimoji="1" lang="zh-CN" altLang="en-US" sz="1800" dirty="0"/>
              <a:t> </a:t>
            </a:r>
            <a:endParaRPr lang="zh-CN" altLang="en-US" sz="1800" b="1" dirty="0"/>
          </a:p>
          <a:p>
            <a:pPr>
              <a:lnSpc>
                <a:spcPct val="90000"/>
              </a:lnSpc>
            </a:pPr>
            <a:endParaRPr lang="zh-CN" altLang="en-US" sz="2400" b="1" dirty="0">
              <a:ea typeface="幼圆" pitchFamily="49" charset="-122"/>
            </a:endParaRPr>
          </a:p>
        </p:txBody>
      </p:sp>
      <p:pic>
        <p:nvPicPr>
          <p:cNvPr id="33796" name="Picture 4" descr="2-11e"/>
          <p:cNvPicPr>
            <a:picLocks noChangeAspect="1" noChangeArrowheads="1"/>
          </p:cNvPicPr>
          <p:nvPr/>
        </p:nvPicPr>
        <p:blipFill>
          <a:blip r:embed="rId3">
            <a:extLst>
              <a:ext uri="{28A0092B-C50C-407E-A947-70E740481C1C}">
                <a14:useLocalDpi xmlns:a14="http://schemas.microsoft.com/office/drawing/2010/main" val="0"/>
              </a:ext>
            </a:extLst>
          </a:blip>
          <a:srcRect t="26201" b="5676"/>
          <a:stretch>
            <a:fillRect/>
          </a:stretch>
        </p:blipFill>
        <p:spPr bwMode="auto">
          <a:xfrm>
            <a:off x="4191000" y="3657600"/>
            <a:ext cx="4572000" cy="2971800"/>
          </a:xfrm>
          <a:prstGeom prst="rect">
            <a:avLst/>
          </a:prstGeom>
          <a:noFill/>
          <a:extLst>
            <a:ext uri="{909E8E84-426E-40DD-AFC4-6F175D3DCCD1}">
              <a14:hiddenFill xmlns:a14="http://schemas.microsoft.com/office/drawing/2010/main">
                <a:solidFill>
                  <a:srgbClr val="FFFFFF"/>
                </a:solidFill>
              </a14:hiddenFill>
            </a:ext>
          </a:extLst>
        </p:spPr>
      </p:pic>
      <p:sp>
        <p:nvSpPr>
          <p:cNvPr id="33797" name="Line 5"/>
          <p:cNvSpPr>
            <a:spLocks noChangeShapeType="1"/>
          </p:cNvSpPr>
          <p:nvPr/>
        </p:nvSpPr>
        <p:spPr bwMode="auto">
          <a:xfrm>
            <a:off x="3059113" y="5949950"/>
            <a:ext cx="1368425" cy="142875"/>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3798" name="Text Box 6"/>
          <p:cNvSpPr txBox="1">
            <a:spLocks noChangeArrowheads="1"/>
          </p:cNvSpPr>
          <p:nvPr/>
        </p:nvSpPr>
        <p:spPr bwMode="auto">
          <a:xfrm>
            <a:off x="1692275" y="5661025"/>
            <a:ext cx="19446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solidFill>
                  <a:srgbClr val="0000FF"/>
                </a:solidFill>
              </a:rPr>
              <a:t>血小板</a:t>
            </a:r>
          </a:p>
        </p:txBody>
      </p:sp>
      <p:sp>
        <p:nvSpPr>
          <p:cNvPr id="33799" name="Text Box 7"/>
          <p:cNvSpPr txBox="1">
            <a:spLocks noChangeArrowheads="1"/>
          </p:cNvSpPr>
          <p:nvPr/>
        </p:nvSpPr>
        <p:spPr bwMode="auto">
          <a:xfrm>
            <a:off x="1187450" y="2708275"/>
            <a:ext cx="43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600" b="1" dirty="0">
                <a:solidFill>
                  <a:srgbClr val="CC0000"/>
                </a:solidFill>
              </a:rPr>
              <a:t>9</a:t>
            </a:r>
          </a:p>
        </p:txBody>
      </p:sp>
    </p:spTree>
    <p:extLst>
      <p:ext uri="{BB962C8B-B14F-4D97-AF65-F5344CB8AC3E}">
        <p14:creationId xmlns:p14="http://schemas.microsoft.com/office/powerpoint/2010/main" val="12846130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linds(horizontal)">
                                      <p:cBhvr>
                                        <p:cTn id="7" dur="500"/>
                                        <p:tgtEl>
                                          <p:spTgt spid="3379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3795">
                                            <p:txEl>
                                              <p:pRg st="1" end="1"/>
                                            </p:txEl>
                                          </p:spTgt>
                                        </p:tgtEl>
                                        <p:attrNameLst>
                                          <p:attrName>style.visibility</p:attrName>
                                        </p:attrNameLst>
                                      </p:cBhvr>
                                      <p:to>
                                        <p:strVal val="visible"/>
                                      </p:to>
                                    </p:set>
                                    <p:animEffect transition="in" filter="blinds(horizontal)">
                                      <p:cBhvr>
                                        <p:cTn id="12" dur="500"/>
                                        <p:tgtEl>
                                          <p:spTgt spid="3379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Effect transition="in" filter="blinds(horizontal)">
                                      <p:cBhvr>
                                        <p:cTn id="17" dur="500"/>
                                        <p:tgtEl>
                                          <p:spTgt spid="3379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3795">
                                            <p:txEl>
                                              <p:pRg st="3" end="3"/>
                                            </p:txEl>
                                          </p:spTgt>
                                        </p:tgtEl>
                                        <p:attrNameLst>
                                          <p:attrName>style.visibility</p:attrName>
                                        </p:attrNameLst>
                                      </p:cBhvr>
                                      <p:to>
                                        <p:strVal val="visible"/>
                                      </p:to>
                                    </p:set>
                                    <p:animEffect transition="in" filter="blinds(horizontal)">
                                      <p:cBhvr>
                                        <p:cTn id="22" dur="500"/>
                                        <p:tgtEl>
                                          <p:spTgt spid="33795">
                                            <p:txEl>
                                              <p:pRg st="3" end="3"/>
                                            </p:txEl>
                                          </p:spTgt>
                                        </p:tgtEl>
                                      </p:cBhvr>
                                    </p:animEffect>
                                  </p:childTnLst>
                                </p:cTn>
                              </p:par>
                              <p:par>
                                <p:cTn id="23" presetID="2" presetClass="entr" presetSubtype="4" fill="hold" nodeType="withEffect">
                                  <p:stCondLst>
                                    <p:cond delay="0"/>
                                  </p:stCondLst>
                                  <p:childTnLst>
                                    <p:set>
                                      <p:cBhvr>
                                        <p:cTn id="24" dur="1" fill="hold">
                                          <p:stCondLst>
                                            <p:cond delay="0"/>
                                          </p:stCondLst>
                                        </p:cTn>
                                        <p:tgtEl>
                                          <p:spTgt spid="33799">
                                            <p:txEl>
                                              <p:pRg st="0" end="0"/>
                                            </p:txEl>
                                          </p:spTgt>
                                        </p:tgtEl>
                                        <p:attrNameLst>
                                          <p:attrName>style.visibility</p:attrName>
                                        </p:attrNameLst>
                                      </p:cBhvr>
                                      <p:to>
                                        <p:strVal val="visible"/>
                                      </p:to>
                                    </p:set>
                                    <p:anim calcmode="lin" valueType="num">
                                      <p:cBhvr additive="base">
                                        <p:cTn id="25" dur="500" fill="hold"/>
                                        <p:tgtEl>
                                          <p:spTgt spid="3379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37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3795">
                                            <p:txEl>
                                              <p:pRg st="4" end="4"/>
                                            </p:txEl>
                                          </p:spTgt>
                                        </p:tgtEl>
                                        <p:attrNameLst>
                                          <p:attrName>style.visibility</p:attrName>
                                        </p:attrNameLst>
                                      </p:cBhvr>
                                      <p:to>
                                        <p:strVal val="visible"/>
                                      </p:to>
                                    </p:set>
                                    <p:animEffect transition="in" filter="blinds(horizontal)">
                                      <p:cBhvr>
                                        <p:cTn id="31" dur="500"/>
                                        <p:tgtEl>
                                          <p:spTgt spid="33795">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33795">
                                            <p:txEl>
                                              <p:pRg st="5" end="5"/>
                                            </p:txEl>
                                          </p:spTgt>
                                        </p:tgtEl>
                                        <p:attrNameLst>
                                          <p:attrName>style.visibility</p:attrName>
                                        </p:attrNameLst>
                                      </p:cBhvr>
                                      <p:to>
                                        <p:strVal val="visible"/>
                                      </p:to>
                                    </p:set>
                                    <p:animEffect transition="in" filter="blinds(horizontal)">
                                      <p:cBhvr>
                                        <p:cTn id="36" dur="500"/>
                                        <p:tgtEl>
                                          <p:spTgt spid="33795">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33795">
                                            <p:txEl>
                                              <p:pRg st="6" end="6"/>
                                            </p:txEl>
                                          </p:spTgt>
                                        </p:tgtEl>
                                        <p:attrNameLst>
                                          <p:attrName>style.visibility</p:attrName>
                                        </p:attrNameLst>
                                      </p:cBhvr>
                                      <p:to>
                                        <p:strVal val="visible"/>
                                      </p:to>
                                    </p:set>
                                    <p:animEffect transition="in" filter="blinds(horizontal)">
                                      <p:cBhvr>
                                        <p:cTn id="41" dur="500"/>
                                        <p:tgtEl>
                                          <p:spTgt spid="33795">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33795">
                                            <p:txEl>
                                              <p:pRg st="7" end="7"/>
                                            </p:txEl>
                                          </p:spTgt>
                                        </p:tgtEl>
                                        <p:attrNameLst>
                                          <p:attrName>style.visibility</p:attrName>
                                        </p:attrNameLst>
                                      </p:cBhvr>
                                      <p:to>
                                        <p:strVal val="visible"/>
                                      </p:to>
                                    </p:set>
                                    <p:animEffect transition="in" filter="blinds(horizontal)">
                                      <p:cBhvr>
                                        <p:cTn id="46" dur="500"/>
                                        <p:tgtEl>
                                          <p:spTgt spid="33795">
                                            <p:txEl>
                                              <p:pRg st="7" end="7"/>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33795">
                                            <p:txEl>
                                              <p:pRg st="8" end="8"/>
                                            </p:txEl>
                                          </p:spTgt>
                                        </p:tgtEl>
                                        <p:attrNameLst>
                                          <p:attrName>style.visibility</p:attrName>
                                        </p:attrNameLst>
                                      </p:cBhvr>
                                      <p:to>
                                        <p:strVal val="visible"/>
                                      </p:to>
                                    </p:set>
                                    <p:animEffect transition="in" filter="blinds(horizontal)">
                                      <p:cBhvr>
                                        <p:cTn id="51" dur="500"/>
                                        <p:tgtEl>
                                          <p:spTgt spid="33795">
                                            <p:txEl>
                                              <p:pRg st="8" end="8"/>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33798">
                                            <p:txEl>
                                              <p:pRg st="0" end="0"/>
                                            </p:txEl>
                                          </p:spTgt>
                                        </p:tgtEl>
                                        <p:attrNameLst>
                                          <p:attrName>style.visibility</p:attrName>
                                        </p:attrNameLst>
                                      </p:cBhvr>
                                      <p:to>
                                        <p:strVal val="visible"/>
                                      </p:to>
                                    </p:set>
                                    <p:anim calcmode="lin" valueType="num">
                                      <p:cBhvr additive="base">
                                        <p:cTn id="56" dur="500" fill="hold"/>
                                        <p:tgtEl>
                                          <p:spTgt spid="33798">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3379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297" y="16128"/>
            <a:ext cx="8828087" cy="683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42677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ln/>
        </p:spPr>
        <p:txBody>
          <a:bodyPr/>
          <a:lstStyle/>
          <a:p>
            <a:r>
              <a:rPr lang="zh-CN" altLang="en-US" dirty="0"/>
              <a:t>造血干细胞及其功能（</a:t>
            </a:r>
            <a:r>
              <a:rPr lang="en-US" altLang="zh-CN" dirty="0"/>
              <a:t>P45</a:t>
            </a:r>
            <a:r>
              <a:rPr lang="zh-CN" altLang="en-US" dirty="0"/>
              <a:t>）</a:t>
            </a:r>
          </a:p>
        </p:txBody>
      </p:sp>
      <p:sp>
        <p:nvSpPr>
          <p:cNvPr id="70659" name="Text Box 3"/>
          <p:cNvSpPr txBox="1">
            <a:spLocks noChangeArrowheads="1"/>
          </p:cNvSpPr>
          <p:nvPr/>
        </p:nvSpPr>
        <p:spPr bwMode="auto">
          <a:xfrm>
            <a:off x="684213" y="1773238"/>
            <a:ext cx="7532687"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dirty="0">
                <a:latin typeface="Arial" pitchFamily="34" charset="0"/>
              </a:rPr>
              <a:t>造血干细胞：</a:t>
            </a:r>
            <a:r>
              <a:rPr lang="zh-CN" altLang="en-US" sz="2800" b="1" dirty="0">
                <a:solidFill>
                  <a:srgbClr val="FF0000"/>
                </a:solidFill>
                <a:latin typeface="Arial" pitchFamily="34" charset="0"/>
                <a:ea typeface="楷体" pitchFamily="49" charset="-122"/>
              </a:rPr>
              <a:t>通俗地讲，造血干细胞是指尚未发育成熟的血细胞</a:t>
            </a:r>
            <a:r>
              <a:rPr lang="zh-CN" altLang="en-US" sz="2000" b="1" dirty="0">
                <a:solidFill>
                  <a:srgbClr val="FF0000"/>
                </a:solidFill>
                <a:latin typeface="Arial" pitchFamily="34" charset="0"/>
                <a:ea typeface="楷体" pitchFamily="49" charset="-122"/>
              </a:rPr>
              <a:t>。</a:t>
            </a:r>
          </a:p>
        </p:txBody>
      </p:sp>
      <p:sp>
        <p:nvSpPr>
          <p:cNvPr id="70660" name="Text Box 4"/>
          <p:cNvSpPr txBox="1">
            <a:spLocks noChangeArrowheads="1"/>
          </p:cNvSpPr>
          <p:nvPr/>
        </p:nvSpPr>
        <p:spPr bwMode="auto">
          <a:xfrm>
            <a:off x="900113" y="3357563"/>
            <a:ext cx="702151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dirty="0">
                <a:latin typeface="Arial" pitchFamily="34" charset="0"/>
              </a:rPr>
              <a:t>功能：</a:t>
            </a:r>
            <a:r>
              <a:rPr lang="zh-CN" altLang="en-US" sz="3600" b="1" dirty="0">
                <a:solidFill>
                  <a:srgbClr val="FF0000"/>
                </a:solidFill>
                <a:latin typeface="Arial" pitchFamily="34" charset="0"/>
                <a:ea typeface="楷体" pitchFamily="49" charset="-122"/>
              </a:rPr>
              <a:t>造血、治疗白血病。</a:t>
            </a:r>
          </a:p>
        </p:txBody>
      </p:sp>
    </p:spTree>
    <p:extLst>
      <p:ext uri="{BB962C8B-B14F-4D97-AF65-F5344CB8AC3E}">
        <p14:creationId xmlns:p14="http://schemas.microsoft.com/office/powerpoint/2010/main" val="23832484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Effect transition="in" filter="dissolve">
                                      <p:cBhvr>
                                        <p:cTn id="7" dur="500"/>
                                        <p:tgtEl>
                                          <p:spTgt spid="706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0660"/>
                                        </p:tgtEl>
                                        <p:attrNameLst>
                                          <p:attrName>style.visibility</p:attrName>
                                        </p:attrNameLst>
                                      </p:cBhvr>
                                      <p:to>
                                        <p:strVal val="visible"/>
                                      </p:to>
                                    </p:set>
                                    <p:animEffect transition="in" filter="dissolve">
                                      <p:cBhvr>
                                        <p:cTn id="12" dur="500"/>
                                        <p:tgtEl>
                                          <p:spTgt spid="70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ldLvl="0" autoUpdateAnimBg="0"/>
      <p:bldP spid="70660"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57200" y="276225"/>
            <a:ext cx="587375" cy="273050"/>
          </a:xfrm>
        </p:spPr>
        <p:txBody>
          <a:bodyPr>
            <a:normAutofit fontScale="90000"/>
          </a:bodyPr>
          <a:lstStyle/>
          <a:p>
            <a:endParaRPr lang="zh-CN" altLang="zh-CN" dirty="0"/>
          </a:p>
        </p:txBody>
      </p:sp>
      <p:sp>
        <p:nvSpPr>
          <p:cNvPr id="74755" name="Rectangle 3"/>
          <p:cNvSpPr>
            <a:spLocks noGrp="1" noChangeArrowheads="1"/>
          </p:cNvSpPr>
          <p:nvPr>
            <p:ph type="body" idx="1"/>
          </p:nvPr>
        </p:nvSpPr>
        <p:spPr>
          <a:xfrm>
            <a:off x="460375" y="333375"/>
            <a:ext cx="8289925" cy="5795963"/>
          </a:xfrm>
        </p:spPr>
        <p:txBody>
          <a:bodyPr/>
          <a:lstStyle/>
          <a:p>
            <a:pPr>
              <a:buFontTx/>
              <a:buNone/>
            </a:pPr>
            <a:r>
              <a:rPr lang="zh-CN" altLang="en-US" b="1"/>
              <a:t>血液的组成和功能</a:t>
            </a:r>
          </a:p>
        </p:txBody>
      </p:sp>
      <p:sp>
        <p:nvSpPr>
          <p:cNvPr id="74756" name="AutoShape 4"/>
          <p:cNvSpPr>
            <a:spLocks/>
          </p:cNvSpPr>
          <p:nvPr/>
        </p:nvSpPr>
        <p:spPr bwMode="auto">
          <a:xfrm>
            <a:off x="1260475" y="1628775"/>
            <a:ext cx="720725" cy="3600450"/>
          </a:xfrm>
          <a:prstGeom prst="leftBrace">
            <a:avLst>
              <a:gd name="adj1" fmla="val 41630"/>
              <a:gd name="adj2" fmla="val 500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4757" name="Text Box 5"/>
          <p:cNvSpPr txBox="1">
            <a:spLocks noChangeArrowheads="1"/>
          </p:cNvSpPr>
          <p:nvPr/>
        </p:nvSpPr>
        <p:spPr bwMode="auto">
          <a:xfrm>
            <a:off x="1403350" y="1412875"/>
            <a:ext cx="457200" cy="2390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endParaRPr lang="zh-CN" altLang="zh-CN">
              <a:latin typeface="Arial" pitchFamily="34" charset="0"/>
            </a:endParaRPr>
          </a:p>
        </p:txBody>
      </p:sp>
      <p:sp>
        <p:nvSpPr>
          <p:cNvPr id="74758" name="Text Box 6"/>
          <p:cNvSpPr txBox="1">
            <a:spLocks noChangeArrowheads="1"/>
          </p:cNvSpPr>
          <p:nvPr/>
        </p:nvSpPr>
        <p:spPr bwMode="auto">
          <a:xfrm>
            <a:off x="612775" y="2997200"/>
            <a:ext cx="669925" cy="1150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r>
              <a:rPr lang="zh-CN" altLang="en-US" sz="3200" b="1">
                <a:solidFill>
                  <a:srgbClr val="0000FF"/>
                </a:solidFill>
                <a:latin typeface="Arial" pitchFamily="34" charset="0"/>
              </a:rPr>
              <a:t>血液</a:t>
            </a:r>
          </a:p>
        </p:txBody>
      </p:sp>
      <p:sp>
        <p:nvSpPr>
          <p:cNvPr id="74759" name="Text Box 7"/>
          <p:cNvSpPr txBox="1">
            <a:spLocks noChangeArrowheads="1"/>
          </p:cNvSpPr>
          <p:nvPr/>
        </p:nvSpPr>
        <p:spPr bwMode="auto">
          <a:xfrm>
            <a:off x="2052638" y="1341438"/>
            <a:ext cx="5761037" cy="94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00FF"/>
                </a:solidFill>
                <a:latin typeface="Arial" pitchFamily="34" charset="0"/>
              </a:rPr>
              <a:t>血浆</a:t>
            </a:r>
            <a:r>
              <a:rPr lang="zh-CN" altLang="en-US" sz="2800">
                <a:latin typeface="Arial" pitchFamily="34" charset="0"/>
              </a:rPr>
              <a:t>：</a:t>
            </a:r>
            <a:r>
              <a:rPr lang="zh-CN" altLang="en-US" sz="2800" b="1">
                <a:latin typeface="Arial" pitchFamily="34" charset="0"/>
              </a:rPr>
              <a:t>由水（</a:t>
            </a:r>
            <a:r>
              <a:rPr lang="en-US" altLang="zh-CN" sz="2800" b="1">
                <a:latin typeface="Arial" pitchFamily="34" charset="0"/>
              </a:rPr>
              <a:t>90%</a:t>
            </a:r>
            <a:r>
              <a:rPr lang="zh-CN" altLang="en-US" sz="2800" b="1">
                <a:latin typeface="Arial" pitchFamily="34" charset="0"/>
              </a:rPr>
              <a:t>）、蛋白质、葡萄糖、氨基酸、无机盐等组成。</a:t>
            </a:r>
          </a:p>
        </p:txBody>
      </p:sp>
      <p:sp>
        <p:nvSpPr>
          <p:cNvPr id="74760" name="Text Box 8"/>
          <p:cNvSpPr txBox="1">
            <a:spLocks noChangeArrowheads="1"/>
          </p:cNvSpPr>
          <p:nvPr/>
        </p:nvSpPr>
        <p:spPr bwMode="auto">
          <a:xfrm>
            <a:off x="1979613" y="4365625"/>
            <a:ext cx="125253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0000FF"/>
                </a:solidFill>
                <a:latin typeface="Arial" pitchFamily="34" charset="0"/>
              </a:rPr>
              <a:t>血细胞</a:t>
            </a:r>
          </a:p>
        </p:txBody>
      </p:sp>
      <p:sp>
        <p:nvSpPr>
          <p:cNvPr id="74761" name="Text Box 9"/>
          <p:cNvSpPr txBox="1">
            <a:spLocks noChangeArrowheads="1"/>
          </p:cNvSpPr>
          <p:nvPr/>
        </p:nvSpPr>
        <p:spPr bwMode="auto">
          <a:xfrm>
            <a:off x="822325" y="5402263"/>
            <a:ext cx="50466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latin typeface="Arial" pitchFamily="34" charset="0"/>
              </a:rPr>
              <a:t>功能：</a:t>
            </a:r>
            <a:r>
              <a:rPr lang="zh-CN" altLang="en-US" sz="2800" b="1">
                <a:solidFill>
                  <a:srgbClr val="FF0000"/>
                </a:solidFill>
                <a:latin typeface="Arial" pitchFamily="34" charset="0"/>
              </a:rPr>
              <a:t>运输功能、防御功能。</a:t>
            </a:r>
          </a:p>
        </p:txBody>
      </p:sp>
      <p:sp>
        <p:nvSpPr>
          <p:cNvPr id="74762" name="AutoShape 10"/>
          <p:cNvSpPr>
            <a:spLocks/>
          </p:cNvSpPr>
          <p:nvPr/>
        </p:nvSpPr>
        <p:spPr bwMode="auto">
          <a:xfrm>
            <a:off x="3276600" y="3789363"/>
            <a:ext cx="504825" cy="1584325"/>
          </a:xfrm>
          <a:prstGeom prst="leftBrace">
            <a:avLst>
              <a:gd name="adj1" fmla="val 26153"/>
              <a:gd name="adj2" fmla="val 50000"/>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74763" name="Text Box 11"/>
          <p:cNvSpPr txBox="1">
            <a:spLocks noChangeArrowheads="1"/>
          </p:cNvSpPr>
          <p:nvPr/>
        </p:nvSpPr>
        <p:spPr bwMode="auto">
          <a:xfrm>
            <a:off x="3852863" y="3789363"/>
            <a:ext cx="115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latin typeface="Arial" pitchFamily="34" charset="0"/>
              </a:rPr>
              <a:t>红细胞</a:t>
            </a:r>
          </a:p>
        </p:txBody>
      </p:sp>
      <p:sp>
        <p:nvSpPr>
          <p:cNvPr id="74764" name="Text Box 12"/>
          <p:cNvSpPr txBox="1">
            <a:spLocks noChangeArrowheads="1"/>
          </p:cNvSpPr>
          <p:nvPr/>
        </p:nvSpPr>
        <p:spPr bwMode="auto">
          <a:xfrm>
            <a:off x="3852863" y="4365625"/>
            <a:ext cx="11525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latin typeface="Arial" pitchFamily="34" charset="0"/>
              </a:rPr>
              <a:t>白细胞</a:t>
            </a:r>
          </a:p>
        </p:txBody>
      </p:sp>
      <p:sp>
        <p:nvSpPr>
          <p:cNvPr id="74765" name="Text Box 13"/>
          <p:cNvSpPr txBox="1">
            <a:spLocks noChangeArrowheads="1"/>
          </p:cNvSpPr>
          <p:nvPr/>
        </p:nvSpPr>
        <p:spPr bwMode="auto">
          <a:xfrm>
            <a:off x="3852863" y="4940300"/>
            <a:ext cx="12223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latin typeface="Arial" pitchFamily="34" charset="0"/>
              </a:rPr>
              <a:t>血小板</a:t>
            </a:r>
          </a:p>
        </p:txBody>
      </p:sp>
      <p:sp>
        <p:nvSpPr>
          <p:cNvPr id="74766" name="Text Box 14"/>
          <p:cNvSpPr txBox="1">
            <a:spLocks noChangeArrowheads="1"/>
          </p:cNvSpPr>
          <p:nvPr/>
        </p:nvSpPr>
        <p:spPr bwMode="auto">
          <a:xfrm>
            <a:off x="685800" y="1035050"/>
            <a:ext cx="45339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zh-CN">
              <a:latin typeface="Arial" pitchFamily="34" charset="0"/>
            </a:endParaRPr>
          </a:p>
        </p:txBody>
      </p:sp>
      <p:sp>
        <p:nvSpPr>
          <p:cNvPr id="74767" name="Text Box 15"/>
          <p:cNvSpPr txBox="1">
            <a:spLocks noChangeArrowheads="1"/>
          </p:cNvSpPr>
          <p:nvPr/>
        </p:nvSpPr>
        <p:spPr bwMode="auto">
          <a:xfrm>
            <a:off x="5219700" y="3933825"/>
            <a:ext cx="1557338"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zh-CN">
              <a:latin typeface="Arial" pitchFamily="34" charset="0"/>
            </a:endParaRPr>
          </a:p>
        </p:txBody>
      </p:sp>
      <p:sp>
        <p:nvSpPr>
          <p:cNvPr id="74768" name="Text Box 16"/>
          <p:cNvSpPr txBox="1">
            <a:spLocks noChangeArrowheads="1"/>
          </p:cNvSpPr>
          <p:nvPr/>
        </p:nvSpPr>
        <p:spPr bwMode="auto">
          <a:xfrm>
            <a:off x="5292725" y="3789363"/>
            <a:ext cx="1401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b="1">
                <a:latin typeface="Arial" pitchFamily="34" charset="0"/>
              </a:rPr>
              <a:t>运输氧气</a:t>
            </a:r>
          </a:p>
        </p:txBody>
      </p:sp>
      <p:sp>
        <p:nvSpPr>
          <p:cNvPr id="74769" name="Text Box 17"/>
          <p:cNvSpPr txBox="1">
            <a:spLocks noChangeArrowheads="1"/>
          </p:cNvSpPr>
          <p:nvPr/>
        </p:nvSpPr>
        <p:spPr bwMode="auto">
          <a:xfrm>
            <a:off x="5292725" y="4365625"/>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latin typeface="Arial" pitchFamily="34" charset="0"/>
              </a:rPr>
              <a:t>免疫防御</a:t>
            </a:r>
            <a:endParaRPr lang="zh-CN" altLang="en-US">
              <a:latin typeface="Arial" pitchFamily="34" charset="0"/>
            </a:endParaRPr>
          </a:p>
        </p:txBody>
      </p:sp>
      <p:sp>
        <p:nvSpPr>
          <p:cNvPr id="74770" name="Text Box 18"/>
          <p:cNvSpPr txBox="1">
            <a:spLocks noChangeArrowheads="1"/>
          </p:cNvSpPr>
          <p:nvPr/>
        </p:nvSpPr>
        <p:spPr bwMode="auto">
          <a:xfrm>
            <a:off x="5292725" y="4940300"/>
            <a:ext cx="18002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latin typeface="Arial" pitchFamily="34" charset="0"/>
              </a:rPr>
              <a:t>止血、凝血</a:t>
            </a:r>
          </a:p>
        </p:txBody>
      </p:sp>
      <p:sp>
        <p:nvSpPr>
          <p:cNvPr id="74771" name="Text Box 19"/>
          <p:cNvSpPr txBox="1">
            <a:spLocks noChangeArrowheads="1"/>
          </p:cNvSpPr>
          <p:nvPr/>
        </p:nvSpPr>
        <p:spPr bwMode="auto">
          <a:xfrm>
            <a:off x="2052638" y="2420938"/>
            <a:ext cx="6335712" cy="94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a:latin typeface="Arial" pitchFamily="34" charset="0"/>
              </a:rPr>
              <a:t>血浆功能：</a:t>
            </a:r>
            <a:r>
              <a:rPr lang="zh-CN" altLang="en-US" sz="2800" b="1">
                <a:solidFill>
                  <a:srgbClr val="FF0000"/>
                </a:solidFill>
                <a:latin typeface="Arial" pitchFamily="34" charset="0"/>
              </a:rPr>
              <a:t>运载血细胞、运输营养物质和代谢终产物</a:t>
            </a:r>
            <a:r>
              <a:rPr lang="zh-CN" altLang="en-US" sz="2800">
                <a:latin typeface="Arial" pitchFamily="34" charset="0"/>
              </a:rPr>
              <a:t>（如二氧化碳、尿素等）。</a:t>
            </a:r>
          </a:p>
        </p:txBody>
      </p:sp>
    </p:spTree>
    <p:extLst>
      <p:ext uri="{BB962C8B-B14F-4D97-AF65-F5344CB8AC3E}">
        <p14:creationId xmlns:p14="http://schemas.microsoft.com/office/powerpoint/2010/main" val="35729440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4758"/>
                                        </p:tgtEl>
                                        <p:attrNameLst>
                                          <p:attrName>style.visibility</p:attrName>
                                        </p:attrNameLst>
                                      </p:cBhvr>
                                      <p:to>
                                        <p:strVal val="visible"/>
                                      </p:to>
                                    </p:set>
                                    <p:animEffect transition="in" filter="dissolve">
                                      <p:cBhvr>
                                        <p:cTn id="7" dur="500"/>
                                        <p:tgtEl>
                                          <p:spTgt spid="747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74756"/>
                                        </p:tgtEl>
                                        <p:attrNameLst>
                                          <p:attrName>style.visibility</p:attrName>
                                        </p:attrNameLst>
                                      </p:cBhvr>
                                      <p:to>
                                        <p:strVal val="visible"/>
                                      </p:to>
                                    </p:set>
                                    <p:anim to="" calcmode="lin" valueType="num">
                                      <p:cBhvr>
                                        <p:cTn id="12" dur="1" fill="hold"/>
                                        <p:tgtEl>
                                          <p:spTgt spid="74756"/>
                                        </p:tgtEl>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4759"/>
                                        </p:tgtEl>
                                        <p:attrNameLst>
                                          <p:attrName>style.visibility</p:attrName>
                                        </p:attrNameLst>
                                      </p:cBhvr>
                                      <p:to>
                                        <p:strVal val="visible"/>
                                      </p:to>
                                    </p:set>
                                    <p:animEffect transition="in" filter="dissolve">
                                      <p:cBhvr>
                                        <p:cTn id="17" dur="500"/>
                                        <p:tgtEl>
                                          <p:spTgt spid="7475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4760"/>
                                        </p:tgtEl>
                                        <p:attrNameLst>
                                          <p:attrName>style.visibility</p:attrName>
                                        </p:attrNameLst>
                                      </p:cBhvr>
                                      <p:to>
                                        <p:strVal val="visible"/>
                                      </p:to>
                                    </p:set>
                                    <p:animEffect transition="in" filter="dissolve">
                                      <p:cBhvr>
                                        <p:cTn id="22" dur="500"/>
                                        <p:tgtEl>
                                          <p:spTgt spid="747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74762"/>
                                        </p:tgtEl>
                                        <p:attrNameLst>
                                          <p:attrName>style.visibility</p:attrName>
                                        </p:attrNameLst>
                                      </p:cBhvr>
                                      <p:to>
                                        <p:strVal val="visible"/>
                                      </p:to>
                                    </p:set>
                                    <p:animEffect transition="in" filter="wedge">
                                      <p:cBhvr>
                                        <p:cTn id="27" dur="2000"/>
                                        <p:tgtEl>
                                          <p:spTgt spid="7476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74763"/>
                                        </p:tgtEl>
                                        <p:attrNameLst>
                                          <p:attrName>style.visibility</p:attrName>
                                        </p:attrNameLst>
                                      </p:cBhvr>
                                      <p:to>
                                        <p:strVal val="visible"/>
                                      </p:to>
                                    </p:set>
                                    <p:animEffect transition="in" filter="dissolve">
                                      <p:cBhvr>
                                        <p:cTn id="32" dur="500"/>
                                        <p:tgtEl>
                                          <p:spTgt spid="7476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74764"/>
                                        </p:tgtEl>
                                        <p:attrNameLst>
                                          <p:attrName>style.visibility</p:attrName>
                                        </p:attrNameLst>
                                      </p:cBhvr>
                                      <p:to>
                                        <p:strVal val="visible"/>
                                      </p:to>
                                    </p:set>
                                    <p:animEffect transition="in" filter="dissolve">
                                      <p:cBhvr>
                                        <p:cTn id="37" dur="500"/>
                                        <p:tgtEl>
                                          <p:spTgt spid="7476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74765"/>
                                        </p:tgtEl>
                                        <p:attrNameLst>
                                          <p:attrName>style.visibility</p:attrName>
                                        </p:attrNameLst>
                                      </p:cBhvr>
                                      <p:to>
                                        <p:strVal val="visible"/>
                                      </p:to>
                                    </p:set>
                                    <p:animEffect transition="in" filter="dissolve">
                                      <p:cBhvr>
                                        <p:cTn id="42" dur="500"/>
                                        <p:tgtEl>
                                          <p:spTgt spid="7476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9" presetClass="entr" presetSubtype="0" fill="hold" nodeType="clickEffect">
                                  <p:stCondLst>
                                    <p:cond delay="0"/>
                                  </p:stCondLst>
                                  <p:childTnLst>
                                    <p:set>
                                      <p:cBhvr>
                                        <p:cTn id="46" dur="1" fill="hold">
                                          <p:stCondLst>
                                            <p:cond delay="0"/>
                                          </p:stCondLst>
                                        </p:cTn>
                                        <p:tgtEl>
                                          <p:spTgt spid="74771">
                                            <p:txEl>
                                              <p:pRg st="0" end="0"/>
                                            </p:txEl>
                                          </p:spTgt>
                                        </p:tgtEl>
                                        <p:attrNameLst>
                                          <p:attrName>style.visibility</p:attrName>
                                        </p:attrNameLst>
                                      </p:cBhvr>
                                      <p:to>
                                        <p:strVal val="visible"/>
                                      </p:to>
                                    </p:set>
                                    <p:animEffect transition="in" filter="dissolve">
                                      <p:cBhvr>
                                        <p:cTn id="47" dur="500"/>
                                        <p:tgtEl>
                                          <p:spTgt spid="74771">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74768"/>
                                        </p:tgtEl>
                                        <p:attrNameLst>
                                          <p:attrName>style.visibility</p:attrName>
                                        </p:attrNameLst>
                                      </p:cBhvr>
                                      <p:to>
                                        <p:strVal val="visible"/>
                                      </p:to>
                                    </p:set>
                                    <p:animEffect transition="in" filter="dissolve">
                                      <p:cBhvr>
                                        <p:cTn id="52" dur="500"/>
                                        <p:tgtEl>
                                          <p:spTgt spid="7476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74769"/>
                                        </p:tgtEl>
                                        <p:attrNameLst>
                                          <p:attrName>style.visibility</p:attrName>
                                        </p:attrNameLst>
                                      </p:cBhvr>
                                      <p:to>
                                        <p:strVal val="visible"/>
                                      </p:to>
                                    </p:set>
                                    <p:animEffect transition="in" filter="dissolve">
                                      <p:cBhvr>
                                        <p:cTn id="57" dur="500"/>
                                        <p:tgtEl>
                                          <p:spTgt spid="7476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74770"/>
                                        </p:tgtEl>
                                        <p:attrNameLst>
                                          <p:attrName>style.visibility</p:attrName>
                                        </p:attrNameLst>
                                      </p:cBhvr>
                                      <p:to>
                                        <p:strVal val="visible"/>
                                      </p:to>
                                    </p:set>
                                    <p:animEffect transition="in" filter="dissolve">
                                      <p:cBhvr>
                                        <p:cTn id="62" dur="500"/>
                                        <p:tgtEl>
                                          <p:spTgt spid="74770"/>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8" presetClass="entr" presetSubtype="12" fill="hold" grpId="8" nodeType="clickEffect">
                                  <p:stCondLst>
                                    <p:cond delay="0"/>
                                  </p:stCondLst>
                                  <p:childTnLst>
                                    <p:set>
                                      <p:cBhvr>
                                        <p:cTn id="66" dur="1" fill="hold">
                                          <p:stCondLst>
                                            <p:cond delay="0"/>
                                          </p:stCondLst>
                                        </p:cTn>
                                        <p:tgtEl>
                                          <p:spTgt spid="74761"/>
                                        </p:tgtEl>
                                        <p:attrNameLst>
                                          <p:attrName>style.visibility</p:attrName>
                                        </p:attrNameLst>
                                      </p:cBhvr>
                                      <p:to>
                                        <p:strVal val="visible"/>
                                      </p:to>
                                    </p:set>
                                    <p:animEffect transition="in" filter="strips(downLeft)">
                                      <p:cBhvr>
                                        <p:cTn id="67" dur="500"/>
                                        <p:tgtEl>
                                          <p:spTgt spid="747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animBg="1"/>
      <p:bldP spid="74758" grpId="0" bldLvl="0" autoUpdateAnimBg="0"/>
      <p:bldP spid="74759" grpId="0" bldLvl="0" autoUpdateAnimBg="0"/>
      <p:bldP spid="74760" grpId="0" bldLvl="0" autoUpdateAnimBg="0"/>
      <p:bldP spid="74761" grpId="0" bldLvl="0" autoUpdateAnimBg="0"/>
      <p:bldP spid="74761" grpId="1" bldLvl="0" autoUpdateAnimBg="0"/>
      <p:bldP spid="74761" grpId="2" bldLvl="0" autoUpdateAnimBg="0"/>
      <p:bldP spid="74761" grpId="3" bldLvl="0" autoUpdateAnimBg="0"/>
      <p:bldP spid="74761" grpId="4" bldLvl="0" autoUpdateAnimBg="0"/>
      <p:bldP spid="74761" grpId="5" bldLvl="0" autoUpdateAnimBg="0"/>
      <p:bldP spid="74761" grpId="6" bldLvl="0" autoUpdateAnimBg="0"/>
      <p:bldP spid="74761" grpId="7" bldLvl="0" autoUpdateAnimBg="0"/>
      <p:bldP spid="74761" grpId="8" bldLvl="0" autoUpdateAnimBg="0"/>
      <p:bldP spid="74762" grpId="0" animBg="1"/>
      <p:bldP spid="74763" grpId="0" bldLvl="0" autoUpdateAnimBg="0"/>
      <p:bldP spid="74764" grpId="0" bldLvl="0" autoUpdateAnimBg="0"/>
      <p:bldP spid="74765" grpId="0" bldLvl="0" autoUpdateAnimBg="0"/>
      <p:bldP spid="74768" grpId="0" bldLvl="0" autoUpdateAnimBg="0"/>
      <p:bldP spid="74769" grpId="0" bldLvl="0" autoUpdateAnimBg="0"/>
      <p:bldP spid="74770"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5"/>
          <p:cNvSpPr txBox="1">
            <a:spLocks noChangeArrowheads="1"/>
          </p:cNvSpPr>
          <p:nvPr/>
        </p:nvSpPr>
        <p:spPr bwMode="auto">
          <a:xfrm>
            <a:off x="974725" y="13160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kumimoji="1" lang="zh-CN" altLang="zh-CN" sz="2400">
              <a:latin typeface="Times New Roman" pitchFamily="18" charset="0"/>
            </a:endParaRPr>
          </a:p>
        </p:txBody>
      </p:sp>
      <p:graphicFrame>
        <p:nvGraphicFramePr>
          <p:cNvPr id="53306" name="Group 58"/>
          <p:cNvGraphicFramePr>
            <a:graphicFrameLocks noGrp="1"/>
          </p:cNvGraphicFramePr>
          <p:nvPr/>
        </p:nvGraphicFramePr>
        <p:xfrm>
          <a:off x="228600" y="381000"/>
          <a:ext cx="8763000" cy="5599494"/>
        </p:xfrm>
        <a:graphic>
          <a:graphicData uri="http://schemas.openxmlformats.org/drawingml/2006/table">
            <a:tbl>
              <a:tblPr/>
              <a:tblGrid>
                <a:gridCol w="914400"/>
                <a:gridCol w="1295400"/>
                <a:gridCol w="1295400"/>
                <a:gridCol w="990600"/>
                <a:gridCol w="1863725"/>
                <a:gridCol w="2403475"/>
              </a:tblGrid>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形状</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大小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细胞核</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数量</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功能</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7003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红</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细</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胞</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1" i="0" u="none" strike="noStrike" cap="none" normalizeH="0" baseline="0" smtClean="0">
                        <a:ln>
                          <a:noFill/>
                        </a:ln>
                        <a:solidFill>
                          <a:srgbClr val="800080"/>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859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白</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细</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dirty="0" smtClean="0">
                          <a:ln>
                            <a:noFill/>
                          </a:ln>
                          <a:solidFill>
                            <a:schemeClr val="tx1"/>
                          </a:solidFill>
                          <a:effectLst/>
                          <a:latin typeface="Arial" pitchFamily="34" charset="0"/>
                          <a:ea typeface="宋体" pitchFamily="2" charset="-122"/>
                        </a:rPr>
                        <a:t>胞</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859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血</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小</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2800" b="1" i="0" u="none" strike="noStrike" cap="none" normalizeH="0" baseline="0" smtClean="0">
                          <a:ln>
                            <a:noFill/>
                          </a:ln>
                          <a:solidFill>
                            <a:schemeClr val="tx1"/>
                          </a:solidFill>
                          <a:effectLst/>
                          <a:latin typeface="Arial" pitchFamily="34" charset="0"/>
                          <a:ea typeface="宋体" pitchFamily="2" charset="-122"/>
                        </a:rPr>
                        <a:t>板</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4393" name="Text Box 57"/>
          <p:cNvSpPr txBox="1">
            <a:spLocks noChangeArrowheads="1"/>
          </p:cNvSpPr>
          <p:nvPr/>
        </p:nvSpPr>
        <p:spPr bwMode="auto">
          <a:xfrm>
            <a:off x="1219200" y="1295400"/>
            <a:ext cx="11430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dirty="0">
                <a:solidFill>
                  <a:srgbClr val="CC0000"/>
                </a:solidFill>
                <a:latin typeface="Times New Roman" pitchFamily="18" charset="0"/>
              </a:rPr>
              <a:t>双面凹</a:t>
            </a:r>
          </a:p>
          <a:p>
            <a:r>
              <a:rPr kumimoji="1" lang="zh-CN" altLang="en-US" sz="2400" b="1" dirty="0">
                <a:solidFill>
                  <a:srgbClr val="CC0000"/>
                </a:solidFill>
                <a:latin typeface="Times New Roman" pitchFamily="18" charset="0"/>
              </a:rPr>
              <a:t>的圆饼状</a:t>
            </a:r>
          </a:p>
        </p:txBody>
      </p:sp>
      <p:sp>
        <p:nvSpPr>
          <p:cNvPr id="14394" name="Text Box 58"/>
          <p:cNvSpPr txBox="1">
            <a:spLocks noChangeArrowheads="1"/>
          </p:cNvSpPr>
          <p:nvPr/>
        </p:nvSpPr>
        <p:spPr bwMode="auto">
          <a:xfrm>
            <a:off x="1187450" y="3357563"/>
            <a:ext cx="129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solidFill>
                  <a:srgbClr val="CC0000"/>
                </a:solidFill>
                <a:latin typeface="Times New Roman" pitchFamily="18" charset="0"/>
              </a:rPr>
              <a:t>圆球状</a:t>
            </a:r>
          </a:p>
        </p:txBody>
      </p:sp>
      <p:sp>
        <p:nvSpPr>
          <p:cNvPr id="14395" name="Text Box 59"/>
          <p:cNvSpPr txBox="1">
            <a:spLocks noChangeArrowheads="1"/>
          </p:cNvSpPr>
          <p:nvPr/>
        </p:nvSpPr>
        <p:spPr bwMode="auto">
          <a:xfrm>
            <a:off x="1116013" y="4724400"/>
            <a:ext cx="13112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solidFill>
                  <a:srgbClr val="CC0000"/>
                </a:solidFill>
                <a:latin typeface="Times New Roman" pitchFamily="18" charset="0"/>
              </a:rPr>
              <a:t>形状不规则</a:t>
            </a:r>
          </a:p>
        </p:txBody>
      </p:sp>
      <p:sp>
        <p:nvSpPr>
          <p:cNvPr id="14396" name="Text Box 60"/>
          <p:cNvSpPr txBox="1">
            <a:spLocks noChangeArrowheads="1"/>
          </p:cNvSpPr>
          <p:nvPr/>
        </p:nvSpPr>
        <p:spPr bwMode="auto">
          <a:xfrm>
            <a:off x="2411413" y="3357563"/>
            <a:ext cx="2065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solidFill>
                  <a:srgbClr val="CC0000"/>
                </a:solidFill>
                <a:latin typeface="Times New Roman" pitchFamily="18" charset="0"/>
              </a:rPr>
              <a:t>个体最大</a:t>
            </a:r>
          </a:p>
        </p:txBody>
      </p:sp>
      <p:sp>
        <p:nvSpPr>
          <p:cNvPr id="14398" name="Text Box 62"/>
          <p:cNvSpPr txBox="1">
            <a:spLocks noChangeArrowheads="1"/>
          </p:cNvSpPr>
          <p:nvPr/>
        </p:nvSpPr>
        <p:spPr bwMode="auto">
          <a:xfrm>
            <a:off x="2286000" y="4876800"/>
            <a:ext cx="1409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solidFill>
                  <a:srgbClr val="CC0000"/>
                </a:solidFill>
                <a:latin typeface="Times New Roman" pitchFamily="18" charset="0"/>
              </a:rPr>
              <a:t>个体最小</a:t>
            </a:r>
          </a:p>
        </p:txBody>
      </p:sp>
      <p:sp>
        <p:nvSpPr>
          <p:cNvPr id="14399" name="Text Box 63"/>
          <p:cNvSpPr txBox="1">
            <a:spLocks noChangeArrowheads="1"/>
          </p:cNvSpPr>
          <p:nvPr/>
        </p:nvSpPr>
        <p:spPr bwMode="auto">
          <a:xfrm>
            <a:off x="2438400" y="1447800"/>
            <a:ext cx="12954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dirty="0">
                <a:solidFill>
                  <a:srgbClr val="CC0000"/>
                </a:solidFill>
                <a:latin typeface="Times New Roman" pitchFamily="18" charset="0"/>
              </a:rPr>
              <a:t>比白细胞小</a:t>
            </a:r>
          </a:p>
        </p:txBody>
      </p:sp>
      <p:sp>
        <p:nvSpPr>
          <p:cNvPr id="14401" name="Text Box 65"/>
          <p:cNvSpPr txBox="1">
            <a:spLocks noChangeArrowheads="1"/>
          </p:cNvSpPr>
          <p:nvPr/>
        </p:nvSpPr>
        <p:spPr bwMode="auto">
          <a:xfrm>
            <a:off x="3733800" y="1600200"/>
            <a:ext cx="10001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400" b="1" dirty="0">
                <a:latin typeface="Times New Roman" pitchFamily="18" charset="0"/>
              </a:rPr>
              <a:t>(</a:t>
            </a:r>
            <a:r>
              <a:rPr kumimoji="1" lang="zh-CN" altLang="en-US" sz="2400" b="1" dirty="0">
                <a:latin typeface="Times New Roman" pitchFamily="18" charset="0"/>
              </a:rPr>
              <a:t>成熟</a:t>
            </a:r>
            <a:r>
              <a:rPr kumimoji="1" lang="en-US" altLang="zh-CN" sz="2400" b="1" dirty="0">
                <a:latin typeface="Times New Roman" pitchFamily="18" charset="0"/>
              </a:rPr>
              <a:t>)</a:t>
            </a:r>
          </a:p>
          <a:p>
            <a:r>
              <a:rPr kumimoji="1" lang="en-US" altLang="zh-CN" sz="2400" b="1" dirty="0">
                <a:latin typeface="Times New Roman" pitchFamily="18" charset="0"/>
              </a:rPr>
              <a:t>   </a:t>
            </a:r>
            <a:r>
              <a:rPr kumimoji="1" lang="zh-CN" altLang="en-US" sz="2400" b="1" dirty="0">
                <a:latin typeface="Times New Roman" pitchFamily="18" charset="0"/>
              </a:rPr>
              <a:t>无</a:t>
            </a:r>
          </a:p>
        </p:txBody>
      </p:sp>
      <p:sp>
        <p:nvSpPr>
          <p:cNvPr id="14402" name="Text Box 66"/>
          <p:cNvSpPr txBox="1">
            <a:spLocks noChangeArrowheads="1"/>
          </p:cNvSpPr>
          <p:nvPr/>
        </p:nvSpPr>
        <p:spPr bwMode="auto">
          <a:xfrm>
            <a:off x="3995738" y="3357563"/>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latin typeface="Times New Roman" pitchFamily="18" charset="0"/>
              </a:rPr>
              <a:t>有</a:t>
            </a:r>
          </a:p>
        </p:txBody>
      </p:sp>
      <p:sp>
        <p:nvSpPr>
          <p:cNvPr id="14403" name="Text Box 67"/>
          <p:cNvSpPr txBox="1">
            <a:spLocks noChangeArrowheads="1"/>
          </p:cNvSpPr>
          <p:nvPr/>
        </p:nvSpPr>
        <p:spPr bwMode="auto">
          <a:xfrm>
            <a:off x="4038600" y="4876800"/>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latin typeface="Times New Roman" pitchFamily="18" charset="0"/>
              </a:rPr>
              <a:t>无</a:t>
            </a:r>
          </a:p>
        </p:txBody>
      </p:sp>
      <p:sp>
        <p:nvSpPr>
          <p:cNvPr id="53297" name="Text Box 76"/>
          <p:cNvSpPr txBox="1">
            <a:spLocks noChangeArrowheads="1"/>
          </p:cNvSpPr>
          <p:nvPr/>
        </p:nvSpPr>
        <p:spPr bwMode="auto">
          <a:xfrm>
            <a:off x="4937125" y="13160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kumimoji="1" lang="zh-CN" altLang="zh-CN" sz="2400">
              <a:latin typeface="Times New Roman" pitchFamily="18" charset="0"/>
            </a:endParaRPr>
          </a:p>
        </p:txBody>
      </p:sp>
      <p:sp>
        <p:nvSpPr>
          <p:cNvPr id="14413" name="Text Box 77"/>
          <p:cNvSpPr txBox="1">
            <a:spLocks noChangeArrowheads="1"/>
          </p:cNvSpPr>
          <p:nvPr/>
        </p:nvSpPr>
        <p:spPr bwMode="auto">
          <a:xfrm>
            <a:off x="4716463" y="1341438"/>
            <a:ext cx="1981200"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b="1" dirty="0">
                <a:solidFill>
                  <a:srgbClr val="CC0000"/>
                </a:solidFill>
                <a:latin typeface="Times New Roman" pitchFamily="18" charset="0"/>
              </a:rPr>
              <a:t> </a:t>
            </a:r>
            <a:r>
              <a:rPr kumimoji="1" lang="zh-CN" altLang="en-US" b="1" dirty="0">
                <a:solidFill>
                  <a:srgbClr val="CC0000"/>
                </a:solidFill>
                <a:latin typeface="Times New Roman" pitchFamily="18" charset="0"/>
              </a:rPr>
              <a:t>数量最多，</a:t>
            </a:r>
          </a:p>
          <a:p>
            <a:r>
              <a:rPr kumimoji="1" lang="zh-CN" altLang="en-US" b="1" dirty="0">
                <a:solidFill>
                  <a:srgbClr val="CC0000"/>
                </a:solidFill>
                <a:latin typeface="Times New Roman" pitchFamily="18" charset="0"/>
              </a:rPr>
              <a:t>男</a:t>
            </a:r>
            <a:r>
              <a:rPr kumimoji="1" lang="en-US" altLang="zh-CN" b="1" dirty="0">
                <a:solidFill>
                  <a:srgbClr val="CC0000"/>
                </a:solidFill>
                <a:latin typeface="Times New Roman" pitchFamily="18" charset="0"/>
              </a:rPr>
              <a:t>:</a:t>
            </a:r>
          </a:p>
          <a:p>
            <a:r>
              <a:rPr kumimoji="1" lang="en-US" altLang="zh-CN" b="1" dirty="0">
                <a:solidFill>
                  <a:srgbClr val="CC0000"/>
                </a:solidFill>
                <a:latin typeface="Times New Roman" pitchFamily="18" charset="0"/>
              </a:rPr>
              <a:t>(4.0-5.5)*10</a:t>
            </a:r>
            <a:r>
              <a:rPr kumimoji="1" lang="en-US" altLang="zh-CN" b="1" baseline="30000" dirty="0">
                <a:solidFill>
                  <a:srgbClr val="CC0000"/>
                </a:solidFill>
                <a:latin typeface="Times New Roman" pitchFamily="18" charset="0"/>
              </a:rPr>
              <a:t>12</a:t>
            </a:r>
            <a:r>
              <a:rPr kumimoji="1" lang="en-US" altLang="zh-CN" b="1" dirty="0">
                <a:solidFill>
                  <a:srgbClr val="CC0000"/>
                </a:solidFill>
                <a:latin typeface="Times New Roman" pitchFamily="18" charset="0"/>
              </a:rPr>
              <a:t> </a:t>
            </a:r>
            <a:r>
              <a:rPr kumimoji="1" lang="zh-CN" altLang="en-US" b="1" dirty="0">
                <a:solidFill>
                  <a:srgbClr val="CC0000"/>
                </a:solidFill>
                <a:latin typeface="Times New Roman" pitchFamily="18" charset="0"/>
              </a:rPr>
              <a:t>个</a:t>
            </a:r>
            <a:r>
              <a:rPr kumimoji="1" lang="en-US" altLang="zh-CN" b="1" dirty="0">
                <a:solidFill>
                  <a:srgbClr val="CC0000"/>
                </a:solidFill>
                <a:latin typeface="Times New Roman" pitchFamily="18" charset="0"/>
              </a:rPr>
              <a:t>/L</a:t>
            </a:r>
          </a:p>
          <a:p>
            <a:r>
              <a:rPr kumimoji="1" lang="en-US" altLang="zh-CN" b="1" dirty="0">
                <a:solidFill>
                  <a:srgbClr val="CC0000"/>
                </a:solidFill>
                <a:latin typeface="Times New Roman" pitchFamily="18" charset="0"/>
              </a:rPr>
              <a:t> </a:t>
            </a:r>
            <a:r>
              <a:rPr kumimoji="1" lang="zh-CN" altLang="en-US" b="1" dirty="0">
                <a:solidFill>
                  <a:srgbClr val="CC0000"/>
                </a:solidFill>
                <a:latin typeface="Times New Roman" pitchFamily="18" charset="0"/>
              </a:rPr>
              <a:t>女</a:t>
            </a:r>
            <a:r>
              <a:rPr kumimoji="1" lang="en-US" altLang="zh-CN" b="1" dirty="0">
                <a:solidFill>
                  <a:srgbClr val="CC0000"/>
                </a:solidFill>
                <a:latin typeface="Times New Roman" pitchFamily="18" charset="0"/>
              </a:rPr>
              <a:t>:</a:t>
            </a:r>
          </a:p>
          <a:p>
            <a:r>
              <a:rPr kumimoji="1" lang="en-US" altLang="zh-CN" b="1" dirty="0">
                <a:solidFill>
                  <a:srgbClr val="CC0000"/>
                </a:solidFill>
                <a:latin typeface="Times New Roman" pitchFamily="18" charset="0"/>
              </a:rPr>
              <a:t>(3.5-5.0)*10</a:t>
            </a:r>
            <a:r>
              <a:rPr kumimoji="1" lang="en-US" altLang="zh-CN" b="1" baseline="30000" dirty="0">
                <a:solidFill>
                  <a:srgbClr val="CC0000"/>
                </a:solidFill>
                <a:latin typeface="Times New Roman" pitchFamily="18" charset="0"/>
              </a:rPr>
              <a:t>12</a:t>
            </a:r>
            <a:r>
              <a:rPr kumimoji="1" lang="en-US" altLang="zh-CN" b="1" dirty="0">
                <a:solidFill>
                  <a:srgbClr val="CC0000"/>
                </a:solidFill>
                <a:latin typeface="Times New Roman" pitchFamily="18" charset="0"/>
              </a:rPr>
              <a:t> </a:t>
            </a:r>
            <a:r>
              <a:rPr kumimoji="1" lang="zh-CN" altLang="en-US" b="1" dirty="0">
                <a:solidFill>
                  <a:srgbClr val="CC0000"/>
                </a:solidFill>
                <a:latin typeface="Times New Roman" pitchFamily="18" charset="0"/>
              </a:rPr>
              <a:t>个</a:t>
            </a:r>
            <a:r>
              <a:rPr kumimoji="1" lang="en-US" altLang="zh-CN" b="1" dirty="0">
                <a:solidFill>
                  <a:srgbClr val="CC0000"/>
                </a:solidFill>
                <a:latin typeface="Times New Roman" pitchFamily="18" charset="0"/>
              </a:rPr>
              <a:t>/L</a:t>
            </a:r>
          </a:p>
        </p:txBody>
      </p:sp>
      <p:sp>
        <p:nvSpPr>
          <p:cNvPr id="53299" name="Text Box 78"/>
          <p:cNvSpPr txBox="1">
            <a:spLocks noChangeArrowheads="1"/>
          </p:cNvSpPr>
          <p:nvPr/>
        </p:nvSpPr>
        <p:spPr bwMode="auto">
          <a:xfrm>
            <a:off x="5394325" y="32972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kumimoji="1" lang="zh-CN" altLang="zh-CN" sz="2400">
              <a:latin typeface="Times New Roman" pitchFamily="18" charset="0"/>
            </a:endParaRPr>
          </a:p>
        </p:txBody>
      </p:sp>
      <p:sp>
        <p:nvSpPr>
          <p:cNvPr id="14415" name="Text Box 79"/>
          <p:cNvSpPr txBox="1">
            <a:spLocks noChangeArrowheads="1"/>
          </p:cNvSpPr>
          <p:nvPr/>
        </p:nvSpPr>
        <p:spPr bwMode="auto">
          <a:xfrm>
            <a:off x="4643438" y="3141663"/>
            <a:ext cx="20669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b="1">
                <a:solidFill>
                  <a:srgbClr val="993366"/>
                </a:solidFill>
                <a:latin typeface="Times New Roman" pitchFamily="18" charset="0"/>
              </a:rPr>
              <a:t>数量最少</a:t>
            </a:r>
            <a:r>
              <a:rPr kumimoji="1" lang="en-US" altLang="zh-CN" sz="2000" b="1">
                <a:solidFill>
                  <a:srgbClr val="993366"/>
                </a:solidFill>
                <a:latin typeface="Times New Roman" pitchFamily="18" charset="0"/>
              </a:rPr>
              <a:t>,</a:t>
            </a:r>
          </a:p>
          <a:p>
            <a:r>
              <a:rPr kumimoji="1" lang="en-US" altLang="zh-CN" sz="2000" b="1">
                <a:solidFill>
                  <a:srgbClr val="993366"/>
                </a:solidFill>
                <a:latin typeface="Times New Roman" pitchFamily="18" charset="0"/>
              </a:rPr>
              <a:t>(4—10)*10</a:t>
            </a:r>
            <a:r>
              <a:rPr kumimoji="1" lang="en-US" altLang="zh-CN" sz="2000" b="1" baseline="30000">
                <a:solidFill>
                  <a:srgbClr val="993366"/>
                </a:solidFill>
                <a:latin typeface="Times New Roman" pitchFamily="18" charset="0"/>
              </a:rPr>
              <a:t>9</a:t>
            </a:r>
            <a:r>
              <a:rPr kumimoji="1" lang="en-US" altLang="zh-CN" sz="2000" b="1">
                <a:solidFill>
                  <a:srgbClr val="993366"/>
                </a:solidFill>
                <a:latin typeface="Times New Roman" pitchFamily="18" charset="0"/>
              </a:rPr>
              <a:t> </a:t>
            </a:r>
            <a:r>
              <a:rPr kumimoji="1" lang="zh-CN" altLang="en-US" sz="2000" b="1">
                <a:solidFill>
                  <a:srgbClr val="993366"/>
                </a:solidFill>
                <a:latin typeface="Times New Roman" pitchFamily="18" charset="0"/>
              </a:rPr>
              <a:t>个</a:t>
            </a:r>
            <a:r>
              <a:rPr kumimoji="1" lang="en-US" altLang="zh-CN" sz="2000" b="1">
                <a:solidFill>
                  <a:srgbClr val="993366"/>
                </a:solidFill>
                <a:latin typeface="Times New Roman" pitchFamily="18" charset="0"/>
              </a:rPr>
              <a:t>/L</a:t>
            </a:r>
          </a:p>
        </p:txBody>
      </p:sp>
      <p:sp>
        <p:nvSpPr>
          <p:cNvPr id="14416" name="Text Box 80"/>
          <p:cNvSpPr txBox="1">
            <a:spLocks noChangeArrowheads="1"/>
          </p:cNvSpPr>
          <p:nvPr/>
        </p:nvSpPr>
        <p:spPr bwMode="auto">
          <a:xfrm>
            <a:off x="4716463" y="4724400"/>
            <a:ext cx="17176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000" b="1">
                <a:solidFill>
                  <a:srgbClr val="CC0000"/>
                </a:solidFill>
                <a:latin typeface="Times New Roman" pitchFamily="18" charset="0"/>
              </a:rPr>
              <a:t>介于两者之间</a:t>
            </a:r>
          </a:p>
          <a:p>
            <a:r>
              <a:rPr kumimoji="1" lang="en-US" altLang="zh-CN" sz="2000" b="1">
                <a:solidFill>
                  <a:srgbClr val="CC0000"/>
                </a:solidFill>
                <a:latin typeface="Times New Roman" pitchFamily="18" charset="0"/>
              </a:rPr>
              <a:t>(100—300)*</a:t>
            </a:r>
          </a:p>
          <a:p>
            <a:r>
              <a:rPr kumimoji="1" lang="en-US" altLang="zh-CN" sz="2000" b="1">
                <a:solidFill>
                  <a:srgbClr val="CC0000"/>
                </a:solidFill>
                <a:latin typeface="Times New Roman" pitchFamily="18" charset="0"/>
              </a:rPr>
              <a:t>10</a:t>
            </a:r>
            <a:r>
              <a:rPr kumimoji="1" lang="en-US" altLang="zh-CN" sz="2000" b="1" baseline="30000">
                <a:solidFill>
                  <a:srgbClr val="CC0000"/>
                </a:solidFill>
                <a:latin typeface="Times New Roman" pitchFamily="18" charset="0"/>
              </a:rPr>
              <a:t>9</a:t>
            </a:r>
            <a:r>
              <a:rPr kumimoji="1" lang="en-US" altLang="zh-CN" sz="2000" b="1">
                <a:solidFill>
                  <a:srgbClr val="CC0000"/>
                </a:solidFill>
                <a:latin typeface="Times New Roman" pitchFamily="18" charset="0"/>
              </a:rPr>
              <a:t> </a:t>
            </a:r>
            <a:r>
              <a:rPr kumimoji="1" lang="zh-CN" altLang="en-US" sz="2000" b="1">
                <a:solidFill>
                  <a:srgbClr val="CC0000"/>
                </a:solidFill>
                <a:latin typeface="Times New Roman" pitchFamily="18" charset="0"/>
              </a:rPr>
              <a:t>个</a:t>
            </a:r>
            <a:r>
              <a:rPr kumimoji="1" lang="en-US" altLang="zh-CN" sz="2000" b="1">
                <a:solidFill>
                  <a:srgbClr val="CC0000"/>
                </a:solidFill>
                <a:latin typeface="Times New Roman" pitchFamily="18" charset="0"/>
              </a:rPr>
              <a:t>/L</a:t>
            </a:r>
          </a:p>
        </p:txBody>
      </p:sp>
      <p:sp>
        <p:nvSpPr>
          <p:cNvPr id="53302" name="Text Box 85"/>
          <p:cNvSpPr txBox="1">
            <a:spLocks noChangeArrowheads="1"/>
          </p:cNvSpPr>
          <p:nvPr/>
        </p:nvSpPr>
        <p:spPr bwMode="auto">
          <a:xfrm>
            <a:off x="7070725" y="17732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kumimoji="1" lang="zh-CN" altLang="zh-CN" sz="2400">
              <a:latin typeface="Times New Roman" pitchFamily="18" charset="0"/>
            </a:endParaRPr>
          </a:p>
        </p:txBody>
      </p:sp>
      <p:sp>
        <p:nvSpPr>
          <p:cNvPr id="14422" name="Text Box 86"/>
          <p:cNvSpPr txBox="1">
            <a:spLocks noChangeArrowheads="1"/>
          </p:cNvSpPr>
          <p:nvPr/>
        </p:nvSpPr>
        <p:spPr bwMode="auto">
          <a:xfrm>
            <a:off x="6659563" y="1600200"/>
            <a:ext cx="24844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000" b="1">
                <a:solidFill>
                  <a:srgbClr val="800080"/>
                </a:solidFill>
                <a:latin typeface="Times New Roman" pitchFamily="18" charset="0"/>
              </a:rPr>
              <a:t>主要功能是运输氧</a:t>
            </a:r>
          </a:p>
          <a:p>
            <a:pPr>
              <a:spcBef>
                <a:spcPct val="50000"/>
              </a:spcBef>
            </a:pPr>
            <a:r>
              <a:rPr kumimoji="1" lang="zh-CN" altLang="en-US" sz="2000" b="1">
                <a:solidFill>
                  <a:srgbClr val="800080"/>
                </a:solidFill>
                <a:latin typeface="Times New Roman" pitchFamily="18" charset="0"/>
              </a:rPr>
              <a:t>运输部分二氧化碳</a:t>
            </a:r>
          </a:p>
        </p:txBody>
      </p:sp>
      <p:sp>
        <p:nvSpPr>
          <p:cNvPr id="14423" name="Text Box 87"/>
          <p:cNvSpPr txBox="1">
            <a:spLocks noChangeArrowheads="1"/>
          </p:cNvSpPr>
          <p:nvPr/>
        </p:nvSpPr>
        <p:spPr bwMode="auto">
          <a:xfrm>
            <a:off x="6934200" y="3352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solidFill>
                  <a:srgbClr val="D60093"/>
                </a:solidFill>
                <a:latin typeface="Times New Roman" pitchFamily="18" charset="0"/>
              </a:rPr>
              <a:t>防御疾病</a:t>
            </a:r>
          </a:p>
        </p:txBody>
      </p:sp>
      <p:sp>
        <p:nvSpPr>
          <p:cNvPr id="14424" name="Text Box 88"/>
          <p:cNvSpPr txBox="1">
            <a:spLocks noChangeArrowheads="1"/>
          </p:cNvSpPr>
          <p:nvPr/>
        </p:nvSpPr>
        <p:spPr bwMode="auto">
          <a:xfrm>
            <a:off x="6877050" y="4652963"/>
            <a:ext cx="19208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solidFill>
                  <a:srgbClr val="CC0099"/>
                </a:solidFill>
                <a:latin typeface="Times New Roman" pitchFamily="18" charset="0"/>
              </a:rPr>
              <a:t>止血和加速凝血</a:t>
            </a:r>
            <a:endParaRPr kumimoji="1" lang="zh-CN" altLang="en-US" sz="2400">
              <a:latin typeface="Times New Roman" pitchFamily="18" charset="0"/>
            </a:endParaRPr>
          </a:p>
        </p:txBody>
      </p:sp>
    </p:spTree>
    <p:extLst>
      <p:ext uri="{BB962C8B-B14F-4D97-AF65-F5344CB8AC3E}">
        <p14:creationId xmlns:p14="http://schemas.microsoft.com/office/powerpoint/2010/main" val="7157282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93"/>
                                        </p:tgtEl>
                                        <p:attrNameLst>
                                          <p:attrName>style.visibility</p:attrName>
                                        </p:attrNameLst>
                                      </p:cBhvr>
                                      <p:to>
                                        <p:strVal val="visible"/>
                                      </p:to>
                                    </p:set>
                                    <p:animEffect transition="in" filter="blinds(horizontal)">
                                      <p:cBhvr>
                                        <p:cTn id="7" dur="500"/>
                                        <p:tgtEl>
                                          <p:spTgt spid="143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94"/>
                                        </p:tgtEl>
                                        <p:attrNameLst>
                                          <p:attrName>style.visibility</p:attrName>
                                        </p:attrNameLst>
                                      </p:cBhvr>
                                      <p:to>
                                        <p:strVal val="visible"/>
                                      </p:to>
                                    </p:set>
                                    <p:animEffect transition="in" filter="blinds(horizontal)">
                                      <p:cBhvr>
                                        <p:cTn id="12" dur="500"/>
                                        <p:tgtEl>
                                          <p:spTgt spid="143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95"/>
                                        </p:tgtEl>
                                        <p:attrNameLst>
                                          <p:attrName>style.visibility</p:attrName>
                                        </p:attrNameLst>
                                      </p:cBhvr>
                                      <p:to>
                                        <p:strVal val="visible"/>
                                      </p:to>
                                    </p:set>
                                    <p:animEffect transition="in" filter="blinds(horizontal)">
                                      <p:cBhvr>
                                        <p:cTn id="17" dur="500"/>
                                        <p:tgtEl>
                                          <p:spTgt spid="1439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4399"/>
                                        </p:tgtEl>
                                        <p:attrNameLst>
                                          <p:attrName>style.visibility</p:attrName>
                                        </p:attrNameLst>
                                      </p:cBhvr>
                                      <p:to>
                                        <p:strVal val="visible"/>
                                      </p:to>
                                    </p:set>
                                    <p:animEffect transition="in" filter="box(in)">
                                      <p:cBhvr>
                                        <p:cTn id="22" dur="500"/>
                                        <p:tgtEl>
                                          <p:spTgt spid="1439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4396"/>
                                        </p:tgtEl>
                                        <p:attrNameLst>
                                          <p:attrName>style.visibility</p:attrName>
                                        </p:attrNameLst>
                                      </p:cBhvr>
                                      <p:to>
                                        <p:strVal val="visible"/>
                                      </p:to>
                                    </p:set>
                                    <p:animEffect transition="in" filter="box(in)">
                                      <p:cBhvr>
                                        <p:cTn id="27" dur="500"/>
                                        <p:tgtEl>
                                          <p:spTgt spid="1439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4398"/>
                                        </p:tgtEl>
                                        <p:attrNameLst>
                                          <p:attrName>style.visibility</p:attrName>
                                        </p:attrNameLst>
                                      </p:cBhvr>
                                      <p:to>
                                        <p:strVal val="visible"/>
                                      </p:to>
                                    </p:set>
                                    <p:animEffect transition="in" filter="box(in)">
                                      <p:cBhvr>
                                        <p:cTn id="32" dur="500"/>
                                        <p:tgtEl>
                                          <p:spTgt spid="1439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14401"/>
                                        </p:tgtEl>
                                        <p:attrNameLst>
                                          <p:attrName>style.visibility</p:attrName>
                                        </p:attrNameLst>
                                      </p:cBhvr>
                                      <p:to>
                                        <p:strVal val="visible"/>
                                      </p:to>
                                    </p:set>
                                    <p:animEffect transition="in" filter="diamond(in)">
                                      <p:cBhvr>
                                        <p:cTn id="37" dur="2000"/>
                                        <p:tgtEl>
                                          <p:spTgt spid="1440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4402"/>
                                        </p:tgtEl>
                                        <p:attrNameLst>
                                          <p:attrName>style.visibility</p:attrName>
                                        </p:attrNameLst>
                                      </p:cBhvr>
                                      <p:to>
                                        <p:strVal val="visible"/>
                                      </p:to>
                                    </p:set>
                                    <p:animEffect transition="in" filter="diamond(in)">
                                      <p:cBhvr>
                                        <p:cTn id="42" dur="2000"/>
                                        <p:tgtEl>
                                          <p:spTgt spid="1440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8" presetClass="entr" presetSubtype="16" fill="hold" nodeType="clickEffect">
                                  <p:stCondLst>
                                    <p:cond delay="0"/>
                                  </p:stCondLst>
                                  <p:childTnLst>
                                    <p:set>
                                      <p:cBhvr>
                                        <p:cTn id="46" dur="1" fill="hold">
                                          <p:stCondLst>
                                            <p:cond delay="0"/>
                                          </p:stCondLst>
                                        </p:cTn>
                                        <p:tgtEl>
                                          <p:spTgt spid="14403">
                                            <p:txEl>
                                              <p:pRg st="0" end="0"/>
                                            </p:txEl>
                                          </p:spTgt>
                                        </p:tgtEl>
                                        <p:attrNameLst>
                                          <p:attrName>style.visibility</p:attrName>
                                        </p:attrNameLst>
                                      </p:cBhvr>
                                      <p:to>
                                        <p:strVal val="visible"/>
                                      </p:to>
                                    </p:set>
                                    <p:animEffect transition="in" filter="diamond(in)">
                                      <p:cBhvr>
                                        <p:cTn id="47" dur="2000"/>
                                        <p:tgtEl>
                                          <p:spTgt spid="14403">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14413"/>
                                        </p:tgtEl>
                                        <p:attrNameLst>
                                          <p:attrName>style.visibility</p:attrName>
                                        </p:attrNameLst>
                                      </p:cBhvr>
                                      <p:to>
                                        <p:strVal val="visible"/>
                                      </p:to>
                                    </p:set>
                                    <p:animEffect transition="in" filter="checkerboard(across)">
                                      <p:cBhvr>
                                        <p:cTn id="52" dur="500"/>
                                        <p:tgtEl>
                                          <p:spTgt spid="1441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14415"/>
                                        </p:tgtEl>
                                        <p:attrNameLst>
                                          <p:attrName>style.visibility</p:attrName>
                                        </p:attrNameLst>
                                      </p:cBhvr>
                                      <p:to>
                                        <p:strVal val="visible"/>
                                      </p:to>
                                    </p:set>
                                    <p:animEffect transition="in" filter="checkerboard(across)">
                                      <p:cBhvr>
                                        <p:cTn id="57" dur="500"/>
                                        <p:tgtEl>
                                          <p:spTgt spid="1441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14416"/>
                                        </p:tgtEl>
                                        <p:attrNameLst>
                                          <p:attrName>style.visibility</p:attrName>
                                        </p:attrNameLst>
                                      </p:cBhvr>
                                      <p:to>
                                        <p:strVal val="visible"/>
                                      </p:to>
                                    </p:set>
                                    <p:animEffect transition="in" filter="checkerboard(across)">
                                      <p:cBhvr>
                                        <p:cTn id="62" dur="500"/>
                                        <p:tgtEl>
                                          <p:spTgt spid="1441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3" presetClass="entr" presetSubtype="16" fill="hold" grpId="0" nodeType="clickEffect">
                                  <p:stCondLst>
                                    <p:cond delay="0"/>
                                  </p:stCondLst>
                                  <p:childTnLst>
                                    <p:set>
                                      <p:cBhvr>
                                        <p:cTn id="66" dur="1" fill="hold">
                                          <p:stCondLst>
                                            <p:cond delay="0"/>
                                          </p:stCondLst>
                                        </p:cTn>
                                        <p:tgtEl>
                                          <p:spTgt spid="14422"/>
                                        </p:tgtEl>
                                        <p:attrNameLst>
                                          <p:attrName>style.visibility</p:attrName>
                                        </p:attrNameLst>
                                      </p:cBhvr>
                                      <p:to>
                                        <p:strVal val="visible"/>
                                      </p:to>
                                    </p:set>
                                    <p:animEffect transition="in" filter="plus(in)">
                                      <p:cBhvr>
                                        <p:cTn id="67" dur="2000"/>
                                        <p:tgtEl>
                                          <p:spTgt spid="1442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3" presetClass="entr" presetSubtype="16" fill="hold" grpId="0" nodeType="clickEffect">
                                  <p:stCondLst>
                                    <p:cond delay="0"/>
                                  </p:stCondLst>
                                  <p:childTnLst>
                                    <p:set>
                                      <p:cBhvr>
                                        <p:cTn id="71" dur="1" fill="hold">
                                          <p:stCondLst>
                                            <p:cond delay="0"/>
                                          </p:stCondLst>
                                        </p:cTn>
                                        <p:tgtEl>
                                          <p:spTgt spid="14423"/>
                                        </p:tgtEl>
                                        <p:attrNameLst>
                                          <p:attrName>style.visibility</p:attrName>
                                        </p:attrNameLst>
                                      </p:cBhvr>
                                      <p:to>
                                        <p:strVal val="visible"/>
                                      </p:to>
                                    </p:set>
                                    <p:animEffect transition="in" filter="plus(in)">
                                      <p:cBhvr>
                                        <p:cTn id="72" dur="2000"/>
                                        <p:tgtEl>
                                          <p:spTgt spid="14423"/>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13" presetClass="entr" presetSubtype="16" fill="hold" grpId="0" nodeType="clickEffect">
                                  <p:stCondLst>
                                    <p:cond delay="0"/>
                                  </p:stCondLst>
                                  <p:childTnLst>
                                    <p:set>
                                      <p:cBhvr>
                                        <p:cTn id="76" dur="1" fill="hold">
                                          <p:stCondLst>
                                            <p:cond delay="0"/>
                                          </p:stCondLst>
                                        </p:cTn>
                                        <p:tgtEl>
                                          <p:spTgt spid="14424"/>
                                        </p:tgtEl>
                                        <p:attrNameLst>
                                          <p:attrName>style.visibility</p:attrName>
                                        </p:attrNameLst>
                                      </p:cBhvr>
                                      <p:to>
                                        <p:strVal val="visible"/>
                                      </p:to>
                                    </p:set>
                                    <p:animEffect transition="in" filter="plus(in)">
                                      <p:cBhvr>
                                        <p:cTn id="77" dur="2000"/>
                                        <p:tgtEl>
                                          <p:spTgt spid="14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93" grpId="0"/>
      <p:bldP spid="14394" grpId="0"/>
      <p:bldP spid="14395" grpId="0"/>
      <p:bldP spid="14396" grpId="0"/>
      <p:bldP spid="14398" grpId="0"/>
      <p:bldP spid="14399" grpId="0"/>
      <p:bldP spid="14401" grpId="0"/>
      <p:bldP spid="14402" grpId="0"/>
      <p:bldP spid="14413" grpId="0"/>
      <p:bldP spid="14415" grpId="0"/>
      <p:bldP spid="14416" grpId="0"/>
      <p:bldP spid="14422" grpId="0"/>
      <p:bldP spid="14423" grpId="0"/>
      <p:bldP spid="144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2" name="Rectangle 6"/>
          <p:cNvSpPr>
            <a:spLocks noGrp="1" noRot="1" noChangeArrowheads="1"/>
          </p:cNvSpPr>
          <p:nvPr>
            <p:ph type="ctrTitle"/>
          </p:nvPr>
        </p:nvSpPr>
        <p:spPr>
          <a:xfrm>
            <a:off x="1447800" y="2971800"/>
            <a:ext cx="7620000" cy="838200"/>
          </a:xfrm>
        </p:spPr>
        <p:txBody>
          <a:bodyPr/>
          <a:lstStyle/>
          <a:p>
            <a:r>
              <a:rPr lang="zh-CN" altLang="en-US" sz="4800" b="1">
                <a:solidFill>
                  <a:srgbClr val="FF0000"/>
                </a:solidFill>
                <a:ea typeface="华文新魏" pitchFamily="2" charset="-122"/>
              </a:rPr>
              <a:t>输血与血型</a:t>
            </a:r>
          </a:p>
        </p:txBody>
      </p:sp>
    </p:spTree>
    <p:extLst>
      <p:ext uri="{BB962C8B-B14F-4D97-AF65-F5344CB8AC3E}">
        <p14:creationId xmlns:p14="http://schemas.microsoft.com/office/powerpoint/2010/main" val="39248308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Text Box 4"/>
          <p:cNvSpPr txBox="1">
            <a:spLocks noChangeArrowheads="1"/>
          </p:cNvSpPr>
          <p:nvPr/>
        </p:nvSpPr>
        <p:spPr bwMode="auto">
          <a:xfrm>
            <a:off x="1116013" y="981075"/>
            <a:ext cx="669607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800" b="1">
                <a:solidFill>
                  <a:srgbClr val="00FF00"/>
                </a:solidFill>
              </a:rPr>
              <a:t>血液的组成和功能</a:t>
            </a:r>
          </a:p>
        </p:txBody>
      </p:sp>
      <p:pic>
        <p:nvPicPr>
          <p:cNvPr id="45062" name="Picture 6" descr="0811395617268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205038"/>
            <a:ext cx="5976392" cy="3960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273942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rrowheads="1"/>
          </p:cNvSpPr>
          <p:nvPr>
            <p:ph type="title"/>
          </p:nvPr>
        </p:nvSpPr>
        <p:spPr>
          <a:xfrm>
            <a:off x="323850" y="404813"/>
            <a:ext cx="8540750" cy="1143000"/>
          </a:xfrm>
        </p:spPr>
        <p:txBody>
          <a:bodyPr/>
          <a:lstStyle/>
          <a:p>
            <a:r>
              <a:rPr lang="zh-CN" altLang="en-US" b="1" dirty="0">
                <a:solidFill>
                  <a:schemeClr val="hlink"/>
                </a:solidFill>
              </a:rPr>
              <a:t>血型的发现</a:t>
            </a:r>
          </a:p>
        </p:txBody>
      </p:sp>
      <p:sp>
        <p:nvSpPr>
          <p:cNvPr id="66563" name="Rectangle 3"/>
          <p:cNvSpPr>
            <a:spLocks noGrp="1" noRot="1" noChangeArrowheads="1"/>
          </p:cNvSpPr>
          <p:nvPr>
            <p:ph type="body" idx="1"/>
          </p:nvPr>
        </p:nvSpPr>
        <p:spPr>
          <a:xfrm>
            <a:off x="250825" y="1557338"/>
            <a:ext cx="8591550" cy="4270375"/>
          </a:xfrm>
        </p:spPr>
        <p:txBody>
          <a:bodyPr/>
          <a:lstStyle/>
          <a:p>
            <a:r>
              <a:rPr lang="en-US" altLang="zh-CN" sz="4400" b="1" dirty="0">
                <a:solidFill>
                  <a:srgbClr val="3333FF"/>
                </a:solidFill>
                <a:latin typeface="仿宋_GB2312" pitchFamily="49" charset="-122"/>
                <a:ea typeface="仿宋_GB2312" pitchFamily="49" charset="-122"/>
              </a:rPr>
              <a:t>1.</a:t>
            </a:r>
            <a:r>
              <a:rPr lang="zh-CN" altLang="en-US" sz="4400" b="1" dirty="0">
                <a:solidFill>
                  <a:srgbClr val="3333FF"/>
                </a:solidFill>
                <a:latin typeface="仿宋_GB2312" pitchFamily="49" charset="-122"/>
                <a:ea typeface="仿宋_GB2312" pitchFamily="49" charset="-122"/>
              </a:rPr>
              <a:t> 你知道自己是什么血型吗</a:t>
            </a:r>
            <a:r>
              <a:rPr lang="en-US" altLang="zh-CN" sz="4400" b="1" dirty="0">
                <a:solidFill>
                  <a:srgbClr val="3333FF"/>
                </a:solidFill>
                <a:latin typeface="仿宋_GB2312" pitchFamily="49" charset="-122"/>
                <a:ea typeface="仿宋_GB2312" pitchFamily="49" charset="-122"/>
              </a:rPr>
              <a:t>?</a:t>
            </a:r>
          </a:p>
          <a:p>
            <a:r>
              <a:rPr lang="en-US" altLang="zh-CN" sz="4400" b="1" dirty="0">
                <a:solidFill>
                  <a:srgbClr val="3333FF"/>
                </a:solidFill>
                <a:latin typeface="仿宋_GB2312" pitchFamily="49" charset="-122"/>
                <a:ea typeface="仿宋_GB2312" pitchFamily="49" charset="-122"/>
              </a:rPr>
              <a:t>2.</a:t>
            </a:r>
            <a:r>
              <a:rPr lang="zh-CN" altLang="en-US" sz="4400" b="1" dirty="0">
                <a:solidFill>
                  <a:srgbClr val="3333FF"/>
                </a:solidFill>
                <a:latin typeface="仿宋_GB2312" pitchFamily="49" charset="-122"/>
                <a:ea typeface="仿宋_GB2312" pitchFamily="49" charset="-122"/>
              </a:rPr>
              <a:t>常见的</a:t>
            </a:r>
            <a:r>
              <a:rPr lang="en-US" altLang="zh-CN" sz="4400" b="1" dirty="0">
                <a:solidFill>
                  <a:srgbClr val="3333FF"/>
                </a:solidFill>
                <a:latin typeface="仿宋_GB2312" pitchFamily="49" charset="-122"/>
                <a:ea typeface="仿宋_GB2312" pitchFamily="49" charset="-122"/>
              </a:rPr>
              <a:t>ABO</a:t>
            </a:r>
            <a:r>
              <a:rPr lang="zh-CN" altLang="en-US" sz="4400" b="1" dirty="0">
                <a:solidFill>
                  <a:srgbClr val="3333FF"/>
                </a:solidFill>
                <a:latin typeface="仿宋_GB2312" pitchFamily="49" charset="-122"/>
                <a:ea typeface="仿宋_GB2312" pitchFamily="49" charset="-122"/>
              </a:rPr>
              <a:t>血型分成几种类型</a:t>
            </a:r>
            <a:r>
              <a:rPr lang="en-US" altLang="zh-CN" sz="4400" b="1" dirty="0">
                <a:solidFill>
                  <a:srgbClr val="3333FF"/>
                </a:solidFill>
                <a:latin typeface="仿宋_GB2312" pitchFamily="49" charset="-122"/>
                <a:ea typeface="仿宋_GB2312" pitchFamily="49" charset="-122"/>
              </a:rPr>
              <a:t>?</a:t>
            </a:r>
          </a:p>
          <a:p>
            <a:r>
              <a:rPr lang="en-US" altLang="zh-CN" sz="4400" b="1" dirty="0">
                <a:solidFill>
                  <a:srgbClr val="3333FF"/>
                </a:solidFill>
                <a:latin typeface="仿宋_GB2312" pitchFamily="49" charset="-122"/>
                <a:ea typeface="仿宋_GB2312" pitchFamily="49" charset="-122"/>
              </a:rPr>
              <a:t>3.</a:t>
            </a:r>
            <a:r>
              <a:rPr lang="zh-CN" altLang="en-US" sz="4400" b="1" dirty="0">
                <a:solidFill>
                  <a:srgbClr val="3333FF"/>
                </a:solidFill>
                <a:latin typeface="仿宋_GB2312" pitchFamily="49" charset="-122"/>
                <a:ea typeface="仿宋_GB2312" pitchFamily="49" charset="-122"/>
              </a:rPr>
              <a:t>血型是怎样发现的？</a:t>
            </a:r>
          </a:p>
          <a:p>
            <a:endParaRPr lang="zh-CN" altLang="en-US" sz="2800" b="1" dirty="0">
              <a:solidFill>
                <a:srgbClr val="3333FF"/>
              </a:solidFill>
              <a:latin typeface="仿宋_GB2312" pitchFamily="49" charset="-122"/>
              <a:ea typeface="仿宋_GB2312" pitchFamily="49" charset="-122"/>
            </a:endParaRPr>
          </a:p>
        </p:txBody>
      </p:sp>
    </p:spTree>
    <p:extLst>
      <p:ext uri="{BB962C8B-B14F-4D97-AF65-F5344CB8AC3E}">
        <p14:creationId xmlns:p14="http://schemas.microsoft.com/office/powerpoint/2010/main" val="1558681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66563">
                                            <p:txEl>
                                              <p:pRg st="0" end="0"/>
                                            </p:txEl>
                                          </p:spTgt>
                                        </p:tgtEl>
                                        <p:attrNameLst>
                                          <p:attrName>style.visibility</p:attrName>
                                        </p:attrNameLst>
                                      </p:cBhvr>
                                      <p:to>
                                        <p:strVal val="visible"/>
                                      </p:to>
                                    </p:set>
                                    <p:anim calcmode="discrete" valueType="clr">
                                      <p:cBhvr override="childStyle">
                                        <p:cTn id="7" dur="80"/>
                                        <p:tgtEl>
                                          <p:spTgt spid="6656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656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6563">
                                            <p:txEl>
                                              <p:pRg st="0" end="0"/>
                                            </p:txEl>
                                          </p:spTgt>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66563">
                                            <p:txEl>
                                              <p:pRg st="1" end="1"/>
                                            </p:txEl>
                                          </p:spTgt>
                                        </p:tgtEl>
                                        <p:attrNameLst>
                                          <p:attrName>style.visibility</p:attrName>
                                        </p:attrNameLst>
                                      </p:cBhvr>
                                      <p:to>
                                        <p:strVal val="visible"/>
                                      </p:to>
                                    </p:set>
                                    <p:anim calcmode="discrete" valueType="clr">
                                      <p:cBhvr override="childStyle">
                                        <p:cTn id="14" dur="80"/>
                                        <p:tgtEl>
                                          <p:spTgt spid="6656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5" dur="80"/>
                                        <p:tgtEl>
                                          <p:spTgt spid="66563">
                                            <p:txEl>
                                              <p:pRg st="1" end="1"/>
                                            </p:txEl>
                                          </p:spTgt>
                                        </p:tgtEl>
                                        <p:attrNameLst>
                                          <p:attrName>fillcolor</p:attrName>
                                        </p:attrNameLst>
                                      </p:cBhvr>
                                      <p:tavLst>
                                        <p:tav tm="0">
                                          <p:val>
                                            <p:clrVal>
                                              <a:schemeClr val="accent2"/>
                                            </p:clrVal>
                                          </p:val>
                                        </p:tav>
                                        <p:tav tm="50000">
                                          <p:val>
                                            <p:clrVal>
                                              <a:schemeClr val="hlink"/>
                                            </p:clrVal>
                                          </p:val>
                                        </p:tav>
                                      </p:tavLst>
                                    </p:anim>
                                    <p:set>
                                      <p:cBhvr>
                                        <p:cTn id="16" dur="80"/>
                                        <p:tgtEl>
                                          <p:spTgt spid="66563">
                                            <p:txEl>
                                              <p:pRg st="1" end="1"/>
                                            </p:txEl>
                                          </p:spTgt>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66563">
                                            <p:txEl>
                                              <p:pRg st="2" end="2"/>
                                            </p:txEl>
                                          </p:spTgt>
                                        </p:tgtEl>
                                        <p:attrNameLst>
                                          <p:attrName>style.visibility</p:attrName>
                                        </p:attrNameLst>
                                      </p:cBhvr>
                                      <p:to>
                                        <p:strVal val="visible"/>
                                      </p:to>
                                    </p:set>
                                    <p:anim calcmode="discrete" valueType="clr">
                                      <p:cBhvr override="childStyle">
                                        <p:cTn id="21" dur="80"/>
                                        <p:tgtEl>
                                          <p:spTgt spid="6656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66563">
                                            <p:txEl>
                                              <p:pRg st="2" end="2"/>
                                            </p:txEl>
                                          </p:spTgt>
                                        </p:tgtEl>
                                        <p:attrNameLst>
                                          <p:attrName>fillcolor</p:attrName>
                                        </p:attrNameLst>
                                      </p:cBhvr>
                                      <p:tavLst>
                                        <p:tav tm="0">
                                          <p:val>
                                            <p:clrVal>
                                              <a:schemeClr val="accent2"/>
                                            </p:clrVal>
                                          </p:val>
                                        </p:tav>
                                        <p:tav tm="50000">
                                          <p:val>
                                            <p:clrVal>
                                              <a:schemeClr val="hlink"/>
                                            </p:clrVal>
                                          </p:val>
                                        </p:tav>
                                      </p:tavLst>
                                    </p:anim>
                                    <p:set>
                                      <p:cBhvr>
                                        <p:cTn id="23" dur="80"/>
                                        <p:tgtEl>
                                          <p:spTgt spid="66563">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Picture 4" descr="血型鉴定"/>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0181" name="Text Box 5"/>
          <p:cNvSpPr txBox="1">
            <a:spLocks noChangeArrowheads="1"/>
          </p:cNvSpPr>
          <p:nvPr/>
        </p:nvSpPr>
        <p:spPr bwMode="auto">
          <a:xfrm>
            <a:off x="304800" y="228600"/>
            <a:ext cx="16065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800">
                <a:effectLst>
                  <a:outerShdw blurRad="38100" dist="38100" dir="2700000" algn="tl">
                    <a:srgbClr val="C0C0C0"/>
                  </a:outerShdw>
                </a:effectLst>
                <a:latin typeface="Times New Roman" pitchFamily="18" charset="0"/>
                <a:ea typeface="黑体" pitchFamily="2" charset="-122"/>
              </a:rPr>
              <a:t>血型鉴定</a:t>
            </a:r>
          </a:p>
        </p:txBody>
      </p:sp>
    </p:spTree>
    <p:extLst>
      <p:ext uri="{BB962C8B-B14F-4D97-AF65-F5344CB8AC3E}">
        <p14:creationId xmlns:p14="http://schemas.microsoft.com/office/powerpoint/2010/main" val="10523547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6" name="Picture 4" descr="红细胞凝集图和正常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549275"/>
            <a:ext cx="8229600" cy="5757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0301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4" name="Picture 4" descr="血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5800"/>
            <a:ext cx="9144000" cy="558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80314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3"/>
          <p:cNvSpPr>
            <a:spLocks noGrp="1" noRot="1" noChangeArrowheads="1"/>
          </p:cNvSpPr>
          <p:nvPr>
            <p:ph type="body" sz="half" idx="1"/>
          </p:nvPr>
        </p:nvSpPr>
        <p:spPr>
          <a:xfrm>
            <a:off x="0" y="1484313"/>
            <a:ext cx="4859338" cy="4270375"/>
          </a:xfrm>
        </p:spPr>
        <p:txBody>
          <a:bodyPr/>
          <a:lstStyle/>
          <a:p>
            <a:pPr>
              <a:lnSpc>
                <a:spcPct val="80000"/>
              </a:lnSpc>
            </a:pPr>
            <a:endParaRPr lang="en-US" altLang="zh-CN" sz="2800" b="1" dirty="0">
              <a:solidFill>
                <a:srgbClr val="FF0000"/>
              </a:solidFill>
            </a:endParaRPr>
          </a:p>
          <a:p>
            <a:pPr>
              <a:lnSpc>
                <a:spcPct val="80000"/>
              </a:lnSpc>
            </a:pPr>
            <a:r>
              <a:rPr lang="en-US" altLang="zh-CN" sz="2800" b="1" dirty="0">
                <a:solidFill>
                  <a:srgbClr val="FF0000"/>
                </a:solidFill>
              </a:rPr>
              <a:t>3.</a:t>
            </a:r>
            <a:r>
              <a:rPr lang="zh-CN" altLang="en-US" sz="2800" b="1" dirty="0">
                <a:solidFill>
                  <a:srgbClr val="FF0000"/>
                </a:solidFill>
              </a:rPr>
              <a:t>什么血型的人可以少量地输血给其他三种血型的人</a:t>
            </a:r>
            <a:r>
              <a:rPr lang="en-US" altLang="zh-CN" sz="2800" b="1" dirty="0">
                <a:solidFill>
                  <a:srgbClr val="FF0000"/>
                </a:solidFill>
              </a:rPr>
              <a:t>?</a:t>
            </a:r>
          </a:p>
          <a:p>
            <a:pPr>
              <a:lnSpc>
                <a:spcPct val="80000"/>
              </a:lnSpc>
              <a:buFont typeface="Wingdings" pitchFamily="2" charset="2"/>
              <a:buNone/>
            </a:pPr>
            <a:r>
              <a:rPr lang="en-US" altLang="zh-CN" sz="2800" b="1" dirty="0"/>
              <a:t>    O</a:t>
            </a:r>
            <a:r>
              <a:rPr lang="zh-CN" altLang="en-US" sz="2800" b="1" dirty="0"/>
              <a:t>型</a:t>
            </a:r>
            <a:r>
              <a:rPr lang="en-US" altLang="zh-CN" sz="2800" b="1" dirty="0"/>
              <a:t>---</a:t>
            </a:r>
            <a:r>
              <a:rPr lang="zh-CN" altLang="en-US" sz="2800" b="1" dirty="0"/>
              <a:t>万能供血者</a:t>
            </a:r>
          </a:p>
          <a:p>
            <a:pPr>
              <a:lnSpc>
                <a:spcPct val="80000"/>
              </a:lnSpc>
            </a:pPr>
            <a:endParaRPr lang="en-US" altLang="zh-CN" sz="2800" b="1" dirty="0">
              <a:solidFill>
                <a:srgbClr val="FF0000"/>
              </a:solidFill>
            </a:endParaRPr>
          </a:p>
          <a:p>
            <a:pPr>
              <a:lnSpc>
                <a:spcPct val="80000"/>
              </a:lnSpc>
            </a:pPr>
            <a:r>
              <a:rPr lang="en-US" altLang="zh-CN" sz="2800" b="1" dirty="0">
                <a:solidFill>
                  <a:srgbClr val="FF0000"/>
                </a:solidFill>
              </a:rPr>
              <a:t>4.</a:t>
            </a:r>
            <a:r>
              <a:rPr lang="zh-CN" altLang="en-US" sz="2800" b="1" dirty="0">
                <a:solidFill>
                  <a:srgbClr val="FF0000"/>
                </a:solidFill>
              </a:rPr>
              <a:t>什么血型的人可以少量地接受</a:t>
            </a:r>
            <a:r>
              <a:rPr lang="en-US" altLang="zh-CN" sz="2800" b="1" dirty="0">
                <a:solidFill>
                  <a:srgbClr val="FF0000"/>
                </a:solidFill>
              </a:rPr>
              <a:t>A</a:t>
            </a:r>
            <a:r>
              <a:rPr lang="zh-CN" altLang="en-US" sz="2800" b="1" dirty="0">
                <a:solidFill>
                  <a:srgbClr val="FF0000"/>
                </a:solidFill>
              </a:rPr>
              <a:t>型血或</a:t>
            </a:r>
            <a:r>
              <a:rPr lang="en-US" altLang="zh-CN" sz="2800" b="1" dirty="0">
                <a:solidFill>
                  <a:srgbClr val="FF0000"/>
                </a:solidFill>
              </a:rPr>
              <a:t>B</a:t>
            </a:r>
            <a:r>
              <a:rPr lang="zh-CN" altLang="en-US" sz="2800" b="1" dirty="0">
                <a:solidFill>
                  <a:srgbClr val="FF0000"/>
                </a:solidFill>
              </a:rPr>
              <a:t>型血</a:t>
            </a:r>
            <a:r>
              <a:rPr lang="en-US" altLang="zh-CN" sz="2800" b="1" dirty="0">
                <a:solidFill>
                  <a:srgbClr val="FF0000"/>
                </a:solidFill>
              </a:rPr>
              <a:t>?</a:t>
            </a:r>
          </a:p>
          <a:p>
            <a:pPr>
              <a:lnSpc>
                <a:spcPct val="80000"/>
              </a:lnSpc>
              <a:buFont typeface="Wingdings" pitchFamily="2" charset="2"/>
              <a:buNone/>
            </a:pPr>
            <a:r>
              <a:rPr lang="en-US" altLang="zh-CN" sz="2800" b="1" dirty="0"/>
              <a:t>    AB---</a:t>
            </a:r>
            <a:r>
              <a:rPr lang="zh-CN" altLang="en-US" sz="2800" b="1" dirty="0"/>
              <a:t>万能受血者</a:t>
            </a:r>
          </a:p>
          <a:p>
            <a:pPr>
              <a:lnSpc>
                <a:spcPct val="80000"/>
              </a:lnSpc>
            </a:pPr>
            <a:endParaRPr lang="zh-CN" altLang="en-US" sz="1600" b="1" dirty="0"/>
          </a:p>
        </p:txBody>
      </p:sp>
      <p:graphicFrame>
        <p:nvGraphicFramePr>
          <p:cNvPr id="71718" name="Group 38"/>
          <p:cNvGraphicFramePr>
            <a:graphicFrameLocks noGrp="1"/>
          </p:cNvGraphicFramePr>
          <p:nvPr>
            <p:ph sz="half" idx="2"/>
          </p:nvPr>
        </p:nvGraphicFramePr>
        <p:xfrm>
          <a:off x="4949825" y="765175"/>
          <a:ext cx="4194175" cy="5688015"/>
        </p:xfrm>
        <a:graphic>
          <a:graphicData uri="http://schemas.openxmlformats.org/drawingml/2006/table">
            <a:tbl>
              <a:tblPr/>
              <a:tblGrid>
                <a:gridCol w="1398588"/>
                <a:gridCol w="1397000"/>
                <a:gridCol w="1398587"/>
              </a:tblGrid>
              <a:tr h="1084263">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某人的血型</a:t>
                      </a:r>
                      <a:endParaRPr kumimoji="0" lang="zh-CN" altLang="en-US" sz="2400" b="1" i="0" u="none" strike="noStrike" cap="none" normalizeH="0" baseline="0" dirty="0" smtClean="0">
                        <a:ln>
                          <a:noFill/>
                        </a:ln>
                        <a:solidFill>
                          <a:schemeClr val="tx1"/>
                        </a:solidFill>
                        <a:effectLst/>
                        <a:latin typeface="Arial" charset="0"/>
                        <a:ea typeface="宋体" pitchFamily="2" charset="-122"/>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可接受的血型</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zh-CN" altLang="en-US" sz="2400" b="1" i="0" u="none" strike="noStrike" cap="none" normalizeH="0" baseline="0" smtClean="0">
                          <a:ln>
                            <a:noFill/>
                          </a:ln>
                          <a:solidFill>
                            <a:schemeClr val="tx1"/>
                          </a:solidFill>
                          <a:effectLst/>
                          <a:latin typeface="Arial" charset="0"/>
                          <a:ea typeface="宋体" pitchFamily="2" charset="-122"/>
                        </a:rPr>
                        <a:t>可输给的血型</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084263">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     A</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dirty="0" smtClean="0">
                          <a:ln>
                            <a:noFill/>
                          </a:ln>
                          <a:solidFill>
                            <a:srgbClr val="FF0000"/>
                          </a:solidFill>
                          <a:effectLst/>
                          <a:latin typeface="Arial" charset="0"/>
                          <a:ea typeface="宋体" pitchFamily="2" charset="-122"/>
                        </a:rPr>
                        <a:t>A</a:t>
                      </a:r>
                      <a:r>
                        <a:rPr kumimoji="0" lang="zh-CN" altLang="en-US" sz="2800" b="0" i="0" u="none" strike="noStrike" cap="none" normalizeH="0" baseline="0" dirty="0" smtClean="0">
                          <a:ln>
                            <a:noFill/>
                          </a:ln>
                          <a:solidFill>
                            <a:srgbClr val="FF0000"/>
                          </a:solidFill>
                          <a:effectLst/>
                          <a:latin typeface="Arial" charset="0"/>
                          <a:ea typeface="宋体" pitchFamily="2" charset="-122"/>
                        </a:rPr>
                        <a:t>、</a:t>
                      </a:r>
                      <a:r>
                        <a:rPr kumimoji="0" lang="en-US" altLang="zh-CN" sz="2800" b="0" i="0" u="none" strike="noStrike" cap="none" normalizeH="0" baseline="0" dirty="0" smtClean="0">
                          <a:ln>
                            <a:noFill/>
                          </a:ln>
                          <a:solidFill>
                            <a:srgbClr val="FF0000"/>
                          </a:solidFill>
                          <a:effectLst/>
                          <a:latin typeface="Arial" charset="0"/>
                          <a:ea typeface="宋体" pitchFamily="2" charset="-122"/>
                        </a:rPr>
                        <a:t>O</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A</a:t>
                      </a:r>
                      <a:r>
                        <a:rPr kumimoji="0" lang="zh-CN" altLang="en-US" sz="2800" b="0" i="0" u="none" strike="noStrike" cap="none" normalizeH="0" baseline="0" smtClean="0">
                          <a:ln>
                            <a:noFill/>
                          </a:ln>
                          <a:solidFill>
                            <a:srgbClr val="FF0000"/>
                          </a:solidFill>
                          <a:effectLst/>
                          <a:latin typeface="Arial" charset="0"/>
                          <a:ea typeface="宋体" pitchFamily="2" charset="-122"/>
                        </a:rPr>
                        <a:t>、</a:t>
                      </a:r>
                      <a:r>
                        <a:rPr kumimoji="0" lang="en-US" altLang="zh-CN" sz="2800" b="0" i="0" u="none" strike="noStrike" cap="none" normalizeH="0" baseline="0" smtClean="0">
                          <a:ln>
                            <a:noFill/>
                          </a:ln>
                          <a:solidFill>
                            <a:srgbClr val="FF0000"/>
                          </a:solidFill>
                          <a:effectLst/>
                          <a:latin typeface="Arial" charset="0"/>
                          <a:ea typeface="宋体" pitchFamily="2" charset="-122"/>
                        </a:rPr>
                        <a:t>AB</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122363">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     B</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B</a:t>
                      </a:r>
                      <a:r>
                        <a:rPr kumimoji="0" lang="zh-CN" altLang="en-US" sz="2800" b="0" i="0" u="none" strike="noStrike" cap="none" normalizeH="0" baseline="0" smtClean="0">
                          <a:ln>
                            <a:noFill/>
                          </a:ln>
                          <a:solidFill>
                            <a:srgbClr val="FF0000"/>
                          </a:solidFill>
                          <a:effectLst/>
                          <a:latin typeface="Arial" charset="0"/>
                          <a:ea typeface="宋体" pitchFamily="2" charset="-122"/>
                        </a:rPr>
                        <a:t>、</a:t>
                      </a:r>
                      <a:r>
                        <a:rPr kumimoji="0" lang="en-US" altLang="zh-CN" sz="2800" b="0" i="0" u="none" strike="noStrike" cap="none" normalizeH="0" baseline="0" smtClean="0">
                          <a:ln>
                            <a:noFill/>
                          </a:ln>
                          <a:solidFill>
                            <a:srgbClr val="FF0000"/>
                          </a:solidFill>
                          <a:effectLst/>
                          <a:latin typeface="Arial" charset="0"/>
                          <a:ea typeface="宋体" pitchFamily="2" charset="-122"/>
                        </a:rPr>
                        <a:t>O</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B</a:t>
                      </a:r>
                      <a:r>
                        <a:rPr kumimoji="0" lang="zh-CN" altLang="en-US" sz="2800" b="0" i="0" u="none" strike="noStrike" cap="none" normalizeH="0" baseline="0" smtClean="0">
                          <a:ln>
                            <a:noFill/>
                          </a:ln>
                          <a:solidFill>
                            <a:srgbClr val="FF0000"/>
                          </a:solidFill>
                          <a:effectLst/>
                          <a:latin typeface="Arial" charset="0"/>
                          <a:ea typeface="宋体" pitchFamily="2" charset="-122"/>
                        </a:rPr>
                        <a:t>、</a:t>
                      </a:r>
                      <a:r>
                        <a:rPr kumimoji="0" lang="en-US" altLang="zh-CN" sz="2800" b="0" i="0" u="none" strike="noStrike" cap="none" normalizeH="0" baseline="0" smtClean="0">
                          <a:ln>
                            <a:noFill/>
                          </a:ln>
                          <a:solidFill>
                            <a:srgbClr val="FF0000"/>
                          </a:solidFill>
                          <a:effectLst/>
                          <a:latin typeface="Arial" charset="0"/>
                          <a:ea typeface="宋体" pitchFamily="2" charset="-122"/>
                        </a:rPr>
                        <a:t>AB</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198563">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   AB</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A</a:t>
                      </a:r>
                      <a:r>
                        <a:rPr kumimoji="0" lang="zh-CN" altLang="en-US" sz="2800" b="0" i="0" u="none" strike="noStrike" cap="none" normalizeH="0" baseline="0" smtClean="0">
                          <a:ln>
                            <a:noFill/>
                          </a:ln>
                          <a:solidFill>
                            <a:srgbClr val="FF0000"/>
                          </a:solidFill>
                          <a:effectLst/>
                          <a:latin typeface="Arial" charset="0"/>
                          <a:ea typeface="宋体" pitchFamily="2" charset="-122"/>
                        </a:rPr>
                        <a:t>、</a:t>
                      </a:r>
                      <a:r>
                        <a:rPr kumimoji="0" lang="en-US" altLang="zh-CN" sz="2800" b="0" i="0" u="none" strike="noStrike" cap="none" normalizeH="0" baseline="0" smtClean="0">
                          <a:ln>
                            <a:noFill/>
                          </a:ln>
                          <a:solidFill>
                            <a:srgbClr val="FF0000"/>
                          </a:solidFill>
                          <a:effectLst/>
                          <a:latin typeface="Arial" charset="0"/>
                          <a:ea typeface="宋体" pitchFamily="2" charset="-122"/>
                        </a:rPr>
                        <a:t>B</a:t>
                      </a:r>
                      <a:r>
                        <a:rPr kumimoji="0" lang="zh-CN" altLang="en-US" sz="2800" b="0" i="0" u="none" strike="noStrike" cap="none" normalizeH="0" baseline="0" smtClean="0">
                          <a:ln>
                            <a:noFill/>
                          </a:ln>
                          <a:solidFill>
                            <a:srgbClr val="FF0000"/>
                          </a:solidFill>
                          <a:effectLst/>
                          <a:latin typeface="Arial" charset="0"/>
                          <a:ea typeface="宋体" pitchFamily="2" charset="-122"/>
                        </a:rPr>
                        <a:t>、</a:t>
                      </a:r>
                      <a:r>
                        <a:rPr kumimoji="0" lang="en-US" altLang="zh-CN" sz="2800" b="0" i="0" u="none" strike="noStrike" cap="none" normalizeH="0" baseline="0" smtClean="0">
                          <a:ln>
                            <a:noFill/>
                          </a:ln>
                          <a:solidFill>
                            <a:srgbClr val="FF0000"/>
                          </a:solidFill>
                          <a:effectLst/>
                          <a:latin typeface="Arial" charset="0"/>
                          <a:ea typeface="宋体" pitchFamily="2" charset="-122"/>
                        </a:rPr>
                        <a:t>AB</a:t>
                      </a:r>
                      <a:r>
                        <a:rPr kumimoji="0" lang="zh-CN" altLang="en-US" sz="2800" b="0" i="0" u="none" strike="noStrike" cap="none" normalizeH="0" baseline="0" smtClean="0">
                          <a:ln>
                            <a:noFill/>
                          </a:ln>
                          <a:solidFill>
                            <a:srgbClr val="FF0000"/>
                          </a:solidFill>
                          <a:effectLst/>
                          <a:latin typeface="Arial" charset="0"/>
                          <a:ea typeface="宋体" pitchFamily="2" charset="-122"/>
                        </a:rPr>
                        <a:t>、</a:t>
                      </a:r>
                      <a:r>
                        <a:rPr kumimoji="0" lang="en-US" altLang="zh-CN" sz="2800" b="0" i="0" u="none" strike="noStrike" cap="none" normalizeH="0" baseline="0" smtClean="0">
                          <a:ln>
                            <a:noFill/>
                          </a:ln>
                          <a:solidFill>
                            <a:srgbClr val="FF0000"/>
                          </a:solidFill>
                          <a:effectLst/>
                          <a:latin typeface="Arial" charset="0"/>
                          <a:ea typeface="宋体" pitchFamily="2" charset="-122"/>
                        </a:rPr>
                        <a:t>O</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AB</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198563">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    O</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smtClean="0">
                          <a:ln>
                            <a:noFill/>
                          </a:ln>
                          <a:solidFill>
                            <a:srgbClr val="FF0000"/>
                          </a:solidFill>
                          <a:effectLst/>
                          <a:latin typeface="Arial" charset="0"/>
                          <a:ea typeface="宋体" pitchFamily="2" charset="-122"/>
                        </a:rPr>
                        <a:t>O</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folHlink"/>
                        </a:buClr>
                        <a:buSzTx/>
                        <a:buFont typeface="Wingdings" pitchFamily="2" charset="2"/>
                        <a:buNone/>
                        <a:tabLst/>
                      </a:pPr>
                      <a:r>
                        <a:rPr kumimoji="0" lang="en-US" altLang="zh-CN" sz="2800" b="0" i="0" u="none" strike="noStrike" cap="none" normalizeH="0" baseline="0" dirty="0" smtClean="0">
                          <a:ln>
                            <a:noFill/>
                          </a:ln>
                          <a:solidFill>
                            <a:srgbClr val="FF0000"/>
                          </a:solidFill>
                          <a:effectLst/>
                          <a:latin typeface="Arial" charset="0"/>
                          <a:ea typeface="宋体" pitchFamily="2" charset="-122"/>
                        </a:rPr>
                        <a:t>A</a:t>
                      </a:r>
                      <a:r>
                        <a:rPr kumimoji="0" lang="zh-CN" altLang="en-US" sz="2800" b="0" i="0" u="none" strike="noStrike" cap="none" normalizeH="0" baseline="0" dirty="0" smtClean="0">
                          <a:ln>
                            <a:noFill/>
                          </a:ln>
                          <a:solidFill>
                            <a:srgbClr val="FF0000"/>
                          </a:solidFill>
                          <a:effectLst/>
                          <a:latin typeface="Arial" charset="0"/>
                          <a:ea typeface="宋体" pitchFamily="2" charset="-122"/>
                        </a:rPr>
                        <a:t>、</a:t>
                      </a:r>
                      <a:r>
                        <a:rPr kumimoji="0" lang="en-US" altLang="zh-CN" sz="2800" b="0" i="0" u="none" strike="noStrike" cap="none" normalizeH="0" baseline="0" dirty="0" smtClean="0">
                          <a:ln>
                            <a:noFill/>
                          </a:ln>
                          <a:solidFill>
                            <a:srgbClr val="FF0000"/>
                          </a:solidFill>
                          <a:effectLst/>
                          <a:latin typeface="Arial" charset="0"/>
                          <a:ea typeface="宋体" pitchFamily="2" charset="-122"/>
                        </a:rPr>
                        <a:t>B</a:t>
                      </a:r>
                      <a:r>
                        <a:rPr kumimoji="0" lang="zh-CN" altLang="en-US" sz="2800" b="0" i="0" u="none" strike="noStrike" cap="none" normalizeH="0" baseline="0" dirty="0" smtClean="0">
                          <a:ln>
                            <a:noFill/>
                          </a:ln>
                          <a:solidFill>
                            <a:srgbClr val="FF0000"/>
                          </a:solidFill>
                          <a:effectLst/>
                          <a:latin typeface="Arial" charset="0"/>
                          <a:ea typeface="宋体" pitchFamily="2" charset="-122"/>
                        </a:rPr>
                        <a:t>、</a:t>
                      </a:r>
                      <a:r>
                        <a:rPr kumimoji="0" lang="en-US" altLang="zh-CN" sz="2800" b="0" i="0" u="none" strike="noStrike" cap="none" normalizeH="0" baseline="0" dirty="0" smtClean="0">
                          <a:ln>
                            <a:noFill/>
                          </a:ln>
                          <a:solidFill>
                            <a:srgbClr val="FF0000"/>
                          </a:solidFill>
                          <a:effectLst/>
                          <a:latin typeface="Arial" charset="0"/>
                          <a:ea typeface="宋体" pitchFamily="2" charset="-122"/>
                        </a:rPr>
                        <a:t>AB</a:t>
                      </a:r>
                      <a:r>
                        <a:rPr kumimoji="0" lang="zh-CN" altLang="en-US" sz="2800" b="0" i="0" u="none" strike="noStrike" cap="none" normalizeH="0" baseline="0" dirty="0" smtClean="0">
                          <a:ln>
                            <a:noFill/>
                          </a:ln>
                          <a:solidFill>
                            <a:srgbClr val="FF0000"/>
                          </a:solidFill>
                          <a:effectLst/>
                          <a:latin typeface="Arial" charset="0"/>
                          <a:ea typeface="宋体" pitchFamily="2" charset="-122"/>
                        </a:rPr>
                        <a:t>、</a:t>
                      </a:r>
                      <a:r>
                        <a:rPr kumimoji="0" lang="en-US" altLang="zh-CN" sz="2800" b="0" i="0" u="none" strike="noStrike" cap="none" normalizeH="0" baseline="0" dirty="0" smtClean="0">
                          <a:ln>
                            <a:noFill/>
                          </a:ln>
                          <a:solidFill>
                            <a:srgbClr val="FF0000"/>
                          </a:solidFill>
                          <a:effectLst/>
                          <a:latin typeface="Arial" charset="0"/>
                          <a:ea typeface="宋体" pitchFamily="2" charset="-122"/>
                        </a:rPr>
                        <a:t>O</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71717" name="Oval 37"/>
          <p:cNvSpPr>
            <a:spLocks noChangeArrowheads="1"/>
          </p:cNvSpPr>
          <p:nvPr/>
        </p:nvSpPr>
        <p:spPr bwMode="auto">
          <a:xfrm>
            <a:off x="684213" y="549275"/>
            <a:ext cx="2087562" cy="576263"/>
          </a:xfrm>
          <a:prstGeom prst="ellipse">
            <a:avLst/>
          </a:prstGeom>
          <a:solidFill>
            <a:schemeClr val="accent1"/>
          </a:solidFill>
          <a:ln w="12700" cap="sq">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dirty="0"/>
              <a:t>想一想</a:t>
            </a:r>
          </a:p>
        </p:txBody>
      </p:sp>
    </p:spTree>
    <p:extLst>
      <p:ext uri="{BB962C8B-B14F-4D97-AF65-F5344CB8AC3E}">
        <p14:creationId xmlns:p14="http://schemas.microsoft.com/office/powerpoint/2010/main" val="40853706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71683">
                                            <p:txEl>
                                              <p:pRg st="2" end="2"/>
                                            </p:txEl>
                                          </p:spTgt>
                                        </p:tgtEl>
                                        <p:attrNameLst>
                                          <p:attrName>style.visibility</p:attrName>
                                        </p:attrNameLst>
                                      </p:cBhvr>
                                      <p:to>
                                        <p:strVal val="visible"/>
                                      </p:to>
                                    </p:set>
                                    <p:anim calcmode="lin" valueType="num">
                                      <p:cBhvr additive="base">
                                        <p:cTn id="7" dur="500" fill="hold"/>
                                        <p:tgtEl>
                                          <p:spTgt spid="71683">
                                            <p:txEl>
                                              <p:pRg st="2" end="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7168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1683">
                                            <p:txEl>
                                              <p:pRg st="5" end="5"/>
                                            </p:txEl>
                                          </p:spTgt>
                                        </p:tgtEl>
                                        <p:attrNameLst>
                                          <p:attrName>style.visibility</p:attrName>
                                        </p:attrNameLst>
                                      </p:cBhvr>
                                      <p:to>
                                        <p:strVal val="visible"/>
                                      </p:to>
                                    </p:set>
                                    <p:anim calcmode="lin" valueType="num">
                                      <p:cBhvr additive="base">
                                        <p:cTn id="13" dur="500" fill="hold"/>
                                        <p:tgtEl>
                                          <p:spTgt spid="7168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68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descr="输血"/>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5600" y="404813"/>
            <a:ext cx="3708400" cy="6119812"/>
          </a:xfrm>
          <a:prstGeom prst="rect">
            <a:avLst/>
          </a:prstGeom>
          <a:noFill/>
          <a:extLst>
            <a:ext uri="{909E8E84-426E-40DD-AFC4-6F175D3DCCD1}">
              <a14:hiddenFill xmlns:a14="http://schemas.microsoft.com/office/drawing/2010/main">
                <a:solidFill>
                  <a:srgbClr val="FFFFFF"/>
                </a:solidFill>
              </a14:hiddenFill>
            </a:ext>
          </a:extLst>
        </p:spPr>
      </p:pic>
      <p:sp>
        <p:nvSpPr>
          <p:cNvPr id="61445" name="Text Box 5"/>
          <p:cNvSpPr txBox="1">
            <a:spLocks noChangeArrowheads="1"/>
          </p:cNvSpPr>
          <p:nvPr/>
        </p:nvSpPr>
        <p:spPr bwMode="auto">
          <a:xfrm>
            <a:off x="611188" y="765175"/>
            <a:ext cx="18732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600" b="1">
                <a:solidFill>
                  <a:schemeClr val="hlink"/>
                </a:solidFill>
                <a:effectLst>
                  <a:outerShdw blurRad="38100" dist="38100" dir="2700000" algn="tl">
                    <a:srgbClr val="C0C0C0"/>
                  </a:outerShdw>
                </a:effectLst>
                <a:latin typeface="Times New Roman" pitchFamily="18" charset="0"/>
                <a:ea typeface="黑体" pitchFamily="2" charset="-122"/>
              </a:rPr>
              <a:t>输  血</a:t>
            </a:r>
          </a:p>
        </p:txBody>
      </p:sp>
      <p:sp>
        <p:nvSpPr>
          <p:cNvPr id="61446" name="Text Box 6"/>
          <p:cNvSpPr txBox="1">
            <a:spLocks noChangeArrowheads="1"/>
          </p:cNvSpPr>
          <p:nvPr/>
        </p:nvSpPr>
        <p:spPr bwMode="auto">
          <a:xfrm>
            <a:off x="250825" y="1700213"/>
            <a:ext cx="4968875" cy="3840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rgbClr val="FF0000"/>
                </a:solidFill>
              </a:rPr>
              <a:t>1.</a:t>
            </a:r>
            <a:r>
              <a:rPr lang="zh-CN" altLang="en-US" sz="3200" b="1">
                <a:solidFill>
                  <a:srgbClr val="FF0000"/>
                </a:solidFill>
              </a:rPr>
              <a:t>献血时为什么先要检查血型</a:t>
            </a:r>
            <a:r>
              <a:rPr lang="en-US" altLang="zh-CN" sz="3200" b="1">
                <a:solidFill>
                  <a:srgbClr val="FF0000"/>
                </a:solidFill>
              </a:rPr>
              <a:t>?</a:t>
            </a:r>
          </a:p>
          <a:p>
            <a:r>
              <a:rPr lang="en-US" altLang="zh-CN" sz="3200" b="1">
                <a:solidFill>
                  <a:srgbClr val="FF0000"/>
                </a:solidFill>
              </a:rPr>
              <a:t> </a:t>
            </a:r>
            <a:r>
              <a:rPr lang="en-US" altLang="zh-CN" sz="2400" b="1"/>
              <a:t>ABO</a:t>
            </a:r>
            <a:r>
              <a:rPr lang="zh-CN" altLang="en-US" sz="2400" b="1"/>
              <a:t>血型鉴定主要用于献血与输血，如果献血者与受血者血型不同则引起严重的溶血性输血反应；</a:t>
            </a:r>
            <a:r>
              <a:rPr lang="zh-CN" altLang="en-US" sz="2400"/>
              <a:t> </a:t>
            </a:r>
            <a:endParaRPr lang="en-US" altLang="zh-CN" sz="4000" b="1">
              <a:solidFill>
                <a:srgbClr val="FF0000"/>
              </a:solidFill>
            </a:endParaRPr>
          </a:p>
          <a:p>
            <a:r>
              <a:rPr lang="en-US" altLang="zh-CN" sz="3200" b="1">
                <a:solidFill>
                  <a:srgbClr val="FF0000"/>
                </a:solidFill>
              </a:rPr>
              <a:t>2.</a:t>
            </a:r>
            <a:r>
              <a:rPr lang="zh-CN" altLang="en-US" sz="3200" b="1">
                <a:solidFill>
                  <a:srgbClr val="FF0000"/>
                </a:solidFill>
              </a:rPr>
              <a:t>输血的原则是什么</a:t>
            </a:r>
            <a:r>
              <a:rPr lang="en-US" altLang="zh-CN" sz="3200" b="1">
                <a:solidFill>
                  <a:srgbClr val="FF0000"/>
                </a:solidFill>
              </a:rPr>
              <a:t>?</a:t>
            </a:r>
          </a:p>
          <a:p>
            <a:r>
              <a:rPr lang="zh-CN" altLang="en-US" sz="2800" b="1"/>
              <a:t>    输同型血</a:t>
            </a:r>
          </a:p>
          <a:p>
            <a:pPr>
              <a:spcBef>
                <a:spcPct val="50000"/>
              </a:spcBef>
            </a:pPr>
            <a:endParaRPr lang="zh-CN" altLang="en-US" sz="2800" b="1"/>
          </a:p>
        </p:txBody>
      </p:sp>
    </p:spTree>
    <p:extLst>
      <p:ext uri="{BB962C8B-B14F-4D97-AF65-F5344CB8AC3E}">
        <p14:creationId xmlns:p14="http://schemas.microsoft.com/office/powerpoint/2010/main" val="9617447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45"/>
                                        </p:tgtEl>
                                        <p:attrNameLst>
                                          <p:attrName>style.visibility</p:attrName>
                                        </p:attrNameLst>
                                      </p:cBhvr>
                                      <p:to>
                                        <p:strVal val="visible"/>
                                      </p:to>
                                    </p:set>
                                    <p:anim calcmode="lin" valueType="num">
                                      <p:cBhvr additive="base">
                                        <p:cTn id="7" dur="500" fill="hold"/>
                                        <p:tgtEl>
                                          <p:spTgt spid="61445"/>
                                        </p:tgtEl>
                                        <p:attrNameLst>
                                          <p:attrName>ppt_x</p:attrName>
                                        </p:attrNameLst>
                                      </p:cBhvr>
                                      <p:tavLst>
                                        <p:tav tm="0">
                                          <p:val>
                                            <p:strVal val="0-#ppt_w/2"/>
                                          </p:val>
                                        </p:tav>
                                        <p:tav tm="100000">
                                          <p:val>
                                            <p:strVal val="#ppt_x"/>
                                          </p:val>
                                        </p:tav>
                                      </p:tavLst>
                                    </p:anim>
                                    <p:anim calcmode="lin" valueType="num">
                                      <p:cBhvr additive="base">
                                        <p:cTn id="8" dur="500" fill="hold"/>
                                        <p:tgtEl>
                                          <p:spTgt spid="6144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61446">
                                            <p:txEl>
                                              <p:pRg st="0" end="0"/>
                                            </p:txEl>
                                          </p:spTgt>
                                        </p:tgtEl>
                                        <p:attrNameLst>
                                          <p:attrName>style.visibility</p:attrName>
                                        </p:attrNameLst>
                                      </p:cBhvr>
                                      <p:to>
                                        <p:strVal val="visible"/>
                                      </p:to>
                                    </p:set>
                                    <p:anim calcmode="discrete" valueType="clr">
                                      <p:cBhvr override="childStyle">
                                        <p:cTn id="13" dur="80"/>
                                        <p:tgtEl>
                                          <p:spTgt spid="6144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61446">
                                            <p:txEl>
                                              <p:pRg st="0" end="0"/>
                                            </p:txEl>
                                          </p:spTgt>
                                        </p:tgtEl>
                                        <p:attrNameLst>
                                          <p:attrName>fillcolor</p:attrName>
                                        </p:attrNameLst>
                                      </p:cBhvr>
                                      <p:tavLst>
                                        <p:tav tm="0">
                                          <p:val>
                                            <p:clrVal>
                                              <a:schemeClr val="accent2"/>
                                            </p:clrVal>
                                          </p:val>
                                        </p:tav>
                                        <p:tav tm="50000">
                                          <p:val>
                                            <p:clrVal>
                                              <a:schemeClr val="hlink"/>
                                            </p:clrVal>
                                          </p:val>
                                        </p:tav>
                                      </p:tavLst>
                                    </p:anim>
                                    <p:set>
                                      <p:cBhvr>
                                        <p:cTn id="15" dur="80"/>
                                        <p:tgtEl>
                                          <p:spTgt spid="61446">
                                            <p:txEl>
                                              <p:pRg st="0" end="0"/>
                                            </p:txEl>
                                          </p:spTgt>
                                        </p:tgtEl>
                                        <p:attrNameLst>
                                          <p:attrName>fill.type</p:attrName>
                                        </p:attrNameLst>
                                      </p:cBhvr>
                                      <p:to>
                                        <p:strVal val="solid"/>
                                      </p:to>
                                    </p:set>
                                  </p:childTnLst>
                                </p:cTn>
                              </p:par>
                              <p:par>
                                <p:cTn id="16" presetID="27" presetClass="entr" presetSubtype="0" fill="hold" grpId="0" nodeType="withEffect">
                                  <p:stCondLst>
                                    <p:cond delay="0"/>
                                  </p:stCondLst>
                                  <p:iterate type="lt">
                                    <p:tmPct val="50000"/>
                                  </p:iterate>
                                  <p:childTnLst>
                                    <p:set>
                                      <p:cBhvr>
                                        <p:cTn id="17" dur="1" fill="hold">
                                          <p:stCondLst>
                                            <p:cond delay="0"/>
                                          </p:stCondLst>
                                        </p:cTn>
                                        <p:tgtEl>
                                          <p:spTgt spid="61446">
                                            <p:txEl>
                                              <p:pRg st="2" end="2"/>
                                            </p:txEl>
                                          </p:spTgt>
                                        </p:tgtEl>
                                        <p:attrNameLst>
                                          <p:attrName>style.visibility</p:attrName>
                                        </p:attrNameLst>
                                      </p:cBhvr>
                                      <p:to>
                                        <p:strVal val="visible"/>
                                      </p:to>
                                    </p:set>
                                    <p:anim calcmode="discrete" valueType="clr">
                                      <p:cBhvr override="childStyle">
                                        <p:cTn id="18" dur="80"/>
                                        <p:tgtEl>
                                          <p:spTgt spid="61446">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61446">
                                            <p:txEl>
                                              <p:pRg st="2" end="2"/>
                                            </p:txEl>
                                          </p:spTgt>
                                        </p:tgtEl>
                                        <p:attrNameLst>
                                          <p:attrName>fillcolor</p:attrName>
                                        </p:attrNameLst>
                                      </p:cBhvr>
                                      <p:tavLst>
                                        <p:tav tm="0">
                                          <p:val>
                                            <p:clrVal>
                                              <a:schemeClr val="accent2"/>
                                            </p:clrVal>
                                          </p:val>
                                        </p:tav>
                                        <p:tav tm="50000">
                                          <p:val>
                                            <p:clrVal>
                                              <a:schemeClr val="hlink"/>
                                            </p:clrVal>
                                          </p:val>
                                        </p:tav>
                                      </p:tavLst>
                                    </p:anim>
                                    <p:set>
                                      <p:cBhvr>
                                        <p:cTn id="20" dur="80"/>
                                        <p:tgtEl>
                                          <p:spTgt spid="61446">
                                            <p:txEl>
                                              <p:pRg st="2" end="2"/>
                                            </p:txEl>
                                          </p:spTgt>
                                        </p:tgtEl>
                                        <p:attrNameLst>
                                          <p:attrName>fill.type</p:attrName>
                                        </p:attrNameLst>
                                      </p:cBhvr>
                                      <p:to>
                                        <p:strVal val="solid"/>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26" fill="hold" nodeType="clickEffect">
                                  <p:stCondLst>
                                    <p:cond delay="0"/>
                                  </p:stCondLst>
                                  <p:iterate type="lt">
                                    <p:tmPct val="0"/>
                                  </p:iterate>
                                  <p:childTnLst>
                                    <p:set>
                                      <p:cBhvr>
                                        <p:cTn id="24" dur="1" fill="hold">
                                          <p:stCondLst>
                                            <p:cond delay="0"/>
                                          </p:stCondLst>
                                        </p:cTn>
                                        <p:tgtEl>
                                          <p:spTgt spid="61446">
                                            <p:txEl>
                                              <p:pRg st="1" end="1"/>
                                            </p:txEl>
                                          </p:spTgt>
                                        </p:tgtEl>
                                        <p:attrNameLst>
                                          <p:attrName>style.visibility</p:attrName>
                                        </p:attrNameLst>
                                      </p:cBhvr>
                                      <p:to>
                                        <p:strVal val="visible"/>
                                      </p:to>
                                    </p:set>
                                    <p:animEffect transition="in" filter="barn(inHorizontal)">
                                      <p:cBhvr>
                                        <p:cTn id="25" dur="500"/>
                                        <p:tgtEl>
                                          <p:spTgt spid="61446">
                                            <p:txEl>
                                              <p:pRg st="1" end="1"/>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26" fill="hold" nodeType="clickEffect">
                                  <p:stCondLst>
                                    <p:cond delay="0"/>
                                  </p:stCondLst>
                                  <p:iterate type="lt">
                                    <p:tmPct val="0"/>
                                  </p:iterate>
                                  <p:childTnLst>
                                    <p:set>
                                      <p:cBhvr>
                                        <p:cTn id="29" dur="1" fill="hold">
                                          <p:stCondLst>
                                            <p:cond delay="0"/>
                                          </p:stCondLst>
                                        </p:cTn>
                                        <p:tgtEl>
                                          <p:spTgt spid="61446">
                                            <p:txEl>
                                              <p:pRg st="3" end="3"/>
                                            </p:txEl>
                                          </p:spTgt>
                                        </p:tgtEl>
                                        <p:attrNameLst>
                                          <p:attrName>style.visibility</p:attrName>
                                        </p:attrNameLst>
                                      </p:cBhvr>
                                      <p:to>
                                        <p:strVal val="visible"/>
                                      </p:to>
                                    </p:set>
                                    <p:animEffect transition="in" filter="barn(inHorizontal)">
                                      <p:cBhvr>
                                        <p:cTn id="30" dur="500"/>
                                        <p:tgtEl>
                                          <p:spTgt spid="6144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5" grpId="0"/>
      <p:bldP spid="61446"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4"/>
          <p:cNvSpPr>
            <a:spLocks noChangeArrowheads="1"/>
          </p:cNvSpPr>
          <p:nvPr/>
        </p:nvSpPr>
        <p:spPr bwMode="auto">
          <a:xfrm>
            <a:off x="1979613" y="714375"/>
            <a:ext cx="4824412"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indent="317500"/>
            <a:r>
              <a:rPr kumimoji="1" lang="en-US" altLang="zh-CN" sz="3200" b="1">
                <a:latin typeface="Times New Roman" pitchFamily="18" charset="0"/>
              </a:rPr>
              <a:t>ABO</a:t>
            </a:r>
            <a:r>
              <a:rPr kumimoji="1" lang="zh-CN" altLang="en-US" sz="3200" b="1">
                <a:latin typeface="Times New Roman" pitchFamily="18" charset="0"/>
              </a:rPr>
              <a:t>血型的遗传关系</a:t>
            </a:r>
            <a:endParaRPr kumimoji="1" lang="zh-CN" altLang="en-US" sz="3200">
              <a:latin typeface="Times New Roman" pitchFamily="18" charset="0"/>
            </a:endParaRPr>
          </a:p>
          <a:p>
            <a:pPr indent="317500" eaLnBrk="0" hangingPunct="0"/>
            <a:endParaRPr kumimoji="1" lang="zh-CN" altLang="en-US" sz="3200">
              <a:latin typeface="Times New Roman" pitchFamily="18" charset="0"/>
            </a:endParaRPr>
          </a:p>
        </p:txBody>
      </p:sp>
      <p:graphicFrame>
        <p:nvGraphicFramePr>
          <p:cNvPr id="62539" name="Group 75"/>
          <p:cNvGraphicFramePr>
            <a:graphicFrameLocks noGrp="1"/>
          </p:cNvGraphicFramePr>
          <p:nvPr/>
        </p:nvGraphicFramePr>
        <p:xfrm>
          <a:off x="395288" y="2205038"/>
          <a:ext cx="8208962" cy="3153348"/>
        </p:xfrm>
        <a:graphic>
          <a:graphicData uri="http://schemas.openxmlformats.org/drawingml/2006/table">
            <a:tbl>
              <a:tblPr/>
              <a:tblGrid>
                <a:gridCol w="2052637"/>
                <a:gridCol w="2052638"/>
                <a:gridCol w="2052637"/>
                <a:gridCol w="2051050"/>
              </a:tblGrid>
              <a:tr h="865188">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hlink"/>
                          </a:solidFill>
                          <a:effectLst/>
                          <a:latin typeface="Times New Roman" pitchFamily="18" charset="0"/>
                          <a:ea typeface="宋体" pitchFamily="2" charset="-122"/>
                        </a:rPr>
                        <a:t>父母血型的配合</a:t>
                      </a:r>
                    </a:p>
                  </a:txBody>
                  <a:tcPr marL="90000" marR="90000" marT="46800" marB="46800" anchor="ctr" anchorCtr="1" horzOverflow="overflow">
                    <a:lnL w="12700" cap="flat" cmpd="sng" algn="ctr">
                      <a:solidFill>
                        <a:srgbClr val="000000"/>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hlink"/>
                          </a:solidFill>
                          <a:effectLst/>
                          <a:latin typeface="Times New Roman" pitchFamily="18" charset="0"/>
                          <a:ea typeface="宋体" pitchFamily="2" charset="-122"/>
                        </a:rPr>
                        <a:t>子女可能的血型</a:t>
                      </a:r>
                    </a:p>
                  </a:txBody>
                  <a:tcPr marL="90000" marR="90000" marT="46800" marB="46800" anchor="ctr" anchorCtr="1"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hlink"/>
                          </a:solidFill>
                          <a:effectLst/>
                          <a:latin typeface="Times New Roman" pitchFamily="18" charset="0"/>
                          <a:ea typeface="宋体" pitchFamily="2" charset="-122"/>
                        </a:rPr>
                        <a:t>父母血型的配合</a:t>
                      </a:r>
                    </a:p>
                  </a:txBody>
                  <a:tcPr marL="90000" marR="90000" marT="46800" marB="46800" anchor="ctr" anchorCtr="1"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b="1" i="0" u="none" strike="noStrike" cap="none" normalizeH="0" baseline="0" smtClean="0">
                          <a:ln>
                            <a:noFill/>
                          </a:ln>
                          <a:solidFill>
                            <a:schemeClr val="hlink"/>
                          </a:solidFill>
                          <a:effectLst/>
                          <a:latin typeface="Times New Roman" pitchFamily="18" charset="0"/>
                          <a:ea typeface="宋体" pitchFamily="2" charset="-122"/>
                        </a:rPr>
                        <a:t>子女可能的血型</a:t>
                      </a:r>
                    </a:p>
                  </a:txBody>
                  <a:tcPr marL="90000" marR="90000" marT="46800" marB="46800" anchor="ctr" anchorCtr="1" horzOverflow="overflow">
                    <a:lnL w="12700"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227965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O×O</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A×A</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O×A</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B×B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O×B</a:t>
                      </a:r>
                    </a:p>
                  </a:txBody>
                  <a:tcPr marL="90000" marR="90000" marT="46800" marB="46800" anchor="ctr" anchorCtr="1" horzOverflow="overflow">
                    <a:lnL w="12700" cap="flat" cmpd="sng" algn="ctr">
                      <a:solidFill>
                        <a:srgbClr val="000000"/>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B</a:t>
                      </a:r>
                    </a:p>
                  </a:txBody>
                  <a:tcPr marL="90000" marR="90000" marT="46800" marB="46800" anchor="ctr" anchorCtr="1"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O×AB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A×AB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B×AB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AB×AB</a:t>
                      </a:r>
                    </a:p>
                  </a:txBody>
                  <a:tcPr marL="90000" marR="90000" marT="46800" marB="46800" anchor="ctr" anchorCtr="1"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O</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B</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B</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B</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AB</a:t>
                      </a:r>
                      <a:b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b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B</a:t>
                      </a:r>
                      <a:r>
                        <a:rPr kumimoji="1" lang="zh-CN" altLang="en-US" sz="2400" b="1" i="0" u="none" strike="noStrike" cap="none" normalizeH="0" baseline="0" smtClean="0">
                          <a:ln>
                            <a:noFill/>
                          </a:ln>
                          <a:solidFill>
                            <a:schemeClr val="tx1"/>
                          </a:solidFill>
                          <a:effectLst/>
                          <a:latin typeface="Times New Roman" pitchFamily="18" charset="0"/>
                          <a:ea typeface="宋体" pitchFamily="2" charset="-122"/>
                        </a:rPr>
                        <a:t>，</a:t>
                      </a:r>
                      <a:r>
                        <a:rPr kumimoji="1" lang="en-US" altLang="zh-CN" sz="2400" b="1" i="0" u="none" strike="noStrike" cap="none" normalizeH="0" baseline="0" smtClean="0">
                          <a:ln>
                            <a:noFill/>
                          </a:ln>
                          <a:solidFill>
                            <a:schemeClr val="tx1"/>
                          </a:solidFill>
                          <a:effectLst/>
                          <a:latin typeface="Times New Roman" pitchFamily="18" charset="0"/>
                          <a:ea typeface="宋体" pitchFamily="2" charset="-122"/>
                        </a:rPr>
                        <a:t>AB</a:t>
                      </a:r>
                    </a:p>
                  </a:txBody>
                  <a:tcPr marL="90000" marR="90000" marT="46800" marB="46800" anchor="ctr" anchorCtr="1" horzOverflow="overflow">
                    <a:lnL w="12700" cap="flat" cmpd="sng" algn="ctr">
                      <a:solidFill>
                        <a:schemeClr val="tx1"/>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r>
            </a:tbl>
          </a:graphicData>
        </a:graphic>
      </p:graphicFrame>
      <p:sp>
        <p:nvSpPr>
          <p:cNvPr id="62540" name="Text Box 76"/>
          <p:cNvSpPr txBox="1">
            <a:spLocks noChangeArrowheads="1"/>
          </p:cNvSpPr>
          <p:nvPr/>
        </p:nvSpPr>
        <p:spPr bwMode="auto">
          <a:xfrm>
            <a:off x="611188" y="1557338"/>
            <a:ext cx="72739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a:solidFill>
                  <a:schemeClr val="tx2"/>
                </a:solidFill>
              </a:rPr>
              <a:t>你知道你父母的血型吗？你的血型呢？</a:t>
            </a:r>
          </a:p>
        </p:txBody>
      </p:sp>
      <p:sp>
        <p:nvSpPr>
          <p:cNvPr id="62541" name="Text Box 77"/>
          <p:cNvSpPr txBox="1">
            <a:spLocks noChangeArrowheads="1"/>
          </p:cNvSpPr>
          <p:nvPr/>
        </p:nvSpPr>
        <p:spPr bwMode="auto">
          <a:xfrm>
            <a:off x="2195513" y="5734050"/>
            <a:ext cx="28082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en-US"/>
          </a:p>
        </p:txBody>
      </p:sp>
      <p:sp>
        <p:nvSpPr>
          <p:cNvPr id="62542" name="Text Box 78"/>
          <p:cNvSpPr txBox="1">
            <a:spLocks noChangeArrowheads="1"/>
          </p:cNvSpPr>
          <p:nvPr/>
        </p:nvSpPr>
        <p:spPr bwMode="auto">
          <a:xfrm>
            <a:off x="684213" y="5661025"/>
            <a:ext cx="79914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t>ABO</a:t>
            </a:r>
            <a:r>
              <a:rPr lang="zh-CN" altLang="en-US" sz="2400" b="1"/>
              <a:t>血型与遗传有关，故在法医学上常用于亲子鉴定 </a:t>
            </a:r>
          </a:p>
        </p:txBody>
      </p:sp>
    </p:spTree>
    <p:extLst>
      <p:ext uri="{BB962C8B-B14F-4D97-AF65-F5344CB8AC3E}">
        <p14:creationId xmlns:p14="http://schemas.microsoft.com/office/powerpoint/2010/main" val="18232330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Text Box 4"/>
          <p:cNvSpPr txBox="1">
            <a:spLocks noChangeArrowheads="1"/>
          </p:cNvSpPr>
          <p:nvPr/>
        </p:nvSpPr>
        <p:spPr bwMode="auto">
          <a:xfrm>
            <a:off x="611188" y="549275"/>
            <a:ext cx="216058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dirty="0">
                <a:solidFill>
                  <a:schemeClr val="hlink"/>
                </a:solidFill>
              </a:rPr>
              <a:t>血 量</a:t>
            </a:r>
          </a:p>
        </p:txBody>
      </p:sp>
      <p:sp>
        <p:nvSpPr>
          <p:cNvPr id="73733" name="Rectangle 5"/>
          <p:cNvSpPr>
            <a:spLocks noChangeArrowheads="1"/>
          </p:cNvSpPr>
          <p:nvPr/>
        </p:nvSpPr>
        <p:spPr bwMode="auto">
          <a:xfrm>
            <a:off x="250825" y="1341438"/>
            <a:ext cx="8675688" cy="483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dirty="0">
                <a:solidFill>
                  <a:srgbClr val="FF0000"/>
                </a:solidFill>
              </a:rPr>
              <a:t>1.</a:t>
            </a:r>
            <a:r>
              <a:rPr lang="zh-CN" altLang="en-US" sz="2400" b="1" dirty="0">
                <a:solidFill>
                  <a:srgbClr val="FF0000"/>
                </a:solidFill>
              </a:rPr>
              <a:t>成年人的血量大致相当于本人体重的多少</a:t>
            </a:r>
            <a:r>
              <a:rPr lang="en-US" altLang="zh-CN" sz="2400" b="1" dirty="0">
                <a:solidFill>
                  <a:srgbClr val="FF0000"/>
                </a:solidFill>
              </a:rPr>
              <a:t>?</a:t>
            </a:r>
            <a:r>
              <a:rPr lang="zh-CN" altLang="en-US" sz="2400" b="1" dirty="0">
                <a:solidFill>
                  <a:srgbClr val="FF0000"/>
                </a:solidFill>
              </a:rPr>
              <a:t>你的体重是多少</a:t>
            </a:r>
            <a:r>
              <a:rPr lang="en-US" altLang="zh-CN" sz="2400" b="1" dirty="0">
                <a:solidFill>
                  <a:srgbClr val="FF0000"/>
                </a:solidFill>
              </a:rPr>
              <a:t>?</a:t>
            </a:r>
            <a:r>
              <a:rPr lang="zh-CN" altLang="en-US" sz="2400" b="1">
                <a:solidFill>
                  <a:srgbClr val="FF0000"/>
                </a:solidFill>
              </a:rPr>
              <a:t>如果按成年人的比例计算，你的血量大约是多少</a:t>
            </a:r>
            <a:r>
              <a:rPr lang="en-US" altLang="zh-CN" sz="2400" b="1" dirty="0">
                <a:solidFill>
                  <a:srgbClr val="FF0000"/>
                </a:solidFill>
              </a:rPr>
              <a:t>?</a:t>
            </a:r>
          </a:p>
          <a:p>
            <a:endParaRPr lang="en-US" altLang="zh-CN" sz="2400" b="1" dirty="0">
              <a:solidFill>
                <a:srgbClr val="FF0000"/>
              </a:solidFill>
            </a:endParaRPr>
          </a:p>
          <a:p>
            <a:r>
              <a:rPr lang="en-US" altLang="zh-CN" sz="2400" b="1" dirty="0">
                <a:solidFill>
                  <a:srgbClr val="FF0000"/>
                </a:solidFill>
              </a:rPr>
              <a:t>2.</a:t>
            </a:r>
            <a:r>
              <a:rPr lang="zh-CN" altLang="en-US" sz="2400" b="1" dirty="0">
                <a:solidFill>
                  <a:srgbClr val="FF0000"/>
                </a:solidFill>
              </a:rPr>
              <a:t>对于一个健康的成年人来说，一次失血超过血量的多少，生命就会发生危险</a:t>
            </a:r>
            <a:r>
              <a:rPr lang="en-US" altLang="zh-CN" sz="2400" b="1" dirty="0">
                <a:solidFill>
                  <a:srgbClr val="FF0000"/>
                </a:solidFill>
              </a:rPr>
              <a:t>?</a:t>
            </a:r>
          </a:p>
          <a:p>
            <a:endParaRPr lang="en-US" altLang="zh-CN" sz="2400" b="1" dirty="0">
              <a:solidFill>
                <a:srgbClr val="FF0000"/>
              </a:solidFill>
            </a:endParaRPr>
          </a:p>
          <a:p>
            <a:r>
              <a:rPr lang="en-US" altLang="zh-CN" sz="2400" b="1" dirty="0">
                <a:solidFill>
                  <a:srgbClr val="FF0000"/>
                </a:solidFill>
              </a:rPr>
              <a:t>3.</a:t>
            </a:r>
            <a:r>
              <a:rPr lang="zh-CN" altLang="en-US" sz="2400" b="1" dirty="0">
                <a:solidFill>
                  <a:srgbClr val="FF0000"/>
                </a:solidFill>
              </a:rPr>
              <a:t>失血量如果一次超过</a:t>
            </a:r>
            <a:r>
              <a:rPr lang="en-US" altLang="zh-CN" sz="2400" b="1" dirty="0">
                <a:solidFill>
                  <a:srgbClr val="FF0000"/>
                </a:solidFill>
              </a:rPr>
              <a:t>800 mL</a:t>
            </a:r>
            <a:r>
              <a:rPr lang="zh-CN" altLang="en-US" sz="2400" b="1" dirty="0">
                <a:solidFill>
                  <a:srgbClr val="FF0000"/>
                </a:solidFill>
              </a:rPr>
              <a:t>，人就会出现什么症状</a:t>
            </a:r>
            <a:r>
              <a:rPr lang="en-US" altLang="zh-CN" sz="2400" b="1" dirty="0">
                <a:solidFill>
                  <a:srgbClr val="FF0000"/>
                </a:solidFill>
              </a:rPr>
              <a:t>?</a:t>
            </a:r>
          </a:p>
          <a:p>
            <a:endParaRPr lang="en-US" altLang="zh-CN" sz="2400" b="1" dirty="0">
              <a:solidFill>
                <a:srgbClr val="FF0000"/>
              </a:solidFill>
            </a:endParaRPr>
          </a:p>
          <a:p>
            <a:r>
              <a:rPr lang="en-US" altLang="zh-CN" sz="2400" b="1" dirty="0">
                <a:solidFill>
                  <a:srgbClr val="FF0000"/>
                </a:solidFill>
              </a:rPr>
              <a:t>4.</a:t>
            </a:r>
            <a:r>
              <a:rPr lang="zh-CN" altLang="en-US" sz="2400" b="1" dirty="0">
                <a:solidFill>
                  <a:srgbClr val="FF0000"/>
                </a:solidFill>
              </a:rPr>
              <a:t>健康的成年人，每次可以献多少毫升的血</a:t>
            </a:r>
            <a:r>
              <a:rPr lang="en-US" altLang="zh-CN" sz="2400" b="1" dirty="0">
                <a:solidFill>
                  <a:srgbClr val="FF0000"/>
                </a:solidFill>
              </a:rPr>
              <a:t>?</a:t>
            </a:r>
          </a:p>
          <a:p>
            <a:endParaRPr lang="en-US" altLang="zh-CN" sz="2400" b="1" dirty="0">
              <a:solidFill>
                <a:srgbClr val="FF0000"/>
              </a:solidFill>
            </a:endParaRPr>
          </a:p>
          <a:p>
            <a:r>
              <a:rPr lang="en-US" altLang="zh-CN" sz="2400" b="1" dirty="0">
                <a:solidFill>
                  <a:srgbClr val="FF0000"/>
                </a:solidFill>
              </a:rPr>
              <a:t>5.</a:t>
            </a:r>
            <a:r>
              <a:rPr lang="zh-CN" altLang="en-US" sz="2400" b="1" dirty="0">
                <a:solidFill>
                  <a:srgbClr val="FF0000"/>
                </a:solidFill>
              </a:rPr>
              <a:t>为什么要提倡无偿献血</a:t>
            </a:r>
            <a:r>
              <a:rPr lang="en-US" altLang="zh-CN" sz="2400" b="1" dirty="0">
                <a:solidFill>
                  <a:srgbClr val="FF0000"/>
                </a:solidFill>
              </a:rPr>
              <a:t>?</a:t>
            </a:r>
          </a:p>
          <a:p>
            <a:endParaRPr lang="en-US" altLang="zh-CN" sz="2400" b="1" dirty="0">
              <a:solidFill>
                <a:srgbClr val="FF0000"/>
              </a:solidFill>
            </a:endParaRPr>
          </a:p>
          <a:p>
            <a:r>
              <a:rPr lang="en-US" altLang="zh-CN" sz="2400" b="1" dirty="0">
                <a:solidFill>
                  <a:srgbClr val="FF0000"/>
                </a:solidFill>
              </a:rPr>
              <a:t>6.</a:t>
            </a:r>
            <a:r>
              <a:rPr lang="zh-CN" altLang="en-US" sz="2400" b="1" dirty="0">
                <a:solidFill>
                  <a:srgbClr val="FF0000"/>
                </a:solidFill>
              </a:rPr>
              <a:t>将来等你长大了，你愿意参加无偿献血吗</a:t>
            </a:r>
            <a:r>
              <a:rPr lang="en-US" altLang="zh-CN" sz="2400" b="1" dirty="0">
                <a:solidFill>
                  <a:srgbClr val="FF0000"/>
                </a:solidFill>
              </a:rPr>
              <a:t>?</a:t>
            </a:r>
            <a:r>
              <a:rPr lang="zh-CN" altLang="en-US" sz="2400" b="1" dirty="0">
                <a:solidFill>
                  <a:srgbClr val="FF0000"/>
                </a:solidFill>
              </a:rPr>
              <a:t>请说出你的理由。</a:t>
            </a:r>
          </a:p>
        </p:txBody>
      </p:sp>
      <p:sp>
        <p:nvSpPr>
          <p:cNvPr id="73734" name="AutoShape 6"/>
          <p:cNvSpPr>
            <a:spLocks/>
          </p:cNvSpPr>
          <p:nvPr/>
        </p:nvSpPr>
        <p:spPr bwMode="auto">
          <a:xfrm>
            <a:off x="6588125" y="836613"/>
            <a:ext cx="1368425" cy="431800"/>
          </a:xfrm>
          <a:prstGeom prst="borderCallout2">
            <a:avLst>
              <a:gd name="adj1" fmla="val 26472"/>
              <a:gd name="adj2" fmla="val -5569"/>
              <a:gd name="adj3" fmla="val 26472"/>
              <a:gd name="adj4" fmla="val -28653"/>
              <a:gd name="adj5" fmla="val 133454"/>
              <a:gd name="adj6" fmla="val -5266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2400" b="1"/>
              <a:t>7%--8%</a:t>
            </a:r>
          </a:p>
        </p:txBody>
      </p:sp>
      <p:sp>
        <p:nvSpPr>
          <p:cNvPr id="73735" name="AutoShape 7"/>
          <p:cNvSpPr>
            <a:spLocks/>
          </p:cNvSpPr>
          <p:nvPr/>
        </p:nvSpPr>
        <p:spPr bwMode="auto">
          <a:xfrm>
            <a:off x="4500563" y="2060575"/>
            <a:ext cx="2727325" cy="431800"/>
          </a:xfrm>
          <a:prstGeom prst="borderCallout2">
            <a:avLst>
              <a:gd name="adj1" fmla="val 26472"/>
              <a:gd name="adj2" fmla="val 102792"/>
              <a:gd name="adj3" fmla="val 26472"/>
              <a:gd name="adj4" fmla="val 105005"/>
              <a:gd name="adj5" fmla="val 137500"/>
              <a:gd name="adj6" fmla="val 107333"/>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2400" b="1"/>
              <a:t>1200-1500</a:t>
            </a:r>
            <a:r>
              <a:rPr lang="zh-CN" altLang="en-US" sz="2400" b="1"/>
              <a:t>毫升</a:t>
            </a:r>
          </a:p>
        </p:txBody>
      </p:sp>
      <p:sp>
        <p:nvSpPr>
          <p:cNvPr id="73736" name="AutoShape 8"/>
          <p:cNvSpPr>
            <a:spLocks/>
          </p:cNvSpPr>
          <p:nvPr/>
        </p:nvSpPr>
        <p:spPr bwMode="auto">
          <a:xfrm>
            <a:off x="5364163" y="3789363"/>
            <a:ext cx="2735262" cy="431800"/>
          </a:xfrm>
          <a:prstGeom prst="borderCallout2">
            <a:avLst>
              <a:gd name="adj1" fmla="val 26472"/>
              <a:gd name="adj2" fmla="val -2787"/>
              <a:gd name="adj3" fmla="val 26472"/>
              <a:gd name="adj4" fmla="val -14333"/>
              <a:gd name="adj5" fmla="val 133454"/>
              <a:gd name="adj6" fmla="val -26347"/>
            </a:avLst>
          </a:prstGeom>
          <a:solidFill>
            <a:schemeClr val="accent1"/>
          </a:solidFill>
          <a:ln w="12700" cap="sq">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zh-CN" sz="2400" b="1"/>
              <a:t>200-300</a:t>
            </a:r>
            <a:r>
              <a:rPr lang="zh-CN" altLang="en-US" sz="2400" b="1"/>
              <a:t>毫升</a:t>
            </a:r>
          </a:p>
        </p:txBody>
      </p:sp>
    </p:spTree>
    <p:extLst>
      <p:ext uri="{BB962C8B-B14F-4D97-AF65-F5344CB8AC3E}">
        <p14:creationId xmlns:p14="http://schemas.microsoft.com/office/powerpoint/2010/main" val="12083352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3733"/>
                                        </p:tgtEl>
                                        <p:attrNameLst>
                                          <p:attrName>style.visibility</p:attrName>
                                        </p:attrNameLst>
                                      </p:cBhvr>
                                      <p:to>
                                        <p:strVal val="visible"/>
                                      </p:to>
                                    </p:set>
                                    <p:anim calcmode="discrete" valueType="clr">
                                      <p:cBhvr override="childStyle">
                                        <p:cTn id="7" dur="80"/>
                                        <p:tgtEl>
                                          <p:spTgt spid="7373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3733"/>
                                        </p:tgtEl>
                                        <p:attrNameLst>
                                          <p:attrName>fillcolor</p:attrName>
                                        </p:attrNameLst>
                                      </p:cBhvr>
                                      <p:tavLst>
                                        <p:tav tm="0">
                                          <p:val>
                                            <p:clrVal>
                                              <a:schemeClr val="accent2"/>
                                            </p:clrVal>
                                          </p:val>
                                        </p:tav>
                                        <p:tav tm="50000">
                                          <p:val>
                                            <p:clrVal>
                                              <a:schemeClr val="hlink"/>
                                            </p:clrVal>
                                          </p:val>
                                        </p:tav>
                                      </p:tavLst>
                                    </p:anim>
                                    <p:set>
                                      <p:cBhvr>
                                        <p:cTn id="9" dur="80"/>
                                        <p:tgtEl>
                                          <p:spTgt spid="73733"/>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16" presetClass="entr" presetSubtype="26" fill="hold" grpId="0" nodeType="clickEffect">
                                  <p:stCondLst>
                                    <p:cond delay="0"/>
                                  </p:stCondLst>
                                  <p:childTnLst>
                                    <p:set>
                                      <p:cBhvr>
                                        <p:cTn id="13" dur="1" fill="hold">
                                          <p:stCondLst>
                                            <p:cond delay="0"/>
                                          </p:stCondLst>
                                        </p:cTn>
                                        <p:tgtEl>
                                          <p:spTgt spid="73734"/>
                                        </p:tgtEl>
                                        <p:attrNameLst>
                                          <p:attrName>style.visibility</p:attrName>
                                        </p:attrNameLst>
                                      </p:cBhvr>
                                      <p:to>
                                        <p:strVal val="visible"/>
                                      </p:to>
                                    </p:set>
                                    <p:animEffect transition="in" filter="barn(inHorizontal)">
                                      <p:cBhvr>
                                        <p:cTn id="14" dur="500"/>
                                        <p:tgtEl>
                                          <p:spTgt spid="73734"/>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73735"/>
                                        </p:tgtEl>
                                        <p:attrNameLst>
                                          <p:attrName>style.visibility</p:attrName>
                                        </p:attrNameLst>
                                      </p:cBhvr>
                                      <p:to>
                                        <p:strVal val="visible"/>
                                      </p:to>
                                    </p:set>
                                    <p:animEffect transition="in" filter="barn(inHorizontal)">
                                      <p:cBhvr>
                                        <p:cTn id="19" dur="500"/>
                                        <p:tgtEl>
                                          <p:spTgt spid="7373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26" fill="hold" grpId="0" nodeType="clickEffect">
                                  <p:stCondLst>
                                    <p:cond delay="0"/>
                                  </p:stCondLst>
                                  <p:childTnLst>
                                    <p:set>
                                      <p:cBhvr>
                                        <p:cTn id="23" dur="1" fill="hold">
                                          <p:stCondLst>
                                            <p:cond delay="0"/>
                                          </p:stCondLst>
                                        </p:cTn>
                                        <p:tgtEl>
                                          <p:spTgt spid="73736"/>
                                        </p:tgtEl>
                                        <p:attrNameLst>
                                          <p:attrName>style.visibility</p:attrName>
                                        </p:attrNameLst>
                                      </p:cBhvr>
                                      <p:to>
                                        <p:strVal val="visible"/>
                                      </p:to>
                                    </p:set>
                                    <p:animEffect transition="in" filter="barn(inHorizontal)">
                                      <p:cBhvr>
                                        <p:cTn id="24" dur="500"/>
                                        <p:tgtEl>
                                          <p:spTgt spid="737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3" grpId="0"/>
      <p:bldP spid="73734" grpId="0" animBg="1"/>
      <p:bldP spid="73735" grpId="0" animBg="1"/>
      <p:bldP spid="7373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sz="5400" dirty="0" smtClean="0">
                <a:solidFill>
                  <a:srgbClr val="FF0000"/>
                </a:solidFill>
              </a:rPr>
              <a:t>动手做一做</a:t>
            </a:r>
            <a:endParaRPr lang="zh-CN" altLang="en-US" sz="5400" dirty="0">
              <a:solidFill>
                <a:srgbClr val="FF0000"/>
              </a:solidFill>
            </a:endParaRPr>
          </a:p>
        </p:txBody>
      </p:sp>
    </p:spTree>
    <p:extLst>
      <p:ext uri="{BB962C8B-B14F-4D97-AF65-F5344CB8AC3E}">
        <p14:creationId xmlns:p14="http://schemas.microsoft.com/office/powerpoint/2010/main" val="9822792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Text Box 4"/>
          <p:cNvSpPr txBox="1">
            <a:spLocks noChangeArrowheads="1"/>
          </p:cNvSpPr>
          <p:nvPr/>
        </p:nvSpPr>
        <p:spPr bwMode="auto">
          <a:xfrm>
            <a:off x="468313" y="549275"/>
            <a:ext cx="74168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b="1">
                <a:solidFill>
                  <a:srgbClr val="CC0000"/>
                </a:solidFill>
              </a:rPr>
              <a:t>1</a:t>
            </a:r>
            <a:r>
              <a:rPr lang="zh-CN" altLang="en-US" sz="4000" b="1">
                <a:solidFill>
                  <a:srgbClr val="CC0000"/>
                </a:solidFill>
              </a:rPr>
              <a:t>、显微镜中数量最多的血细胞是哪一种</a:t>
            </a:r>
            <a:r>
              <a:rPr lang="en-US" altLang="zh-CN" sz="4000" b="1">
                <a:solidFill>
                  <a:srgbClr val="CC0000"/>
                </a:solidFill>
              </a:rPr>
              <a:t>?</a:t>
            </a:r>
          </a:p>
        </p:txBody>
      </p:sp>
      <p:sp>
        <p:nvSpPr>
          <p:cNvPr id="52229" name="Text Box 5"/>
          <p:cNvSpPr txBox="1">
            <a:spLocks noChangeArrowheads="1"/>
          </p:cNvSpPr>
          <p:nvPr/>
        </p:nvSpPr>
        <p:spPr bwMode="auto">
          <a:xfrm>
            <a:off x="827088" y="1989138"/>
            <a:ext cx="64817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红细胞</a:t>
            </a:r>
          </a:p>
        </p:txBody>
      </p:sp>
      <p:sp>
        <p:nvSpPr>
          <p:cNvPr id="52230" name="Text Box 6"/>
          <p:cNvSpPr txBox="1">
            <a:spLocks noChangeArrowheads="1"/>
          </p:cNvSpPr>
          <p:nvPr/>
        </p:nvSpPr>
        <p:spPr bwMode="auto">
          <a:xfrm>
            <a:off x="395288" y="2636838"/>
            <a:ext cx="7705725"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4000" b="1">
                <a:solidFill>
                  <a:srgbClr val="CC0000"/>
                </a:solidFill>
              </a:rPr>
              <a:t>2</a:t>
            </a:r>
            <a:r>
              <a:rPr lang="zh-CN" altLang="en-US" sz="4000" b="1">
                <a:solidFill>
                  <a:srgbClr val="CC0000"/>
                </a:solidFill>
              </a:rPr>
              <a:t>、你是怎样区分各种血细胞的？尝试描述他们的形态。</a:t>
            </a:r>
          </a:p>
        </p:txBody>
      </p:sp>
      <p:sp>
        <p:nvSpPr>
          <p:cNvPr id="52232" name="Text Box 8"/>
          <p:cNvSpPr txBox="1">
            <a:spLocks noChangeArrowheads="1"/>
          </p:cNvSpPr>
          <p:nvPr/>
        </p:nvSpPr>
        <p:spPr bwMode="auto">
          <a:xfrm>
            <a:off x="611188" y="4076700"/>
            <a:ext cx="6985000" cy="222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在显微镜下，红细胞呈两面凹的圆饼状，染色后呈红色，数量多。白细胞的个体一般都比红细胞大，数量少，通常呈圆球形，有细胞核，染色后才能观察清楚。血小板形状不规则，最小染色后才能观察到。</a:t>
            </a:r>
          </a:p>
        </p:txBody>
      </p:sp>
    </p:spTree>
    <p:extLst>
      <p:ext uri="{BB962C8B-B14F-4D97-AF65-F5344CB8AC3E}">
        <p14:creationId xmlns:p14="http://schemas.microsoft.com/office/powerpoint/2010/main" val="369992292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9"/>
                                        </p:tgtEl>
                                        <p:attrNameLst>
                                          <p:attrName>style.visibility</p:attrName>
                                        </p:attrNameLst>
                                      </p:cBhvr>
                                      <p:to>
                                        <p:strVal val="visible"/>
                                      </p:to>
                                    </p:set>
                                    <p:anim calcmode="lin" valueType="num">
                                      <p:cBhvr additive="base">
                                        <p:cTn id="7" dur="500" fill="hold"/>
                                        <p:tgtEl>
                                          <p:spTgt spid="52229"/>
                                        </p:tgtEl>
                                        <p:attrNameLst>
                                          <p:attrName>ppt_x</p:attrName>
                                        </p:attrNameLst>
                                      </p:cBhvr>
                                      <p:tavLst>
                                        <p:tav tm="0">
                                          <p:val>
                                            <p:strVal val="#ppt_x"/>
                                          </p:val>
                                        </p:tav>
                                        <p:tav tm="100000">
                                          <p:val>
                                            <p:strVal val="#ppt_x"/>
                                          </p:val>
                                        </p:tav>
                                      </p:tavLst>
                                    </p:anim>
                                    <p:anim calcmode="lin" valueType="num">
                                      <p:cBhvr additive="base">
                                        <p:cTn id="8" dur="500" fill="hold"/>
                                        <p:tgtEl>
                                          <p:spTgt spid="5222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2232">
                                            <p:txEl>
                                              <p:pRg st="0" end="0"/>
                                            </p:txEl>
                                          </p:spTgt>
                                        </p:tgtEl>
                                        <p:attrNameLst>
                                          <p:attrName>style.visibility</p:attrName>
                                        </p:attrNameLst>
                                      </p:cBhvr>
                                      <p:to>
                                        <p:strVal val="visible"/>
                                      </p:to>
                                    </p:set>
                                    <p:anim calcmode="lin" valueType="num">
                                      <p:cBhvr additive="base">
                                        <p:cTn id="13" dur="500" fill="hold"/>
                                        <p:tgtEl>
                                          <p:spTgt spid="5223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22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Text Box 4"/>
          <p:cNvSpPr txBox="1">
            <a:spLocks noChangeArrowheads="1"/>
          </p:cNvSpPr>
          <p:nvPr/>
        </p:nvSpPr>
        <p:spPr bwMode="auto">
          <a:xfrm>
            <a:off x="1115617" y="836712"/>
            <a:ext cx="6625034"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600" b="1" u="sng" dirty="0"/>
              <a:t>血液</a:t>
            </a:r>
            <a:r>
              <a:rPr lang="zh-CN" altLang="en-US" sz="3600" b="1" u="sng" dirty="0" smtClean="0"/>
              <a:t>是</a:t>
            </a:r>
            <a:r>
              <a:rPr lang="en-US" altLang="zh-CN" sz="3600" b="1" u="sng" dirty="0"/>
              <a:t> </a:t>
            </a:r>
            <a:r>
              <a:rPr lang="en-US" altLang="zh-CN" sz="3600" b="1" u="sng" dirty="0" smtClean="0"/>
              <a:t>           </a:t>
            </a:r>
            <a:r>
              <a:rPr lang="zh-CN" altLang="en-US" sz="3600" b="1" u="sng" dirty="0" smtClean="0"/>
              <a:t>在</a:t>
            </a:r>
            <a:r>
              <a:rPr lang="zh-CN" altLang="en-US" sz="3600" b="1" u="sng" dirty="0"/>
              <a:t>心脏和血管内的红色液体。</a:t>
            </a:r>
            <a:r>
              <a:rPr lang="zh-CN" altLang="en-US" sz="3600" b="1" u="sng" dirty="0" smtClean="0"/>
              <a:t>属于                 </a:t>
            </a:r>
            <a:r>
              <a:rPr lang="zh-CN" altLang="en-US" sz="3600" b="1" u="sng" dirty="0" smtClean="0">
                <a:solidFill>
                  <a:srgbClr val="CC0000"/>
                </a:solidFill>
              </a:rPr>
              <a:t>。</a:t>
            </a:r>
            <a:r>
              <a:rPr lang="zh-CN" altLang="en-US" sz="3600" kern="0" dirty="0" smtClean="0">
                <a:solidFill>
                  <a:srgbClr val="FF0000"/>
                </a:solidFill>
                <a:latin typeface="Arial"/>
                <a:ea typeface="楷体_GB2312" pitchFamily="49" charset="-122"/>
                <a:cs typeface="+mj-cs"/>
              </a:rPr>
              <a:t>血液</a:t>
            </a:r>
            <a:r>
              <a:rPr lang="zh-CN" altLang="en-US" sz="3600" kern="0" dirty="0">
                <a:solidFill>
                  <a:srgbClr val="FF0000"/>
                </a:solidFill>
                <a:latin typeface="Arial"/>
                <a:ea typeface="楷体_GB2312" pitchFamily="49" charset="-122"/>
                <a:cs typeface="+mj-cs"/>
              </a:rPr>
              <a:t>是由</a:t>
            </a:r>
            <a:r>
              <a:rPr lang="zh-CN" altLang="en-US" sz="3600" kern="0" dirty="0">
                <a:solidFill>
                  <a:srgbClr val="FF0000"/>
                </a:solidFill>
                <a:effectLst>
                  <a:outerShdw blurRad="38100" dist="38100" dir="2700000" algn="tl">
                    <a:srgbClr val="000000"/>
                  </a:outerShdw>
                </a:effectLst>
                <a:latin typeface="Arial"/>
                <a:ea typeface="楷体_GB2312" pitchFamily="49" charset="-122"/>
                <a:cs typeface="+mj-cs"/>
              </a:rPr>
              <a:t>血浆和血细胞</a:t>
            </a:r>
            <a:r>
              <a:rPr lang="zh-CN" altLang="en-US" sz="3600" kern="0" dirty="0">
                <a:solidFill>
                  <a:srgbClr val="FF0000"/>
                </a:solidFill>
                <a:latin typeface="Arial"/>
                <a:ea typeface="楷体_GB2312" pitchFamily="49" charset="-122"/>
                <a:cs typeface="+mj-cs"/>
              </a:rPr>
              <a:t>组成</a:t>
            </a:r>
            <a:r>
              <a:rPr lang="zh-CN" altLang="en-US" sz="3600" kern="0" dirty="0" smtClean="0">
                <a:solidFill>
                  <a:srgbClr val="FF0000"/>
                </a:solidFill>
                <a:latin typeface="Arial"/>
                <a:ea typeface="楷体_GB2312" pitchFamily="49" charset="-122"/>
                <a:cs typeface="+mj-cs"/>
              </a:rPr>
              <a:t>的</a:t>
            </a:r>
            <a:r>
              <a:rPr lang="en-US" altLang="zh-CN" sz="3600" kern="0" dirty="0" smtClean="0">
                <a:solidFill>
                  <a:srgbClr val="FF0000"/>
                </a:solidFill>
                <a:latin typeface="Arial"/>
                <a:ea typeface="楷体_GB2312" pitchFamily="49" charset="-122"/>
                <a:cs typeface="+mj-cs"/>
              </a:rPr>
              <a:t>,</a:t>
            </a:r>
            <a:r>
              <a:rPr lang="zh-CN" altLang="en-US" sz="3600" kern="0" dirty="0" smtClean="0">
                <a:solidFill>
                  <a:srgbClr val="FF0000"/>
                </a:solidFill>
                <a:latin typeface="Arial"/>
                <a:ea typeface="楷体_GB2312" pitchFamily="49" charset="-122"/>
                <a:cs typeface="+mj-cs"/>
              </a:rPr>
              <a:t>在</a:t>
            </a:r>
            <a:r>
              <a:rPr lang="zh-CN" altLang="en-US" sz="3600" kern="0" dirty="0">
                <a:solidFill>
                  <a:srgbClr val="FF0000"/>
                </a:solidFill>
                <a:latin typeface="Arial"/>
                <a:ea typeface="楷体_GB2312" pitchFamily="49" charset="-122"/>
                <a:cs typeface="+mj-cs"/>
              </a:rPr>
              <a:t>两层的交界处，有很薄的一层白色物质，这是白细胞和血小板。</a:t>
            </a:r>
            <a:endParaRPr lang="zh-CN" altLang="en-US" sz="3600" b="1" u="sng" dirty="0">
              <a:solidFill>
                <a:srgbClr val="CC0000"/>
              </a:solidFill>
            </a:endParaRPr>
          </a:p>
        </p:txBody>
      </p:sp>
      <p:sp>
        <p:nvSpPr>
          <p:cNvPr id="2" name="TextBox 1"/>
          <p:cNvSpPr txBox="1"/>
          <p:nvPr/>
        </p:nvSpPr>
        <p:spPr>
          <a:xfrm>
            <a:off x="1187625" y="4149080"/>
            <a:ext cx="6696742" cy="1754326"/>
          </a:xfrm>
          <a:prstGeom prst="rect">
            <a:avLst/>
          </a:prstGeom>
          <a:noFill/>
        </p:spPr>
        <p:txBody>
          <a:bodyPr wrap="square" rtlCol="0">
            <a:spAutoFit/>
          </a:bodyPr>
          <a:lstStyle/>
          <a:p>
            <a:pPr lvl="0" fontAlgn="base">
              <a:spcBef>
                <a:spcPct val="0"/>
              </a:spcBef>
              <a:spcAft>
                <a:spcPct val="0"/>
              </a:spcAft>
            </a:pPr>
            <a:r>
              <a:rPr lang="zh-CN" altLang="en-US" sz="3600" b="1" dirty="0" smtClean="0">
                <a:solidFill>
                  <a:srgbClr val="660066"/>
                </a:solidFill>
                <a:latin typeface="Arial" charset="0"/>
                <a:ea typeface="华文中宋" pitchFamily="2" charset="-122"/>
              </a:rPr>
              <a:t>作用：</a:t>
            </a:r>
            <a:r>
              <a:rPr lang="zh-CN" altLang="en-US" sz="3600" b="1" dirty="0" smtClean="0">
                <a:solidFill>
                  <a:srgbClr val="660066"/>
                </a:solidFill>
                <a:latin typeface="Arial" charset="0"/>
                <a:ea typeface="华文中宋" pitchFamily="2" charset="-122"/>
              </a:rPr>
              <a:t>把         和          送</a:t>
            </a:r>
            <a:r>
              <a:rPr lang="zh-CN" altLang="en-US" sz="3600" b="1" dirty="0">
                <a:solidFill>
                  <a:srgbClr val="660066"/>
                </a:solidFill>
                <a:latin typeface="Arial" charset="0"/>
                <a:ea typeface="华文中宋" pitchFamily="2" charset="-122"/>
              </a:rPr>
              <a:t>到全身各处，把细胞产生</a:t>
            </a:r>
            <a:r>
              <a:rPr lang="zh-CN" altLang="en-US" sz="3600" b="1" dirty="0" smtClean="0">
                <a:solidFill>
                  <a:srgbClr val="660066"/>
                </a:solidFill>
                <a:latin typeface="Arial" charset="0"/>
                <a:ea typeface="华文中宋" pitchFamily="2" charset="-122"/>
              </a:rPr>
              <a:t>的            等</a:t>
            </a:r>
            <a:r>
              <a:rPr lang="zh-CN" altLang="en-US" sz="3600" b="1" dirty="0">
                <a:solidFill>
                  <a:srgbClr val="660066"/>
                </a:solidFill>
                <a:latin typeface="Arial" charset="0"/>
                <a:ea typeface="华文中宋" pitchFamily="2" charset="-122"/>
              </a:rPr>
              <a:t>废物运走。</a:t>
            </a:r>
          </a:p>
        </p:txBody>
      </p:sp>
      <p:sp>
        <p:nvSpPr>
          <p:cNvPr id="4" name="TextBox 3"/>
          <p:cNvSpPr txBox="1"/>
          <p:nvPr/>
        </p:nvSpPr>
        <p:spPr>
          <a:xfrm>
            <a:off x="2771800" y="822321"/>
            <a:ext cx="1008112" cy="584775"/>
          </a:xfrm>
          <a:prstGeom prst="rect">
            <a:avLst/>
          </a:prstGeom>
          <a:noFill/>
        </p:spPr>
        <p:txBody>
          <a:bodyPr wrap="square" rtlCol="0">
            <a:spAutoFit/>
          </a:bodyPr>
          <a:lstStyle/>
          <a:p>
            <a:r>
              <a:rPr lang="zh-CN" altLang="en-US" sz="3200" b="1" u="sng" dirty="0">
                <a:solidFill>
                  <a:srgbClr val="CC0000"/>
                </a:solidFill>
              </a:rPr>
              <a:t>流动</a:t>
            </a:r>
            <a:endParaRPr lang="zh-CN" altLang="en-US" sz="3200" dirty="0"/>
          </a:p>
        </p:txBody>
      </p:sp>
      <p:sp>
        <p:nvSpPr>
          <p:cNvPr id="6" name="矩形 5"/>
          <p:cNvSpPr/>
          <p:nvPr/>
        </p:nvSpPr>
        <p:spPr>
          <a:xfrm>
            <a:off x="4413183" y="1412776"/>
            <a:ext cx="1800050" cy="523220"/>
          </a:xfrm>
          <a:prstGeom prst="rect">
            <a:avLst/>
          </a:prstGeom>
        </p:spPr>
        <p:txBody>
          <a:bodyPr wrap="square">
            <a:spAutoFit/>
          </a:bodyPr>
          <a:lstStyle/>
          <a:p>
            <a:r>
              <a:rPr lang="zh-CN" altLang="en-US" sz="2800" b="1" u="sng" dirty="0" smtClean="0">
                <a:solidFill>
                  <a:srgbClr val="CC0000"/>
                </a:solidFill>
              </a:rPr>
              <a:t>结缔组织</a:t>
            </a:r>
            <a:r>
              <a:rPr lang="zh-CN" altLang="en-US" b="1" u="sng" dirty="0" smtClean="0">
                <a:solidFill>
                  <a:srgbClr val="CC0000"/>
                </a:solidFill>
              </a:rPr>
              <a:t>      </a:t>
            </a:r>
            <a:endParaRPr lang="zh-CN" altLang="en-US" dirty="0"/>
          </a:p>
        </p:txBody>
      </p:sp>
      <p:sp>
        <p:nvSpPr>
          <p:cNvPr id="7" name="TextBox 6"/>
          <p:cNvSpPr txBox="1"/>
          <p:nvPr/>
        </p:nvSpPr>
        <p:spPr>
          <a:xfrm>
            <a:off x="3275856" y="4149080"/>
            <a:ext cx="936104" cy="523220"/>
          </a:xfrm>
          <a:prstGeom prst="rect">
            <a:avLst/>
          </a:prstGeom>
          <a:noFill/>
        </p:spPr>
        <p:txBody>
          <a:bodyPr wrap="square" rtlCol="0">
            <a:spAutoFit/>
          </a:bodyPr>
          <a:lstStyle/>
          <a:p>
            <a:r>
              <a:rPr lang="zh-CN" altLang="en-US" sz="2800" b="1" i="1" dirty="0">
                <a:solidFill>
                  <a:srgbClr val="FF0000"/>
                </a:solidFill>
                <a:latin typeface="Arial" charset="0"/>
                <a:ea typeface="华文中宋" pitchFamily="2" charset="-122"/>
              </a:rPr>
              <a:t>氧气</a:t>
            </a:r>
            <a:endParaRPr lang="zh-CN" altLang="en-US" sz="2800" dirty="0"/>
          </a:p>
        </p:txBody>
      </p:sp>
      <p:sp>
        <p:nvSpPr>
          <p:cNvPr id="8" name="TextBox 7"/>
          <p:cNvSpPr txBox="1"/>
          <p:nvPr/>
        </p:nvSpPr>
        <p:spPr>
          <a:xfrm>
            <a:off x="4705766" y="4149237"/>
            <a:ext cx="1214884" cy="523220"/>
          </a:xfrm>
          <a:prstGeom prst="rect">
            <a:avLst/>
          </a:prstGeom>
          <a:noFill/>
        </p:spPr>
        <p:txBody>
          <a:bodyPr wrap="square" rtlCol="0">
            <a:spAutoFit/>
          </a:bodyPr>
          <a:lstStyle/>
          <a:p>
            <a:r>
              <a:rPr lang="zh-CN" altLang="en-US" sz="2800" b="1" i="1" dirty="0">
                <a:solidFill>
                  <a:srgbClr val="FF0000"/>
                </a:solidFill>
                <a:latin typeface="Arial" charset="0"/>
                <a:ea typeface="华文中宋" pitchFamily="2" charset="-122"/>
              </a:rPr>
              <a:t>养料</a:t>
            </a:r>
            <a:endParaRPr lang="zh-CN" altLang="en-US" sz="2800" dirty="0"/>
          </a:p>
        </p:txBody>
      </p:sp>
      <p:sp>
        <p:nvSpPr>
          <p:cNvPr id="9" name="TextBox 8"/>
          <p:cNvSpPr txBox="1"/>
          <p:nvPr/>
        </p:nvSpPr>
        <p:spPr>
          <a:xfrm>
            <a:off x="5947807" y="4841577"/>
            <a:ext cx="1432505" cy="461665"/>
          </a:xfrm>
          <a:prstGeom prst="rect">
            <a:avLst/>
          </a:prstGeom>
          <a:noFill/>
        </p:spPr>
        <p:txBody>
          <a:bodyPr wrap="square" rtlCol="0">
            <a:spAutoFit/>
          </a:bodyPr>
          <a:lstStyle/>
          <a:p>
            <a:r>
              <a:rPr lang="zh-CN" altLang="en-US" sz="2400" b="1" i="1" dirty="0">
                <a:solidFill>
                  <a:srgbClr val="FF0000"/>
                </a:solidFill>
                <a:latin typeface="Arial" charset="0"/>
                <a:ea typeface="华文中宋" pitchFamily="2" charset="-122"/>
              </a:rPr>
              <a:t>二氧化碳</a:t>
            </a:r>
            <a:endParaRPr lang="zh-CN" altLang="en-US" sz="2400" dirty="0"/>
          </a:p>
        </p:txBody>
      </p:sp>
    </p:spTree>
    <p:extLst>
      <p:ext uri="{BB962C8B-B14F-4D97-AF65-F5344CB8AC3E}">
        <p14:creationId xmlns:p14="http://schemas.microsoft.com/office/powerpoint/2010/main" val="2032947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Text Box 4"/>
          <p:cNvSpPr txBox="1">
            <a:spLocks noChangeArrowheads="1"/>
          </p:cNvSpPr>
          <p:nvPr/>
        </p:nvSpPr>
        <p:spPr bwMode="auto">
          <a:xfrm>
            <a:off x="468313" y="476250"/>
            <a:ext cx="74168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smtClean="0"/>
              <a:t>3</a:t>
            </a:r>
            <a:r>
              <a:rPr lang="zh-CN" altLang="en-US" sz="3200" b="1" dirty="0" smtClean="0"/>
              <a:t>、</a:t>
            </a:r>
            <a:r>
              <a:rPr lang="zh-CN" altLang="en-US" sz="3200" b="1" dirty="0"/>
              <a:t>加入抗凝剂的血液静止一段时间后会出现什么现象？</a:t>
            </a:r>
          </a:p>
        </p:txBody>
      </p:sp>
      <p:sp>
        <p:nvSpPr>
          <p:cNvPr id="40965" name="Text Box 5"/>
          <p:cNvSpPr txBox="1">
            <a:spLocks noChangeArrowheads="1"/>
          </p:cNvSpPr>
          <p:nvPr/>
        </p:nvSpPr>
        <p:spPr bwMode="auto">
          <a:xfrm>
            <a:off x="395288" y="2492375"/>
            <a:ext cx="78486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3200" b="1" dirty="0" smtClean="0"/>
              <a:t>4</a:t>
            </a:r>
            <a:r>
              <a:rPr lang="zh-CN" altLang="en-US" sz="3200" b="1" dirty="0" smtClean="0"/>
              <a:t>、</a:t>
            </a:r>
            <a:r>
              <a:rPr lang="zh-CN" altLang="en-US" sz="3200" b="1" dirty="0"/>
              <a:t>你认为血液可能有几部分组成？为什么说血液是</a:t>
            </a:r>
            <a:r>
              <a:rPr lang="zh-CN" altLang="en-US" sz="3200" b="1" dirty="0">
                <a:latin typeface="Arial"/>
              </a:rPr>
              <a:t>“</a:t>
            </a:r>
            <a:r>
              <a:rPr lang="zh-CN" altLang="en-US" sz="3200" b="1" dirty="0"/>
              <a:t>流动的组织</a:t>
            </a:r>
            <a:r>
              <a:rPr lang="zh-CN" altLang="en-US" sz="3200" b="1" dirty="0">
                <a:latin typeface="Arial"/>
              </a:rPr>
              <a:t>”</a:t>
            </a:r>
            <a:r>
              <a:rPr lang="zh-CN" altLang="en-US" sz="3200" b="1" dirty="0"/>
              <a:t>？</a:t>
            </a:r>
          </a:p>
        </p:txBody>
      </p:sp>
      <p:sp>
        <p:nvSpPr>
          <p:cNvPr id="40966" name="Text Box 6"/>
          <p:cNvSpPr txBox="1">
            <a:spLocks noChangeArrowheads="1"/>
          </p:cNvSpPr>
          <p:nvPr/>
        </p:nvSpPr>
        <p:spPr bwMode="auto">
          <a:xfrm>
            <a:off x="468313" y="1628775"/>
            <a:ext cx="73453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CC0000"/>
                </a:solidFill>
              </a:rPr>
              <a:t>加入抗凝集的血液静止一段时间后，</a:t>
            </a:r>
            <a:r>
              <a:rPr lang="zh-CN" altLang="en-US" sz="2400" b="1" u="sng" dirty="0">
                <a:solidFill>
                  <a:srgbClr val="000099"/>
                </a:solidFill>
              </a:rPr>
              <a:t>会分成上、下两层以及中间一层白色物质</a:t>
            </a:r>
            <a:r>
              <a:rPr lang="zh-CN" altLang="en-US" sz="2400" b="1" dirty="0">
                <a:solidFill>
                  <a:srgbClr val="CC0000"/>
                </a:solidFill>
              </a:rPr>
              <a:t>，即</a:t>
            </a:r>
            <a:r>
              <a:rPr lang="zh-CN" altLang="en-US" sz="2400" b="1" dirty="0">
                <a:solidFill>
                  <a:srgbClr val="000099"/>
                </a:solidFill>
              </a:rPr>
              <a:t>出现</a:t>
            </a:r>
            <a:r>
              <a:rPr lang="zh-CN" altLang="en-US" sz="2400" b="1" u="sng" dirty="0">
                <a:solidFill>
                  <a:srgbClr val="000099"/>
                </a:solidFill>
              </a:rPr>
              <a:t>血液分层</a:t>
            </a:r>
            <a:r>
              <a:rPr lang="zh-CN" altLang="en-US" sz="2400" b="1" dirty="0">
                <a:solidFill>
                  <a:srgbClr val="000099"/>
                </a:solidFill>
              </a:rPr>
              <a:t>现象</a:t>
            </a:r>
            <a:r>
              <a:rPr lang="zh-CN" altLang="en-US" sz="2400" b="1" dirty="0">
                <a:solidFill>
                  <a:srgbClr val="CC0000"/>
                </a:solidFill>
              </a:rPr>
              <a:t>。</a:t>
            </a:r>
          </a:p>
        </p:txBody>
      </p:sp>
      <p:sp>
        <p:nvSpPr>
          <p:cNvPr id="40967" name="Text Box 7"/>
          <p:cNvSpPr txBox="1">
            <a:spLocks noChangeArrowheads="1"/>
          </p:cNvSpPr>
          <p:nvPr/>
        </p:nvSpPr>
        <p:spPr bwMode="auto">
          <a:xfrm>
            <a:off x="827088" y="3860800"/>
            <a:ext cx="7200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a:p>
        </p:txBody>
      </p:sp>
      <p:sp>
        <p:nvSpPr>
          <p:cNvPr id="40968" name="Text Box 8"/>
          <p:cNvSpPr txBox="1">
            <a:spLocks noChangeArrowheads="1"/>
          </p:cNvSpPr>
          <p:nvPr/>
        </p:nvSpPr>
        <p:spPr bwMode="auto">
          <a:xfrm>
            <a:off x="539750" y="3573463"/>
            <a:ext cx="7200900" cy="264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u="sng">
                <a:solidFill>
                  <a:srgbClr val="000099"/>
                </a:solidFill>
              </a:rPr>
              <a:t>血液有血浆和血细胞组成</a:t>
            </a:r>
            <a:r>
              <a:rPr lang="zh-CN" altLang="en-US" sz="2400" b="1">
                <a:solidFill>
                  <a:srgbClr val="CC0000"/>
                </a:solidFill>
              </a:rPr>
              <a:t>。上层是淡黄色、半透明的液体，占血液容积的</a:t>
            </a:r>
            <a:r>
              <a:rPr lang="en-US" altLang="zh-CN" sz="2400" b="1">
                <a:solidFill>
                  <a:srgbClr val="CC0000"/>
                </a:solidFill>
              </a:rPr>
              <a:t>55%</a:t>
            </a:r>
            <a:r>
              <a:rPr lang="zh-CN" altLang="en-US" sz="2400" b="1">
                <a:solidFill>
                  <a:srgbClr val="CC0000"/>
                </a:solidFill>
              </a:rPr>
              <a:t>左右，是血浆；下层是血细胞，不透明、呈暗红色的是红细胞；在红细胞与血浆交界处，有很薄的一层白色物质</a:t>
            </a:r>
            <a:r>
              <a:rPr lang="en-US" altLang="zh-CN" sz="2400" b="1">
                <a:solidFill>
                  <a:srgbClr val="CC0000"/>
                </a:solidFill>
                <a:latin typeface="Arial"/>
              </a:rPr>
              <a:t>——</a:t>
            </a:r>
            <a:r>
              <a:rPr lang="zh-CN" altLang="en-US" sz="2400" b="1">
                <a:solidFill>
                  <a:srgbClr val="CC0000"/>
                </a:solidFill>
              </a:rPr>
              <a:t>白细胞和血小板。</a:t>
            </a:r>
            <a:r>
              <a:rPr lang="zh-CN" altLang="en-US" sz="2400" b="1">
                <a:solidFill>
                  <a:srgbClr val="000099"/>
                </a:solidFill>
              </a:rPr>
              <a:t>血液由多种血细胞和血浆组成属于结缔组织，而血液又是在人体内流动的，因此说血液是流动的组织</a:t>
            </a:r>
            <a:r>
              <a:rPr lang="zh-CN" altLang="en-US" sz="2400" b="1">
                <a:solidFill>
                  <a:srgbClr val="00FF00"/>
                </a:solidFill>
              </a:rPr>
              <a:t>。</a:t>
            </a:r>
          </a:p>
        </p:txBody>
      </p:sp>
    </p:spTree>
    <p:extLst>
      <p:ext uri="{BB962C8B-B14F-4D97-AF65-F5344CB8AC3E}">
        <p14:creationId xmlns:p14="http://schemas.microsoft.com/office/powerpoint/2010/main" val="49872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966"/>
                                        </p:tgtEl>
                                        <p:attrNameLst>
                                          <p:attrName>style.visibility</p:attrName>
                                        </p:attrNameLst>
                                      </p:cBhvr>
                                      <p:to>
                                        <p:strVal val="visible"/>
                                      </p:to>
                                    </p:set>
                                    <p:anim calcmode="lin" valueType="num">
                                      <p:cBhvr additive="base">
                                        <p:cTn id="7" dur="500" fill="hold"/>
                                        <p:tgtEl>
                                          <p:spTgt spid="40966"/>
                                        </p:tgtEl>
                                        <p:attrNameLst>
                                          <p:attrName>ppt_x</p:attrName>
                                        </p:attrNameLst>
                                      </p:cBhvr>
                                      <p:tavLst>
                                        <p:tav tm="0">
                                          <p:val>
                                            <p:strVal val="#ppt_x"/>
                                          </p:val>
                                        </p:tav>
                                        <p:tav tm="100000">
                                          <p:val>
                                            <p:strVal val="#ppt_x"/>
                                          </p:val>
                                        </p:tav>
                                      </p:tavLst>
                                    </p:anim>
                                    <p:anim calcmode="lin" valueType="num">
                                      <p:cBhvr additive="base">
                                        <p:cTn id="8" dur="500" fill="hold"/>
                                        <p:tgtEl>
                                          <p:spTgt spid="4096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8"/>
                                        </p:tgtEl>
                                        <p:attrNameLst>
                                          <p:attrName>style.visibility</p:attrName>
                                        </p:attrNameLst>
                                      </p:cBhvr>
                                      <p:to>
                                        <p:strVal val="visible"/>
                                      </p:to>
                                    </p:set>
                                    <p:anim calcmode="lin" valueType="num">
                                      <p:cBhvr additive="base">
                                        <p:cTn id="13" dur="500" fill="hold"/>
                                        <p:tgtEl>
                                          <p:spTgt spid="40968"/>
                                        </p:tgtEl>
                                        <p:attrNameLst>
                                          <p:attrName>ppt_x</p:attrName>
                                        </p:attrNameLst>
                                      </p:cBhvr>
                                      <p:tavLst>
                                        <p:tav tm="0">
                                          <p:val>
                                            <p:strVal val="#ppt_x"/>
                                          </p:val>
                                        </p:tav>
                                        <p:tav tm="100000">
                                          <p:val>
                                            <p:strVal val="#ppt_x"/>
                                          </p:val>
                                        </p:tav>
                                      </p:tavLst>
                                    </p:anim>
                                    <p:anim calcmode="lin" valueType="num">
                                      <p:cBhvr additive="base">
                                        <p:cTn id="14" dur="500" fill="hold"/>
                                        <p:tgtEl>
                                          <p:spTgt spid="409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4096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7624" y="1700809"/>
            <a:ext cx="7128792" cy="3539430"/>
          </a:xfrm>
          <a:prstGeom prst="rect">
            <a:avLst/>
          </a:prstGeom>
        </p:spPr>
        <p:txBody>
          <a:bodyPr wrap="square">
            <a:spAutoFit/>
          </a:bodyPr>
          <a:lstStyle/>
          <a:p>
            <a:pPr>
              <a:buFont typeface="Wingdings 2" pitchFamily="18" charset="2"/>
              <a:buNone/>
            </a:pPr>
            <a:r>
              <a:rPr lang="zh-CN" altLang="en-US" sz="2800" b="1" dirty="0"/>
              <a:t>血液凝固    血液由液体状态变为不能流动</a:t>
            </a:r>
          </a:p>
          <a:p>
            <a:pPr>
              <a:buFont typeface="Wingdings 2" pitchFamily="18" charset="2"/>
              <a:buNone/>
            </a:pPr>
            <a:r>
              <a:rPr lang="zh-CN" altLang="en-US" sz="2800" b="1" dirty="0"/>
              <a:t>                    的凝胶状态的过程。</a:t>
            </a:r>
            <a:r>
              <a:rPr lang="en-US" altLang="zh-CN" sz="2800" b="1" dirty="0"/>
              <a:t>(</a:t>
            </a:r>
            <a:r>
              <a:rPr lang="en-US" altLang="zh-CN" sz="2800" b="1" dirty="0" err="1">
                <a:solidFill>
                  <a:schemeClr val="tx2"/>
                </a:solidFill>
              </a:rPr>
              <a:t>它包含着由一系列凝血因子参与的、复杂的蛋白质的酶解反应，其最后阶段表现为血浆中的可溶性的纤维蛋白原转变为不溶性的纤维蛋白</a:t>
            </a:r>
            <a:r>
              <a:rPr lang="en-US" altLang="zh-CN" sz="2800" b="1" dirty="0">
                <a:solidFill>
                  <a:schemeClr val="tx2"/>
                </a:solidFill>
              </a:rPr>
              <a:t>。)</a:t>
            </a:r>
          </a:p>
          <a:p>
            <a:pPr>
              <a:buFont typeface="Wingdings 2" pitchFamily="18" charset="2"/>
              <a:buNone/>
            </a:pPr>
            <a:endParaRPr lang="en-US" altLang="zh-CN" sz="2800" b="1" dirty="0">
              <a:solidFill>
                <a:schemeClr val="tx2"/>
              </a:solidFill>
            </a:endParaRPr>
          </a:p>
          <a:p>
            <a:pPr>
              <a:buFont typeface="Wingdings 2" pitchFamily="18" charset="2"/>
              <a:buNone/>
            </a:pPr>
            <a:endParaRPr lang="en-US" altLang="zh-CN" sz="2800" b="1" dirty="0"/>
          </a:p>
          <a:p>
            <a:pPr>
              <a:buFont typeface="Wingdings 2" pitchFamily="18" charset="2"/>
              <a:buNone/>
            </a:pPr>
            <a:r>
              <a:rPr lang="zh-CN" altLang="en-US" sz="2800" b="1" dirty="0"/>
              <a:t>血清    血凝后，血凝块回缩释出的液体。</a:t>
            </a:r>
          </a:p>
        </p:txBody>
      </p:sp>
    </p:spTree>
    <p:extLst>
      <p:ext uri="{BB962C8B-B14F-4D97-AF65-F5344CB8AC3E}">
        <p14:creationId xmlns:p14="http://schemas.microsoft.com/office/powerpoint/2010/main" val="324023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 calcmode="lin" valueType="num">
                                      <p:cBhvr additive="base">
                                        <p:cTn id="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0" y="333375"/>
            <a:ext cx="9144000" cy="169277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000" dirty="0">
                <a:latin typeface="仿宋_GB2312" pitchFamily="49" charset="-122"/>
                <a:ea typeface="仿宋_GB2312" pitchFamily="49" charset="-122"/>
              </a:rPr>
              <a:t>  </a:t>
            </a:r>
            <a:r>
              <a:rPr kumimoji="1" lang="en-US" altLang="zh-CN" sz="3200" b="1" dirty="0" smtClean="0">
                <a:latin typeface="仿宋_GB2312" pitchFamily="49" charset="-122"/>
                <a:ea typeface="仿宋_GB2312" pitchFamily="49" charset="-122"/>
              </a:rPr>
              <a:t>5</a:t>
            </a:r>
            <a:r>
              <a:rPr kumimoji="1" lang="zh-CN" altLang="en-US" sz="2000" dirty="0" smtClean="0">
                <a:latin typeface="仿宋_GB2312" pitchFamily="49" charset="-122"/>
                <a:ea typeface="仿宋_GB2312" pitchFamily="49" charset="-122"/>
              </a:rPr>
              <a:t>、</a:t>
            </a:r>
            <a:r>
              <a:rPr kumimoji="1" lang="en-US" altLang="zh-CN" sz="2000" dirty="0" smtClean="0">
                <a:latin typeface="仿宋_GB2312" pitchFamily="49" charset="-122"/>
                <a:ea typeface="仿宋_GB2312" pitchFamily="49" charset="-122"/>
              </a:rPr>
              <a:t>  </a:t>
            </a:r>
            <a:r>
              <a:rPr kumimoji="1" lang="zh-CN" altLang="en-US" sz="2400" b="1" dirty="0">
                <a:latin typeface="仿宋_GB2312" pitchFamily="49" charset="-122"/>
                <a:ea typeface="仿宋_GB2312" pitchFamily="49" charset="-122"/>
              </a:rPr>
              <a:t>人们到医院看病时，有时需要作血常规化验。病人血液成分的变化，可以作为对疾病作出诊断的参考。该化验单的哪项测试定值不正常？化验结果说明了什么</a:t>
            </a:r>
            <a:r>
              <a:rPr kumimoji="1" lang="zh-CN" altLang="en-US" sz="2400" dirty="0">
                <a:latin typeface="仿宋_GB2312" pitchFamily="49" charset="-122"/>
                <a:ea typeface="仿宋_GB2312" pitchFamily="49" charset="-122"/>
              </a:rPr>
              <a:t>？ </a:t>
            </a:r>
          </a:p>
          <a:p>
            <a:endParaRPr kumimoji="1" lang="en-US" altLang="zh-CN" sz="2400" dirty="0">
              <a:latin typeface="仿宋_GB2312" pitchFamily="49" charset="-122"/>
              <a:ea typeface="仿宋_GB2312" pitchFamily="49" charset="-122"/>
            </a:endParaRPr>
          </a:p>
        </p:txBody>
      </p:sp>
      <p:sp>
        <p:nvSpPr>
          <p:cNvPr id="65539" name="Rectangle 3"/>
          <p:cNvSpPr>
            <a:spLocks noChangeArrowheads="1"/>
          </p:cNvSpPr>
          <p:nvPr/>
        </p:nvSpPr>
        <p:spPr bwMode="auto">
          <a:xfrm>
            <a:off x="2933700" y="26146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zh-CN">
              <a:latin typeface="Arial" pitchFamily="34" charset="0"/>
            </a:endParaRPr>
          </a:p>
        </p:txBody>
      </p:sp>
      <p:sp>
        <p:nvSpPr>
          <p:cNvPr id="65540" name="Text Box 4"/>
          <p:cNvSpPr txBox="1">
            <a:spLocks noChangeArrowheads="1"/>
          </p:cNvSpPr>
          <p:nvPr/>
        </p:nvSpPr>
        <p:spPr bwMode="auto">
          <a:xfrm>
            <a:off x="107950" y="5949950"/>
            <a:ext cx="9648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b="1">
                <a:latin typeface="宋体" pitchFamily="2" charset="-122"/>
              </a:rPr>
              <a:t>注：报告单中的</a:t>
            </a:r>
            <a:r>
              <a:rPr kumimoji="1" lang="en-US" altLang="zh-CN" b="1">
                <a:solidFill>
                  <a:schemeClr val="tx2"/>
                </a:solidFill>
                <a:latin typeface="宋体" pitchFamily="2" charset="-122"/>
              </a:rPr>
              <a:t>RBC </a:t>
            </a:r>
            <a:r>
              <a:rPr kumimoji="1" lang="zh-CN" altLang="en-US" b="1">
                <a:latin typeface="宋体" pitchFamily="2" charset="-122"/>
              </a:rPr>
              <a:t>－红细胞、</a:t>
            </a:r>
            <a:r>
              <a:rPr kumimoji="1" lang="en-US" altLang="zh-CN" b="1">
                <a:latin typeface="宋体" pitchFamily="2" charset="-122"/>
              </a:rPr>
              <a:t>WBC </a:t>
            </a:r>
            <a:r>
              <a:rPr kumimoji="1" lang="zh-CN" altLang="en-US" b="1">
                <a:latin typeface="宋体" pitchFamily="2" charset="-122"/>
              </a:rPr>
              <a:t>－白细胞、</a:t>
            </a:r>
            <a:r>
              <a:rPr kumimoji="1" lang="en-US" altLang="zh-CN" b="1">
                <a:latin typeface="宋体" pitchFamily="2" charset="-122"/>
              </a:rPr>
              <a:t>HGB </a:t>
            </a:r>
            <a:r>
              <a:rPr kumimoji="1" lang="zh-CN" altLang="en-US" b="1">
                <a:latin typeface="宋体" pitchFamily="2" charset="-122"/>
              </a:rPr>
              <a:t>－血红蛋白、</a:t>
            </a:r>
            <a:r>
              <a:rPr kumimoji="1" lang="en-US" altLang="zh-CN" b="1">
                <a:latin typeface="宋体" pitchFamily="2" charset="-122"/>
              </a:rPr>
              <a:t>PLT </a:t>
            </a:r>
            <a:r>
              <a:rPr kumimoji="1" lang="zh-CN" altLang="en-US" b="1">
                <a:latin typeface="宋体" pitchFamily="2" charset="-122"/>
              </a:rPr>
              <a:t>－血小板。</a:t>
            </a:r>
            <a:r>
              <a:rPr kumimoji="1" lang="zh-CN" altLang="en-US">
                <a:latin typeface="宋体" pitchFamily="2" charset="-122"/>
              </a:rPr>
              <a:t> </a:t>
            </a:r>
          </a:p>
        </p:txBody>
      </p:sp>
      <p:graphicFrame>
        <p:nvGraphicFramePr>
          <p:cNvPr id="65555" name="Group 19"/>
          <p:cNvGraphicFramePr>
            <a:graphicFrameLocks noGrp="1"/>
          </p:cNvGraphicFramePr>
          <p:nvPr/>
        </p:nvGraphicFramePr>
        <p:xfrm>
          <a:off x="250825" y="1844675"/>
          <a:ext cx="8642668" cy="3951859"/>
        </p:xfrm>
        <a:graphic>
          <a:graphicData uri="http://schemas.openxmlformats.org/drawingml/2006/table">
            <a:tbl>
              <a:tblPr/>
              <a:tblGrid>
                <a:gridCol w="2870200"/>
                <a:gridCol w="5564188"/>
                <a:gridCol w="208280"/>
              </a:tblGrid>
              <a:tr h="1031875">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2800" b="0" i="0" u="none" strike="noStrike" cap="none" normalizeH="0" baseline="0" smtClean="0">
                          <a:ln>
                            <a:noFill/>
                          </a:ln>
                          <a:solidFill>
                            <a:schemeClr val="tx1"/>
                          </a:solidFill>
                          <a:effectLst/>
                          <a:latin typeface="Arial" pitchFamily="34" charset="0"/>
                          <a:ea typeface="宋体" pitchFamily="2" charset="-122"/>
                        </a:rPr>
                        <a:t>                       </a:t>
                      </a:r>
                      <a:r>
                        <a:rPr kumimoji="0" lang="zh-CN" altLang="en-US" sz="2800" b="1" i="0" u="none" strike="noStrike" cap="none" normalizeH="0" baseline="0" smtClean="0">
                          <a:ln>
                            <a:noFill/>
                          </a:ln>
                          <a:solidFill>
                            <a:schemeClr val="tx1"/>
                          </a:solidFill>
                          <a:effectLst/>
                          <a:latin typeface="Arial" pitchFamily="34" charset="0"/>
                          <a:ea typeface="宋体" pitchFamily="2" charset="-122"/>
                        </a:rPr>
                        <a:t>医院检验报告单</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姓名：张</a:t>
                      </a:r>
                      <a:r>
                        <a:rPr kumimoji="0" lang="en-US" altLang="zh-CN" sz="2000" b="1" i="0" u="none" strike="noStrike" cap="none" normalizeH="0" baseline="0" smtClean="0">
                          <a:ln>
                            <a:noFill/>
                          </a:ln>
                          <a:solidFill>
                            <a:schemeClr val="tx1"/>
                          </a:solidFill>
                          <a:effectLst/>
                          <a:latin typeface="Arial" pitchFamily="34" charset="0"/>
                          <a:ea typeface="宋体" pitchFamily="2" charset="-122"/>
                        </a:rPr>
                        <a:t>XX      </a:t>
                      </a:r>
                      <a:r>
                        <a:rPr kumimoji="0" lang="zh-CN" altLang="en-US" sz="2000" b="1" i="0" u="none" strike="noStrike" cap="none" normalizeH="0" baseline="0" smtClean="0">
                          <a:ln>
                            <a:noFill/>
                          </a:ln>
                          <a:solidFill>
                            <a:schemeClr val="tx1"/>
                          </a:solidFill>
                          <a:effectLst/>
                          <a:latin typeface="Arial" pitchFamily="34" charset="0"/>
                          <a:ea typeface="宋体" pitchFamily="2" charset="-122"/>
                        </a:rPr>
                        <a:t>性别：男     年龄：</a:t>
                      </a:r>
                      <a:r>
                        <a:rPr kumimoji="0" lang="en-US" altLang="zh-CN" sz="2000" b="1" i="0" u="none" strike="noStrike" cap="none" normalizeH="0" baseline="0" smtClean="0">
                          <a:ln>
                            <a:noFill/>
                          </a:ln>
                          <a:solidFill>
                            <a:schemeClr val="tx1"/>
                          </a:solidFill>
                          <a:effectLst/>
                          <a:latin typeface="Arial" pitchFamily="34" charset="0"/>
                          <a:ea typeface="宋体" pitchFamily="2" charset="-122"/>
                        </a:rPr>
                        <a:t>40    </a:t>
                      </a:r>
                      <a:r>
                        <a:rPr kumimoji="0" lang="zh-CN" altLang="en-US" sz="2000" b="1" i="0" u="none" strike="noStrike" cap="none" normalizeH="0" baseline="0" smtClean="0">
                          <a:ln>
                            <a:noFill/>
                          </a:ln>
                          <a:solidFill>
                            <a:schemeClr val="tx1"/>
                          </a:solidFill>
                          <a:effectLst/>
                          <a:latin typeface="Arial" pitchFamily="34" charset="0"/>
                          <a:ea typeface="宋体" pitchFamily="2" charset="-122"/>
                        </a:rPr>
                        <a:t>病案号     科     病房     床号</a:t>
                      </a:r>
                      <a:r>
                        <a:rPr kumimoji="0" lang="zh-CN" altLang="en-US" sz="2400" b="0" i="0" u="none" strike="noStrike" cap="none" normalizeH="0" baseline="0" smtClean="0">
                          <a:ln>
                            <a:noFill/>
                          </a:ln>
                          <a:solidFill>
                            <a:schemeClr val="tx1"/>
                          </a:solidFill>
                          <a:effectLst/>
                          <a:latin typeface="Arial" pitchFamily="34" charset="0"/>
                          <a:ea typeface="宋体" pitchFamily="2" charset="-122"/>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c row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2800" b="0" i="0" u="none" strike="noStrike" cap="none" normalizeH="0" baseline="0" smtClean="0">
                        <a:ln>
                          <a:noFill/>
                        </a:ln>
                        <a:solidFill>
                          <a:schemeClr val="tx1"/>
                        </a:solidFill>
                        <a:effectLst/>
                        <a:latin typeface="Arial" pitchFamily="34" charset="0"/>
                        <a:ea typeface="宋体"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33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临床论断</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_______</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Arial" pitchFamily="34" charset="0"/>
                          <a:ea typeface="宋体" pitchFamily="2" charset="-122"/>
                        </a:rPr>
                        <a:t>检查结果</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Arial" pitchFamily="34" charset="0"/>
                          <a:ea typeface="宋体" pitchFamily="2" charset="-122"/>
                        </a:rPr>
                        <a:t>项 目        测定值                参考值</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RBC       </a:t>
                      </a:r>
                      <a:r>
                        <a:rPr kumimoji="0" lang="en-US" altLang="zh-CN" sz="1600" b="1" i="0" u="none" strike="noStrike" cap="none" normalizeH="0" baseline="0" smtClean="0">
                          <a:ln>
                            <a:noFill/>
                          </a:ln>
                          <a:solidFill>
                            <a:srgbClr val="FF3300"/>
                          </a:solidFill>
                          <a:effectLst/>
                          <a:latin typeface="Arial" pitchFamily="34" charset="0"/>
                          <a:ea typeface="宋体" pitchFamily="2" charset="-122"/>
                        </a:rPr>
                        <a:t>4.8x10</a:t>
                      </a:r>
                      <a:r>
                        <a:rPr kumimoji="0" lang="en-US" altLang="zh-CN" sz="1600" b="1" i="0" u="none" strike="noStrike" cap="none" normalizeH="0" baseline="30000" smtClean="0">
                          <a:ln>
                            <a:noFill/>
                          </a:ln>
                          <a:solidFill>
                            <a:srgbClr val="FF3300"/>
                          </a:solidFill>
                          <a:effectLst/>
                          <a:latin typeface="Arial" pitchFamily="34" charset="0"/>
                          <a:ea typeface="宋体" pitchFamily="2" charset="-122"/>
                        </a:rPr>
                        <a:t>12</a:t>
                      </a:r>
                      <a:r>
                        <a:rPr kumimoji="0" lang="zh-CN" altLang="en-US" sz="1600" b="1" i="0" u="none" strike="noStrike" cap="none" normalizeH="0" baseline="0" smtClean="0">
                          <a:ln>
                            <a:noFill/>
                          </a:ln>
                          <a:solidFill>
                            <a:srgbClr val="FF3300"/>
                          </a:solidFill>
                          <a:effectLst/>
                          <a:latin typeface="Arial" pitchFamily="34" charset="0"/>
                          <a:ea typeface="宋体" pitchFamily="2" charset="-122"/>
                        </a:rPr>
                        <a:t>个</a:t>
                      </a:r>
                      <a:r>
                        <a:rPr kumimoji="0" lang="en-US" altLang="zh-CN" sz="1600" b="1" i="0" u="none" strike="noStrike" cap="none" normalizeH="0" baseline="0" smtClean="0">
                          <a:ln>
                            <a:noFill/>
                          </a:ln>
                          <a:solidFill>
                            <a:srgbClr val="FF3300"/>
                          </a:solidFill>
                          <a:effectLst/>
                          <a:latin typeface="Arial" pitchFamily="34" charset="0"/>
                          <a:ea typeface="宋体" pitchFamily="2" charset="-122"/>
                        </a:rPr>
                        <a:t>/L</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男（</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4.0</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5.5</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x10</a:t>
                      </a:r>
                      <a:r>
                        <a:rPr kumimoji="0" lang="en-US" altLang="zh-CN" sz="1600" b="1" i="0" u="none" strike="noStrike" cap="none" normalizeH="0" baseline="30000" smtClean="0">
                          <a:ln>
                            <a:noFill/>
                          </a:ln>
                          <a:solidFill>
                            <a:schemeClr val="tx1"/>
                          </a:solidFill>
                          <a:effectLst/>
                          <a:latin typeface="Arial" pitchFamily="34" charset="0"/>
                          <a:ea typeface="宋体" pitchFamily="2" charset="-122"/>
                        </a:rPr>
                        <a:t>12</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个</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女（</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3.5</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5.0</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x10</a:t>
                      </a:r>
                      <a:r>
                        <a:rPr kumimoji="0" lang="en-US" altLang="zh-CN" sz="1600" b="1" i="0" u="none" strike="noStrike" cap="none" normalizeH="0" baseline="30000" smtClean="0">
                          <a:ln>
                            <a:noFill/>
                          </a:ln>
                          <a:solidFill>
                            <a:schemeClr val="tx1"/>
                          </a:solidFill>
                          <a:effectLst/>
                          <a:latin typeface="Arial" pitchFamily="34" charset="0"/>
                          <a:ea typeface="宋体" pitchFamily="2" charset="-122"/>
                        </a:rPr>
                        <a:t>12</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个</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/L</a:t>
                      </a:r>
                      <a:br>
                        <a:rPr kumimoji="0" lang="en-US" altLang="zh-CN" sz="1600" b="1" i="0" u="none" strike="noStrike" cap="none" normalizeH="0" baseline="0" smtClean="0">
                          <a:ln>
                            <a:noFill/>
                          </a:ln>
                          <a:solidFill>
                            <a:schemeClr val="tx1"/>
                          </a:solidFill>
                          <a:effectLst/>
                          <a:latin typeface="Arial" pitchFamily="34" charset="0"/>
                          <a:ea typeface="宋体" pitchFamily="2" charset="-122"/>
                        </a:rPr>
                      </a:br>
                      <a:r>
                        <a:rPr kumimoji="0" lang="en-US" altLang="zh-CN" sz="1600" b="1" i="0" u="none" strike="noStrike" cap="none" normalizeH="0" baseline="0" smtClean="0">
                          <a:ln>
                            <a:noFill/>
                          </a:ln>
                          <a:solidFill>
                            <a:schemeClr val="tx1"/>
                          </a:solidFill>
                          <a:effectLst/>
                          <a:latin typeface="Arial" pitchFamily="34" charset="0"/>
                          <a:ea typeface="宋体" pitchFamily="2" charset="-122"/>
                        </a:rPr>
                        <a:t>WBC       </a:t>
                      </a:r>
                      <a:r>
                        <a:rPr kumimoji="0" lang="en-US" altLang="zh-CN" sz="1600" b="1" i="0" u="none" strike="noStrike" cap="none" normalizeH="0" baseline="0" smtClean="0">
                          <a:ln>
                            <a:noFill/>
                          </a:ln>
                          <a:solidFill>
                            <a:srgbClr val="FF3300"/>
                          </a:solidFill>
                          <a:effectLst/>
                          <a:latin typeface="Arial" pitchFamily="34" charset="0"/>
                          <a:ea typeface="宋体" pitchFamily="2" charset="-122"/>
                        </a:rPr>
                        <a:t>11x10</a:t>
                      </a:r>
                      <a:r>
                        <a:rPr kumimoji="0" lang="en-US" altLang="zh-CN" sz="1600" b="1" i="0" u="none" strike="noStrike" cap="none" normalizeH="0" baseline="30000" smtClean="0">
                          <a:ln>
                            <a:noFill/>
                          </a:ln>
                          <a:solidFill>
                            <a:srgbClr val="FF3300"/>
                          </a:solidFill>
                          <a:effectLst/>
                          <a:latin typeface="Arial" pitchFamily="34" charset="0"/>
                          <a:ea typeface="宋体" pitchFamily="2" charset="-122"/>
                        </a:rPr>
                        <a:t>12</a:t>
                      </a:r>
                      <a:r>
                        <a:rPr kumimoji="0" lang="zh-CN" altLang="en-US" sz="1600" b="1" i="0" u="none" strike="noStrike" cap="none" normalizeH="0" baseline="0" smtClean="0">
                          <a:ln>
                            <a:noFill/>
                          </a:ln>
                          <a:solidFill>
                            <a:srgbClr val="FF3300"/>
                          </a:solidFill>
                          <a:effectLst/>
                          <a:latin typeface="Arial" pitchFamily="34" charset="0"/>
                          <a:ea typeface="宋体" pitchFamily="2" charset="-122"/>
                        </a:rPr>
                        <a:t>个</a:t>
                      </a:r>
                      <a:r>
                        <a:rPr kumimoji="0" lang="en-US" altLang="zh-CN" sz="1600" b="1" i="0" u="none" strike="noStrike" cap="none" normalizeH="0" baseline="0" smtClean="0">
                          <a:ln>
                            <a:noFill/>
                          </a:ln>
                          <a:solidFill>
                            <a:srgbClr val="FF3300"/>
                          </a:solidFill>
                          <a:effectLst/>
                          <a:latin typeface="Arial" pitchFamily="34" charset="0"/>
                          <a:ea typeface="宋体" pitchFamily="2" charset="-122"/>
                        </a:rPr>
                        <a:t>/L</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4-10</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x10</a:t>
                      </a:r>
                      <a:r>
                        <a:rPr kumimoji="0" lang="en-US" altLang="zh-CN" sz="1600" b="1" i="0" u="none" strike="noStrike" cap="none" normalizeH="0" baseline="30000" smtClean="0">
                          <a:ln>
                            <a:noFill/>
                          </a:ln>
                          <a:solidFill>
                            <a:schemeClr val="tx1"/>
                          </a:solidFill>
                          <a:effectLst/>
                          <a:latin typeface="Arial" pitchFamily="34" charset="0"/>
                          <a:ea typeface="宋体" pitchFamily="2" charset="-122"/>
                        </a:rPr>
                        <a:t>9</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个</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HGB        </a:t>
                      </a:r>
                      <a:r>
                        <a:rPr kumimoji="0" lang="en-US" altLang="zh-CN" sz="1600" b="1" i="0" u="none" strike="noStrike" cap="none" normalizeH="0" baseline="0" smtClean="0">
                          <a:ln>
                            <a:noFill/>
                          </a:ln>
                          <a:solidFill>
                            <a:srgbClr val="FF3300"/>
                          </a:solidFill>
                          <a:effectLst/>
                          <a:latin typeface="Arial" pitchFamily="34" charset="0"/>
                          <a:ea typeface="宋体" pitchFamily="2" charset="-122"/>
                        </a:rPr>
                        <a:t>70g/L   </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男：</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120-160g/L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女：</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110-150g/L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600" b="1" i="0" u="none" strike="noStrike" cap="none" normalizeH="0" baseline="0" smtClean="0">
                          <a:ln>
                            <a:noFill/>
                          </a:ln>
                          <a:solidFill>
                            <a:schemeClr val="tx1"/>
                          </a:solidFill>
                          <a:effectLst/>
                          <a:latin typeface="Arial" pitchFamily="34" charset="0"/>
                          <a:ea typeface="宋体" pitchFamily="2" charset="-122"/>
                        </a:rPr>
                        <a:t>PLT       </a:t>
                      </a:r>
                      <a:r>
                        <a:rPr kumimoji="0" lang="en-US" altLang="zh-CN" sz="1600" b="1" i="0" u="none" strike="noStrike" cap="none" normalizeH="0" baseline="0" smtClean="0">
                          <a:ln>
                            <a:noFill/>
                          </a:ln>
                          <a:solidFill>
                            <a:srgbClr val="FF3300"/>
                          </a:solidFill>
                          <a:effectLst/>
                          <a:latin typeface="Arial" pitchFamily="34" charset="0"/>
                          <a:ea typeface="宋体" pitchFamily="2" charset="-122"/>
                        </a:rPr>
                        <a:t>210x10</a:t>
                      </a:r>
                      <a:r>
                        <a:rPr kumimoji="0" lang="en-US" altLang="zh-CN" sz="1600" b="1" i="0" u="none" strike="noStrike" cap="none" normalizeH="0" baseline="30000" smtClean="0">
                          <a:ln>
                            <a:noFill/>
                          </a:ln>
                          <a:solidFill>
                            <a:srgbClr val="FF3300"/>
                          </a:solidFill>
                          <a:effectLst/>
                          <a:latin typeface="Arial" pitchFamily="34" charset="0"/>
                          <a:ea typeface="宋体" pitchFamily="2" charset="-122"/>
                        </a:rPr>
                        <a:t>9</a:t>
                      </a:r>
                      <a:r>
                        <a:rPr kumimoji="0" lang="zh-CN" altLang="en-US" sz="1600" b="1" i="0" u="none" strike="noStrike" cap="none" normalizeH="0" baseline="0" smtClean="0">
                          <a:ln>
                            <a:noFill/>
                          </a:ln>
                          <a:solidFill>
                            <a:srgbClr val="FF3300"/>
                          </a:solidFill>
                          <a:effectLst/>
                          <a:latin typeface="Arial" pitchFamily="34" charset="0"/>
                          <a:ea typeface="宋体" pitchFamily="2" charset="-122"/>
                        </a:rPr>
                        <a:t>个</a:t>
                      </a:r>
                      <a:r>
                        <a:rPr kumimoji="0" lang="en-US" altLang="zh-CN" sz="1600" b="1" i="0" u="none" strike="noStrike" cap="none" normalizeH="0" baseline="0" smtClean="0">
                          <a:ln>
                            <a:noFill/>
                          </a:ln>
                          <a:solidFill>
                            <a:srgbClr val="FF3300"/>
                          </a:solidFill>
                          <a:effectLst/>
                          <a:latin typeface="Arial" pitchFamily="34" charset="0"/>
                          <a:ea typeface="宋体" pitchFamily="2" charset="-122"/>
                        </a:rPr>
                        <a:t>/L</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        </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100</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300</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x10</a:t>
                      </a:r>
                      <a:r>
                        <a:rPr kumimoji="0" lang="en-US" altLang="zh-CN" sz="1600" b="1" i="0" u="none" strike="noStrike" cap="none" normalizeH="0" baseline="30000" smtClean="0">
                          <a:ln>
                            <a:noFill/>
                          </a:ln>
                          <a:solidFill>
                            <a:schemeClr val="tx1"/>
                          </a:solidFill>
                          <a:effectLst/>
                          <a:latin typeface="Arial" pitchFamily="34" charset="0"/>
                          <a:ea typeface="宋体" pitchFamily="2" charset="-122"/>
                        </a:rPr>
                        <a:t>9</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个</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/L</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zh-CN" sz="16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600" b="1" i="0" u="none" strike="noStrike" cap="none" normalizeH="0" baseline="0" smtClean="0">
                          <a:ln>
                            <a:noFill/>
                          </a:ln>
                          <a:solidFill>
                            <a:schemeClr val="tx1"/>
                          </a:solidFill>
                          <a:effectLst/>
                          <a:latin typeface="Arial" pitchFamily="34" charset="0"/>
                          <a:ea typeface="宋体" pitchFamily="2" charset="-122"/>
                        </a:rPr>
                        <a:t>报告日期</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年</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月</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日 检验者</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a:t>
                      </a:r>
                      <a:r>
                        <a:rPr kumimoji="0" lang="zh-CN" altLang="en-US" sz="1600" b="1" i="0" u="none" strike="noStrike" cap="none" normalizeH="0" baseline="0" smtClean="0">
                          <a:ln>
                            <a:noFill/>
                          </a:ln>
                          <a:solidFill>
                            <a:schemeClr val="tx1"/>
                          </a:solidFill>
                          <a:effectLst/>
                          <a:latin typeface="Arial" pitchFamily="34" charset="0"/>
                          <a:ea typeface="宋体" pitchFamily="2" charset="-122"/>
                        </a:rPr>
                        <a:t>报告者</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_____</a:t>
                      </a:r>
                      <a:r>
                        <a:rPr kumimoji="0" lang="en-US" altLang="zh-CN" sz="1600" b="0" i="0" u="none" strike="noStrike" cap="none" normalizeH="0" baseline="0" smtClean="0">
                          <a:ln>
                            <a:noFill/>
                          </a:ln>
                          <a:solidFill>
                            <a:schemeClr val="tx1"/>
                          </a:solidFill>
                          <a:effectLst/>
                          <a:latin typeface="Arial" pitchFamily="34" charset="0"/>
                          <a:ea typeface="宋体" pitchFamily="2" charset="-122"/>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r>
              <a:tr h="2357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检验标本</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_______</a:t>
                      </a:r>
                      <a:endParaRPr kumimoji="0" lang="en-US" altLang="zh-CN" sz="20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检验目的</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_______</a:t>
                      </a:r>
                      <a:endParaRPr kumimoji="0" lang="en-US" altLang="zh-CN" sz="20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送  检 人</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_______</a:t>
                      </a:r>
                      <a:endParaRPr kumimoji="0" lang="en-US" altLang="zh-CN" sz="20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送检日期</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_______</a:t>
                      </a:r>
                      <a:endParaRPr kumimoji="0" lang="en-US" altLang="zh-CN" sz="20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医      师</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_______</a:t>
                      </a:r>
                      <a:endParaRPr kumimoji="0" lang="en-US" altLang="zh-CN" sz="2000" b="1" i="0" u="none" strike="noStrike" cap="none" normalizeH="0" baseline="0" smtClean="0">
                        <a:ln>
                          <a:noFill/>
                        </a:ln>
                        <a:solidFill>
                          <a:schemeClr val="tx1"/>
                        </a:solidFill>
                        <a:effectLst/>
                        <a:latin typeface="Arial" pitchFamily="34" charset="0"/>
                        <a:ea typeface="宋体" pitchFamily="2" charset="-122"/>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Arial" pitchFamily="34" charset="0"/>
                          <a:ea typeface="宋体" pitchFamily="2" charset="-122"/>
                        </a:rPr>
                        <a:t>化 验 费 </a:t>
                      </a:r>
                      <a:r>
                        <a:rPr kumimoji="0" lang="en-US" altLang="zh-CN" sz="1600" b="1" i="0" u="none" strike="noStrike" cap="none" normalizeH="0" baseline="0" smtClean="0">
                          <a:ln>
                            <a:noFill/>
                          </a:ln>
                          <a:solidFill>
                            <a:schemeClr val="tx1"/>
                          </a:solidFill>
                          <a:effectLst/>
                          <a:latin typeface="Arial" pitchFamily="34" charset="0"/>
                          <a:ea typeface="宋体" pitchFamily="2" charset="-122"/>
                        </a:rPr>
                        <a:t>_______</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3098950240"/>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r>
              <a:rPr lang="zh-CN" altLang="en-US"/>
              <a:t>血常规化验单分析</a:t>
            </a:r>
          </a:p>
        </p:txBody>
      </p:sp>
      <p:sp>
        <p:nvSpPr>
          <p:cNvPr id="72707" name="Rectangle 3"/>
          <p:cNvSpPr>
            <a:spLocks noGrp="1" noChangeArrowheads="1"/>
          </p:cNvSpPr>
          <p:nvPr>
            <p:ph type="body" idx="1"/>
          </p:nvPr>
        </p:nvSpPr>
        <p:spPr>
          <a:xfrm>
            <a:off x="457200" y="1600200"/>
            <a:ext cx="8229600" cy="1087438"/>
          </a:xfrm>
        </p:spPr>
        <p:txBody>
          <a:bodyPr/>
          <a:lstStyle/>
          <a:p>
            <a:pPr>
              <a:buFontTx/>
              <a:buNone/>
            </a:pPr>
            <a:r>
              <a:rPr lang="en-US" altLang="zh-CN" b="1">
                <a:solidFill>
                  <a:srgbClr val="FF0000"/>
                </a:solidFill>
              </a:rPr>
              <a:t>   </a:t>
            </a:r>
            <a:r>
              <a:rPr lang="zh-CN" altLang="en-US" b="1">
                <a:solidFill>
                  <a:srgbClr val="FF0000"/>
                </a:solidFill>
              </a:rPr>
              <a:t>红细胞</a:t>
            </a:r>
            <a:r>
              <a:rPr lang="en-US" altLang="zh-CN" b="1">
                <a:solidFill>
                  <a:srgbClr val="FF0000"/>
                </a:solidFill>
              </a:rPr>
              <a:t>+</a:t>
            </a:r>
            <a:r>
              <a:rPr lang="zh-CN" altLang="en-US" b="1">
                <a:solidFill>
                  <a:srgbClr val="FF0000"/>
                </a:solidFill>
              </a:rPr>
              <a:t>血红蛋白：</a:t>
            </a:r>
            <a:r>
              <a:rPr lang="zh-CN" altLang="en-US" b="1"/>
              <a:t>红细胞数目过少，血红蛋白含量过低时，就会出现贫血症状。</a:t>
            </a:r>
          </a:p>
          <a:p>
            <a:pPr>
              <a:buFontTx/>
              <a:buNone/>
            </a:pPr>
            <a:endParaRPr lang="zh-CN" altLang="en-US" b="1"/>
          </a:p>
        </p:txBody>
      </p:sp>
      <p:sp>
        <p:nvSpPr>
          <p:cNvPr id="72708" name="Text Box 4"/>
          <p:cNvSpPr txBox="1">
            <a:spLocks noChangeArrowheads="1"/>
          </p:cNvSpPr>
          <p:nvPr/>
        </p:nvSpPr>
        <p:spPr bwMode="auto">
          <a:xfrm>
            <a:off x="755650" y="2781300"/>
            <a:ext cx="7561263" cy="87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zh-CN" altLang="en-US" sz="3200" b="1">
                <a:solidFill>
                  <a:srgbClr val="FF0000"/>
                </a:solidFill>
                <a:latin typeface="Arial" pitchFamily="34" charset="0"/>
                <a:sym typeface="Arial" pitchFamily="34" charset="0"/>
              </a:rPr>
              <a:t>白细胞：</a:t>
            </a:r>
            <a:r>
              <a:rPr lang="zh-CN" altLang="en-US" sz="3200" b="1">
                <a:latin typeface="Arial" pitchFamily="34" charset="0"/>
              </a:rPr>
              <a:t>数目多表明某些地方有炎症，偏低得做进一步检查。</a:t>
            </a:r>
            <a:endParaRPr lang="zh-CN" altLang="en-US" sz="3200" b="1">
              <a:solidFill>
                <a:srgbClr val="FF0000"/>
              </a:solidFill>
              <a:latin typeface="Arial" pitchFamily="34" charset="0"/>
              <a:sym typeface="Arial" pitchFamily="34" charset="0"/>
            </a:endParaRPr>
          </a:p>
        </p:txBody>
      </p:sp>
      <p:sp>
        <p:nvSpPr>
          <p:cNvPr id="72709" name="Text Box 5"/>
          <p:cNvSpPr txBox="1">
            <a:spLocks noChangeArrowheads="1"/>
          </p:cNvSpPr>
          <p:nvPr/>
        </p:nvSpPr>
        <p:spPr bwMode="auto">
          <a:xfrm>
            <a:off x="755650" y="3860800"/>
            <a:ext cx="7143750" cy="1538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80000"/>
              </a:lnSpc>
            </a:pPr>
            <a:r>
              <a:rPr lang="zh-CN" altLang="en-US" sz="3200" b="1">
                <a:solidFill>
                  <a:srgbClr val="FF0000"/>
                </a:solidFill>
                <a:latin typeface="Arial" pitchFamily="34" charset="0"/>
                <a:sym typeface="Arial" pitchFamily="34" charset="0"/>
              </a:rPr>
              <a:t>血小板：</a:t>
            </a:r>
            <a:r>
              <a:rPr lang="zh-CN" altLang="en-US" sz="3200" b="1">
                <a:latin typeface="Arial" pitchFamily="34" charset="0"/>
              </a:rPr>
              <a:t>偏低时，伤口止血不及时。偏高时，容易形成血栓。如若伤口经常流血不止，得做进一步检查。</a:t>
            </a:r>
          </a:p>
          <a:p>
            <a:endParaRPr lang="en-US" altLang="zh-CN">
              <a:latin typeface="Arial" pitchFamily="34" charset="0"/>
            </a:endParaRPr>
          </a:p>
        </p:txBody>
      </p:sp>
    </p:spTree>
    <p:extLst>
      <p:ext uri="{BB962C8B-B14F-4D97-AF65-F5344CB8AC3E}">
        <p14:creationId xmlns:p14="http://schemas.microsoft.com/office/powerpoint/2010/main" val="38442690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Effect transition="in" filter="dissolve">
                                      <p:cBhvr>
                                        <p:cTn id="7" dur="500"/>
                                        <p:tgtEl>
                                          <p:spTgt spid="7270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2708"/>
                                        </p:tgtEl>
                                        <p:attrNameLst>
                                          <p:attrName>style.visibility</p:attrName>
                                        </p:attrNameLst>
                                      </p:cBhvr>
                                      <p:to>
                                        <p:strVal val="visible"/>
                                      </p:to>
                                    </p:set>
                                    <p:animEffect transition="in" filter="dissolve">
                                      <p:cBhvr>
                                        <p:cTn id="12" dur="500"/>
                                        <p:tgtEl>
                                          <p:spTgt spid="727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2709"/>
                                        </p:tgtEl>
                                        <p:attrNameLst>
                                          <p:attrName>style.visibility</p:attrName>
                                        </p:attrNameLst>
                                      </p:cBhvr>
                                      <p:to>
                                        <p:strVal val="visible"/>
                                      </p:to>
                                    </p:set>
                                    <p:animEffect transition="in" filter="dissolve">
                                      <p:cBhvr>
                                        <p:cTn id="17" dur="500"/>
                                        <p:tgtEl>
                                          <p:spTgt spid="727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build="p" autoUpdateAnimBg="0"/>
      <p:bldP spid="72708" grpId="0" bldLvl="0" autoUpdateAnimBg="0"/>
      <p:bldP spid="72709"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3538" name="Text Box 2"/>
          <p:cNvSpPr txBox="1">
            <a:spLocks noChangeArrowheads="1"/>
          </p:cNvSpPr>
          <p:nvPr/>
        </p:nvSpPr>
        <p:spPr bwMode="auto">
          <a:xfrm>
            <a:off x="252413" y="1341438"/>
            <a:ext cx="8640762"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800" b="1">
                <a:solidFill>
                  <a:srgbClr val="000000"/>
                </a:solidFill>
                <a:latin typeface="方正姚体" pitchFamily="2" charset="-122"/>
                <a:ea typeface="方正姚体" pitchFamily="2" charset="-122"/>
              </a:rPr>
              <a:t>1.</a:t>
            </a:r>
            <a:r>
              <a:rPr kumimoji="1" lang="zh-CN" altLang="en-US" sz="2800" b="1">
                <a:solidFill>
                  <a:srgbClr val="000000"/>
                </a:solidFill>
                <a:latin typeface="方正姚体" pitchFamily="2" charset="-122"/>
                <a:ea typeface="方正姚体" pitchFamily="2" charset="-122"/>
              </a:rPr>
              <a:t>用显微镜观察血涂片</a:t>
            </a:r>
            <a:r>
              <a:rPr kumimoji="1" lang="en-US" altLang="zh-CN" sz="2800" b="1">
                <a:solidFill>
                  <a:srgbClr val="000000"/>
                </a:solidFill>
                <a:latin typeface="方正姚体" pitchFamily="2" charset="-122"/>
                <a:ea typeface="方正姚体" pitchFamily="2" charset="-122"/>
              </a:rPr>
              <a:t>,</a:t>
            </a:r>
            <a:r>
              <a:rPr kumimoji="1" lang="zh-CN" altLang="en-US" sz="2800" b="1">
                <a:solidFill>
                  <a:srgbClr val="000000"/>
                </a:solidFill>
                <a:latin typeface="方正姚体" pitchFamily="2" charset="-122"/>
                <a:ea typeface="方正姚体" pitchFamily="2" charset="-122"/>
              </a:rPr>
              <a:t>在同一视野中所见到数目最多的细胞是（   ）　</a:t>
            </a:r>
          </a:p>
          <a:p>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A.</a:t>
            </a:r>
            <a:r>
              <a:rPr kumimoji="1" lang="zh-CN" altLang="en-US" sz="2800" b="1">
                <a:solidFill>
                  <a:srgbClr val="000000"/>
                </a:solidFill>
                <a:latin typeface="方正姚体" pitchFamily="2" charset="-122"/>
                <a:ea typeface="方正姚体" pitchFamily="2" charset="-122"/>
              </a:rPr>
              <a:t>白细胞</a:t>
            </a:r>
            <a:r>
              <a:rPr kumimoji="1" lang="zh-CN" altLang="en-US" sz="2800" b="1">
                <a:solidFill>
                  <a:srgbClr val="000000"/>
                </a:solidFill>
                <a:latin typeface="Times New Roman" pitchFamily="18" charset="0"/>
                <a:ea typeface="方正姚体" pitchFamily="2" charset="-122"/>
              </a:rPr>
              <a:t>    </a:t>
            </a:r>
            <a:r>
              <a:rPr kumimoji="1" lang="en-US" altLang="zh-CN" sz="2800" b="1">
                <a:solidFill>
                  <a:srgbClr val="000000"/>
                </a:solidFill>
                <a:latin typeface="方正姚体" pitchFamily="2" charset="-122"/>
                <a:ea typeface="方正姚体" pitchFamily="2" charset="-122"/>
              </a:rPr>
              <a:t>B.</a:t>
            </a:r>
            <a:r>
              <a:rPr kumimoji="1" lang="zh-CN" altLang="en-US" sz="2800" b="1">
                <a:solidFill>
                  <a:srgbClr val="000000"/>
                </a:solidFill>
                <a:latin typeface="方正姚体" pitchFamily="2" charset="-122"/>
                <a:ea typeface="方正姚体" pitchFamily="2" charset="-122"/>
              </a:rPr>
              <a:t>红细胞</a:t>
            </a:r>
            <a:r>
              <a:rPr kumimoji="1" lang="zh-CN" altLang="en-US" sz="2800" b="1">
                <a:solidFill>
                  <a:srgbClr val="000000"/>
                </a:solidFill>
                <a:latin typeface="Times New Roman" pitchFamily="18" charset="0"/>
                <a:ea typeface="方正姚体" pitchFamily="2" charset="-122"/>
              </a:rPr>
              <a:t>  </a:t>
            </a:r>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C.</a:t>
            </a:r>
            <a:r>
              <a:rPr kumimoji="1" lang="zh-CN" altLang="en-US" sz="2800" b="1">
                <a:solidFill>
                  <a:srgbClr val="000000"/>
                </a:solidFill>
                <a:latin typeface="方正姚体" pitchFamily="2" charset="-122"/>
                <a:ea typeface="方正姚体" pitchFamily="2" charset="-122"/>
              </a:rPr>
              <a:t>血小板</a:t>
            </a:r>
            <a:r>
              <a:rPr kumimoji="1" lang="zh-CN" altLang="en-US" sz="2800" b="1">
                <a:solidFill>
                  <a:srgbClr val="000000"/>
                </a:solidFill>
                <a:latin typeface="Times New Roman" pitchFamily="18" charset="0"/>
                <a:ea typeface="方正姚体" pitchFamily="2" charset="-122"/>
              </a:rPr>
              <a:t>  </a:t>
            </a:r>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D.</a:t>
            </a:r>
            <a:r>
              <a:rPr kumimoji="1" lang="zh-CN" altLang="en-US" sz="2800" b="1">
                <a:solidFill>
                  <a:srgbClr val="000000"/>
                </a:solidFill>
                <a:latin typeface="方正姚体" pitchFamily="2" charset="-122"/>
                <a:ea typeface="方正姚体" pitchFamily="2" charset="-122"/>
              </a:rPr>
              <a:t>淋巴细胞</a:t>
            </a:r>
          </a:p>
          <a:p>
            <a:r>
              <a:rPr kumimoji="1" lang="en-US" altLang="zh-CN" sz="2800" b="1">
                <a:solidFill>
                  <a:srgbClr val="000000"/>
                </a:solidFill>
                <a:latin typeface="方正姚体" pitchFamily="2" charset="-122"/>
                <a:ea typeface="方正姚体" pitchFamily="2" charset="-122"/>
              </a:rPr>
              <a:t>2.</a:t>
            </a:r>
            <a:r>
              <a:rPr kumimoji="1" lang="zh-CN" altLang="en-US" sz="2800" b="1">
                <a:solidFill>
                  <a:srgbClr val="000000"/>
                </a:solidFill>
                <a:latin typeface="方正姚体" pitchFamily="2" charset="-122"/>
                <a:ea typeface="方正姚体" pitchFamily="2" charset="-122"/>
              </a:rPr>
              <a:t>人体成熟的血细胞中不具有细胞核的一组是</a:t>
            </a:r>
            <a:r>
              <a:rPr kumimoji="1" lang="en-US" altLang="zh-CN" sz="2800" b="1">
                <a:solidFill>
                  <a:srgbClr val="000000"/>
                </a:solidFill>
                <a:latin typeface="方正姚体" pitchFamily="2" charset="-122"/>
                <a:ea typeface="方正姚体" pitchFamily="2" charset="-122"/>
              </a:rPr>
              <a:t>(</a:t>
            </a:r>
            <a:r>
              <a:rPr kumimoji="1" lang="en-US" altLang="zh-CN" sz="2800" b="1">
                <a:solidFill>
                  <a:srgbClr val="000000"/>
                </a:solidFill>
                <a:latin typeface="Times New Roman" pitchFamily="18" charset="0"/>
                <a:ea typeface="方正姚体" pitchFamily="2" charset="-122"/>
              </a:rPr>
              <a:t>   </a:t>
            </a:r>
            <a:r>
              <a:rPr kumimoji="1" lang="en-US" altLang="zh-CN" sz="2800" b="1">
                <a:solidFill>
                  <a:srgbClr val="000000"/>
                </a:solidFill>
                <a:latin typeface="方正姚体" pitchFamily="2" charset="-122"/>
                <a:ea typeface="方正姚体" pitchFamily="2" charset="-122"/>
              </a:rPr>
              <a:t> )</a:t>
            </a:r>
          </a:p>
          <a:p>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A.</a:t>
            </a:r>
            <a:r>
              <a:rPr kumimoji="1" lang="zh-CN" altLang="en-US" sz="2800" b="1">
                <a:solidFill>
                  <a:srgbClr val="000000"/>
                </a:solidFill>
                <a:latin typeface="Constantia" pitchFamily="18" charset="0"/>
              </a:rPr>
              <a:t>成熟的</a:t>
            </a:r>
            <a:r>
              <a:rPr kumimoji="1" lang="zh-CN" altLang="en-US" sz="2800" b="1">
                <a:solidFill>
                  <a:srgbClr val="000000"/>
                </a:solidFill>
                <a:latin typeface="方正姚体" pitchFamily="2" charset="-122"/>
                <a:ea typeface="方正姚体" pitchFamily="2" charset="-122"/>
              </a:rPr>
              <a:t>红细胞和白细胞</a:t>
            </a:r>
            <a:r>
              <a:rPr kumimoji="1" lang="zh-CN" altLang="en-US" sz="2800" b="1">
                <a:solidFill>
                  <a:srgbClr val="000000"/>
                </a:solidFill>
                <a:latin typeface="Times New Roman" pitchFamily="18" charset="0"/>
                <a:ea typeface="方正姚体" pitchFamily="2" charset="-122"/>
              </a:rPr>
              <a:t>        </a:t>
            </a:r>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B.</a:t>
            </a:r>
            <a:r>
              <a:rPr kumimoji="1" lang="zh-CN" altLang="en-US" sz="2800" b="1">
                <a:solidFill>
                  <a:srgbClr val="000000"/>
                </a:solidFill>
                <a:latin typeface="方正姚体" pitchFamily="2" charset="-122"/>
                <a:ea typeface="方正姚体" pitchFamily="2" charset="-122"/>
              </a:rPr>
              <a:t>血小板和白细胞</a:t>
            </a:r>
            <a:r>
              <a:rPr kumimoji="1" lang="zh-CN" altLang="en-US" sz="2800" b="1">
                <a:solidFill>
                  <a:srgbClr val="000000"/>
                </a:solidFill>
                <a:latin typeface="Times New Roman" pitchFamily="18" charset="0"/>
                <a:ea typeface="方正姚体" pitchFamily="2" charset="-122"/>
              </a:rPr>
              <a:t>   </a:t>
            </a:r>
            <a:r>
              <a:rPr kumimoji="1" lang="zh-CN" altLang="en-US" sz="2800" b="1">
                <a:solidFill>
                  <a:srgbClr val="000000"/>
                </a:solidFill>
                <a:latin typeface="方正姚体" pitchFamily="2" charset="-122"/>
                <a:ea typeface="方正姚体" pitchFamily="2" charset="-122"/>
              </a:rPr>
              <a:t> </a:t>
            </a:r>
          </a:p>
          <a:p>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C.</a:t>
            </a:r>
            <a:r>
              <a:rPr kumimoji="1" lang="zh-CN" altLang="en-US" sz="2800" b="1">
                <a:solidFill>
                  <a:srgbClr val="000000"/>
                </a:solidFill>
                <a:latin typeface="方正姚体" pitchFamily="2" charset="-122"/>
                <a:ea typeface="方正姚体" pitchFamily="2" charset="-122"/>
              </a:rPr>
              <a:t>血小板和成熟的红细胞</a:t>
            </a:r>
            <a:r>
              <a:rPr kumimoji="1" lang="zh-CN" altLang="en-US" sz="2800" b="1">
                <a:solidFill>
                  <a:srgbClr val="000000"/>
                </a:solidFill>
                <a:latin typeface="Times New Roman" pitchFamily="18" charset="0"/>
                <a:ea typeface="方正姚体" pitchFamily="2" charset="-122"/>
              </a:rPr>
              <a:t>        </a:t>
            </a:r>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D.</a:t>
            </a:r>
            <a:r>
              <a:rPr kumimoji="1" lang="zh-CN" altLang="en-US" sz="2800" b="1">
                <a:solidFill>
                  <a:srgbClr val="000000"/>
                </a:solidFill>
                <a:latin typeface="方正姚体" pitchFamily="2" charset="-122"/>
                <a:ea typeface="方正姚体" pitchFamily="2" charset="-122"/>
              </a:rPr>
              <a:t>血细胞和红细胞 </a:t>
            </a:r>
          </a:p>
          <a:p>
            <a:r>
              <a:rPr kumimoji="1" lang="en-US" altLang="zh-CN" sz="2800" b="1">
                <a:solidFill>
                  <a:srgbClr val="000000"/>
                </a:solidFill>
                <a:latin typeface="方正姚体" pitchFamily="2" charset="-122"/>
                <a:ea typeface="方正姚体" pitchFamily="2" charset="-122"/>
              </a:rPr>
              <a:t>3.</a:t>
            </a:r>
            <a:r>
              <a:rPr kumimoji="1" lang="zh-CN" altLang="en-US" sz="2800" b="1">
                <a:solidFill>
                  <a:srgbClr val="000000"/>
                </a:solidFill>
                <a:latin typeface="方正姚体" pitchFamily="2" charset="-122"/>
                <a:ea typeface="方正姚体" pitchFamily="2" charset="-122"/>
              </a:rPr>
              <a:t>贫血是指（</a:t>
            </a:r>
            <a:r>
              <a:rPr kumimoji="1" lang="zh-CN" altLang="en-US" sz="2800" b="1">
                <a:solidFill>
                  <a:srgbClr val="000000"/>
                </a:solidFill>
                <a:latin typeface="Times New Roman" pitchFamily="18" charset="0"/>
                <a:ea typeface="方正姚体" pitchFamily="2" charset="-122"/>
              </a:rPr>
              <a:t>  </a:t>
            </a:r>
            <a:r>
              <a:rPr kumimoji="1" lang="zh-CN" altLang="en-US" sz="2800" b="1">
                <a:solidFill>
                  <a:srgbClr val="000000"/>
                </a:solidFill>
                <a:latin typeface="方正姚体" pitchFamily="2" charset="-122"/>
                <a:ea typeface="方正姚体" pitchFamily="2" charset="-122"/>
              </a:rPr>
              <a:t> ）</a:t>
            </a:r>
          </a:p>
          <a:p>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A.</a:t>
            </a:r>
            <a:r>
              <a:rPr kumimoji="1" lang="zh-CN" altLang="en-US" sz="2800" b="1">
                <a:solidFill>
                  <a:srgbClr val="000000"/>
                </a:solidFill>
                <a:latin typeface="方正姚体" pitchFamily="2" charset="-122"/>
                <a:ea typeface="方正姚体" pitchFamily="2" charset="-122"/>
              </a:rPr>
              <a:t>人体内的血量过少  </a:t>
            </a:r>
            <a:r>
              <a:rPr kumimoji="1" lang="en-US" altLang="zh-CN" sz="2800" b="1">
                <a:solidFill>
                  <a:srgbClr val="000000"/>
                </a:solidFill>
                <a:latin typeface="方正姚体" pitchFamily="2" charset="-122"/>
                <a:ea typeface="方正姚体" pitchFamily="2" charset="-122"/>
              </a:rPr>
              <a:t>B.</a:t>
            </a:r>
            <a:r>
              <a:rPr kumimoji="1" lang="zh-CN" altLang="en-US" sz="2800" b="1">
                <a:solidFill>
                  <a:srgbClr val="000000"/>
                </a:solidFill>
                <a:latin typeface="方正姚体" pitchFamily="2" charset="-122"/>
                <a:ea typeface="方正姚体" pitchFamily="2" charset="-122"/>
              </a:rPr>
              <a:t>血液中的营养物质过少</a:t>
            </a:r>
          </a:p>
          <a:p>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C.</a:t>
            </a:r>
            <a:r>
              <a:rPr kumimoji="1" lang="zh-CN" altLang="en-US" sz="2800" b="1">
                <a:solidFill>
                  <a:srgbClr val="000000"/>
                </a:solidFill>
                <a:latin typeface="方正姚体" pitchFamily="2" charset="-122"/>
                <a:ea typeface="方正姚体" pitchFamily="2" charset="-122"/>
              </a:rPr>
              <a:t>血液中的白细胞或血小板数量过少</a:t>
            </a:r>
          </a:p>
          <a:p>
            <a:r>
              <a:rPr kumimoji="1" lang="zh-CN" altLang="en-US" sz="2800" b="1">
                <a:solidFill>
                  <a:srgbClr val="000000"/>
                </a:solidFill>
                <a:latin typeface="方正姚体" pitchFamily="2" charset="-122"/>
                <a:ea typeface="方正姚体" pitchFamily="2" charset="-122"/>
              </a:rPr>
              <a:t>　</a:t>
            </a:r>
            <a:r>
              <a:rPr kumimoji="1" lang="en-US" altLang="zh-CN" sz="2800" b="1">
                <a:solidFill>
                  <a:srgbClr val="000000"/>
                </a:solidFill>
                <a:latin typeface="方正姚体" pitchFamily="2" charset="-122"/>
                <a:ea typeface="方正姚体" pitchFamily="2" charset="-122"/>
              </a:rPr>
              <a:t>D.</a:t>
            </a:r>
            <a:r>
              <a:rPr kumimoji="1" lang="zh-CN" altLang="en-US" sz="2800" b="1">
                <a:solidFill>
                  <a:srgbClr val="000000"/>
                </a:solidFill>
                <a:latin typeface="方正姚体" pitchFamily="2" charset="-122"/>
                <a:ea typeface="方正姚体" pitchFamily="2" charset="-122"/>
              </a:rPr>
              <a:t>血液中的红细胞数量过少，或者红细胞中的血红蛋白的含量过少。</a:t>
            </a:r>
          </a:p>
          <a:p>
            <a:endParaRPr kumimoji="1" lang="en-US" altLang="zh-CN" sz="2800" b="1">
              <a:latin typeface="方正姚体" pitchFamily="2" charset="-122"/>
              <a:ea typeface="方正姚体" pitchFamily="2" charset="-122"/>
            </a:endParaRPr>
          </a:p>
        </p:txBody>
      </p:sp>
      <p:sp>
        <p:nvSpPr>
          <p:cNvPr id="93187" name="WordArt 3"/>
          <p:cNvSpPr>
            <a:spLocks noChangeArrowheads="1" noChangeShapeType="1" noTextEdit="1"/>
          </p:cNvSpPr>
          <p:nvPr/>
        </p:nvSpPr>
        <p:spPr bwMode="auto">
          <a:xfrm>
            <a:off x="468313" y="333375"/>
            <a:ext cx="5105400" cy="792163"/>
          </a:xfrm>
          <a:prstGeom prst="rect">
            <a:avLst/>
          </a:prstGeom>
        </p:spPr>
        <p:txBody>
          <a:bodyPr wrap="none" fromWordArt="1">
            <a:prstTxWarp prst="textPlain">
              <a:avLst>
                <a:gd name="adj" fmla="val 50000"/>
              </a:avLst>
            </a:prstTxWarp>
          </a:bodyPr>
          <a:lstStyle/>
          <a:p>
            <a:pPr algn="ctr"/>
            <a:r>
              <a:rPr lang="zh-CN" altLang="en-US" sz="3600" b="1" kern="10">
                <a:ln w="9525">
                  <a:solidFill>
                    <a:srgbClr val="33CCCC"/>
                  </a:solidFill>
                  <a:miter lim="800000"/>
                  <a:headEnd/>
                  <a:tailEnd/>
                </a:ln>
                <a:solidFill>
                  <a:srgbClr val="FF0000"/>
                </a:solidFill>
                <a:latin typeface="华文隶书"/>
                <a:ea typeface="华文隶书"/>
              </a:rPr>
              <a:t>落实我能赢！</a:t>
            </a:r>
          </a:p>
        </p:txBody>
      </p:sp>
      <p:sp>
        <p:nvSpPr>
          <p:cNvPr id="193540" name="Text Box 4"/>
          <p:cNvSpPr txBox="1">
            <a:spLocks noChangeArrowheads="1"/>
          </p:cNvSpPr>
          <p:nvPr/>
        </p:nvSpPr>
        <p:spPr bwMode="auto">
          <a:xfrm>
            <a:off x="2051050" y="1770063"/>
            <a:ext cx="23050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solidFill>
                  <a:srgbClr val="FF3300"/>
                </a:solidFill>
                <a:latin typeface="Constantia" pitchFamily="18" charset="0"/>
              </a:rPr>
              <a:t>B</a:t>
            </a:r>
          </a:p>
        </p:txBody>
      </p:sp>
      <p:sp>
        <p:nvSpPr>
          <p:cNvPr id="193541" name="Text Box 5"/>
          <p:cNvSpPr txBox="1">
            <a:spLocks noChangeArrowheads="1"/>
          </p:cNvSpPr>
          <p:nvPr/>
        </p:nvSpPr>
        <p:spPr bwMode="auto">
          <a:xfrm>
            <a:off x="7451725" y="2633663"/>
            <a:ext cx="23050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solidFill>
                  <a:srgbClr val="FF3300"/>
                </a:solidFill>
                <a:latin typeface="Constantia" pitchFamily="18" charset="0"/>
              </a:rPr>
              <a:t>C</a:t>
            </a:r>
          </a:p>
        </p:txBody>
      </p:sp>
      <p:sp>
        <p:nvSpPr>
          <p:cNvPr id="193542" name="Text Box 6"/>
          <p:cNvSpPr txBox="1">
            <a:spLocks noChangeArrowheads="1"/>
          </p:cNvSpPr>
          <p:nvPr/>
        </p:nvSpPr>
        <p:spPr bwMode="auto">
          <a:xfrm>
            <a:off x="2268538" y="3860800"/>
            <a:ext cx="23050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200" b="1">
                <a:solidFill>
                  <a:srgbClr val="FF3300"/>
                </a:solidFill>
                <a:latin typeface="Constantia" pitchFamily="18" charset="0"/>
              </a:rPr>
              <a:t>D</a:t>
            </a:r>
          </a:p>
        </p:txBody>
      </p:sp>
    </p:spTree>
    <p:extLst>
      <p:ext uri="{BB962C8B-B14F-4D97-AF65-F5344CB8AC3E}">
        <p14:creationId xmlns:p14="http://schemas.microsoft.com/office/powerpoint/2010/main" val="250051235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3538"/>
                                        </p:tgtEl>
                                        <p:attrNameLst>
                                          <p:attrName>style.visibility</p:attrName>
                                        </p:attrNameLst>
                                      </p:cBhvr>
                                      <p:to>
                                        <p:strVal val="visible"/>
                                      </p:to>
                                    </p:set>
                                    <p:anim calcmode="lin" valueType="num">
                                      <p:cBhvr additive="base">
                                        <p:cTn id="7" dur="500" fill="hold"/>
                                        <p:tgtEl>
                                          <p:spTgt spid="193538"/>
                                        </p:tgtEl>
                                        <p:attrNameLst>
                                          <p:attrName>ppt_x</p:attrName>
                                        </p:attrNameLst>
                                      </p:cBhvr>
                                      <p:tavLst>
                                        <p:tav tm="0">
                                          <p:val>
                                            <p:strVal val="0-#ppt_w/2"/>
                                          </p:val>
                                        </p:tav>
                                        <p:tav tm="100000">
                                          <p:val>
                                            <p:strVal val="#ppt_x"/>
                                          </p:val>
                                        </p:tav>
                                      </p:tavLst>
                                    </p:anim>
                                    <p:anim calcmode="lin" valueType="num">
                                      <p:cBhvr additive="base">
                                        <p:cTn id="8" dur="500" fill="hold"/>
                                        <p:tgtEl>
                                          <p:spTgt spid="19353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93540"/>
                                        </p:tgtEl>
                                        <p:attrNameLst>
                                          <p:attrName>style.visibility</p:attrName>
                                        </p:attrNameLst>
                                      </p:cBhvr>
                                      <p:to>
                                        <p:strVal val="visible"/>
                                      </p:to>
                                    </p:set>
                                    <p:animEffect transition="in" filter="blinds(horizontal)">
                                      <p:cBhvr>
                                        <p:cTn id="13" dur="500"/>
                                        <p:tgtEl>
                                          <p:spTgt spid="19354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93541"/>
                                        </p:tgtEl>
                                        <p:attrNameLst>
                                          <p:attrName>style.visibility</p:attrName>
                                        </p:attrNameLst>
                                      </p:cBhvr>
                                      <p:to>
                                        <p:strVal val="visible"/>
                                      </p:to>
                                    </p:set>
                                    <p:animEffect transition="in" filter="blinds(horizontal)">
                                      <p:cBhvr>
                                        <p:cTn id="18" dur="500"/>
                                        <p:tgtEl>
                                          <p:spTgt spid="193541"/>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93542"/>
                                        </p:tgtEl>
                                        <p:attrNameLst>
                                          <p:attrName>style.visibility</p:attrName>
                                        </p:attrNameLst>
                                      </p:cBhvr>
                                      <p:to>
                                        <p:strVal val="visible"/>
                                      </p:to>
                                    </p:set>
                                    <p:animEffect transition="in" filter="blinds(horizontal)">
                                      <p:cBhvr>
                                        <p:cTn id="23" dur="500"/>
                                        <p:tgtEl>
                                          <p:spTgt spid="193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38" grpId="0" autoUpdateAnimBg="0"/>
      <p:bldP spid="193540" grpId="0"/>
      <p:bldP spid="193541" grpId="0"/>
      <p:bldP spid="19354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5234" name="Text Box 2"/>
          <p:cNvSpPr txBox="1">
            <a:spLocks noChangeArrowheads="1"/>
          </p:cNvSpPr>
          <p:nvPr/>
        </p:nvSpPr>
        <p:spPr bwMode="auto">
          <a:xfrm>
            <a:off x="34925" y="1389063"/>
            <a:ext cx="9109075"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kumimoji="1" lang="en-US" altLang="zh-CN" sz="3200" b="1">
              <a:latin typeface="方正姚体" pitchFamily="2" charset="-122"/>
              <a:ea typeface="方正姚体" pitchFamily="2" charset="-122"/>
            </a:endParaRPr>
          </a:p>
          <a:p>
            <a:r>
              <a:rPr kumimoji="1" lang="en-US" altLang="zh-CN" sz="3200" b="1">
                <a:latin typeface="方正姚体" pitchFamily="2" charset="-122"/>
                <a:ea typeface="方正姚体" pitchFamily="2" charset="-122"/>
              </a:rPr>
              <a:t>4</a:t>
            </a:r>
            <a:r>
              <a:rPr kumimoji="1" lang="zh-CN" altLang="en-US" sz="3200" b="1">
                <a:latin typeface="方正姚体" pitchFamily="2" charset="-122"/>
                <a:ea typeface="方正姚体" pitchFamily="2" charset="-122"/>
              </a:rPr>
              <a:t>、下列细胞中能在组织液中游走的是 </a:t>
            </a:r>
            <a:r>
              <a:rPr kumimoji="1" lang="zh-CN" altLang="en-US" sz="3200" b="1">
                <a:latin typeface="Times New Roman" pitchFamily="18" charset="0"/>
                <a:ea typeface="方正姚体" pitchFamily="2" charset="-122"/>
              </a:rPr>
              <a:t> </a:t>
            </a:r>
            <a:r>
              <a:rPr kumimoji="1" lang="en-US" altLang="zh-CN" sz="3200" b="1">
                <a:latin typeface="方正姚体" pitchFamily="2" charset="-122"/>
                <a:ea typeface="方正姚体" pitchFamily="2" charset="-122"/>
              </a:rPr>
              <a:t>(</a:t>
            </a:r>
            <a:r>
              <a:rPr kumimoji="1" lang="en-US" altLang="zh-CN" sz="3200" b="1">
                <a:latin typeface="Times New Roman" pitchFamily="18" charset="0"/>
                <a:ea typeface="方正姚体" pitchFamily="2" charset="-122"/>
              </a:rPr>
              <a:t>  </a:t>
            </a:r>
            <a:r>
              <a:rPr kumimoji="1" lang="en-US" altLang="zh-CN" sz="3200" b="1">
                <a:latin typeface="方正姚体" pitchFamily="2" charset="-122"/>
                <a:ea typeface="方正姚体" pitchFamily="2" charset="-122"/>
              </a:rPr>
              <a:t>  </a:t>
            </a:r>
            <a:r>
              <a:rPr kumimoji="1" lang="en-US" altLang="zh-CN" sz="3200" b="1">
                <a:latin typeface="Times New Roman" pitchFamily="18" charset="0"/>
                <a:ea typeface="方正姚体" pitchFamily="2" charset="-122"/>
              </a:rPr>
              <a:t> </a:t>
            </a:r>
            <a:r>
              <a:rPr kumimoji="1" lang="en-US" altLang="zh-CN" sz="3200" b="1">
                <a:latin typeface="方正姚体" pitchFamily="2" charset="-122"/>
                <a:ea typeface="方正姚体" pitchFamily="2" charset="-122"/>
              </a:rPr>
              <a:t> )</a:t>
            </a:r>
          </a:p>
          <a:p>
            <a:r>
              <a:rPr kumimoji="1" lang="zh-CN" altLang="en-US" sz="3200" b="1">
                <a:latin typeface="方正姚体" pitchFamily="2" charset="-122"/>
                <a:ea typeface="方正姚体" pitchFamily="2" charset="-122"/>
              </a:rPr>
              <a:t>　</a:t>
            </a:r>
            <a:r>
              <a:rPr kumimoji="1" lang="en-US" altLang="zh-CN" sz="3200" b="1">
                <a:latin typeface="方正姚体" pitchFamily="2" charset="-122"/>
                <a:ea typeface="方正姚体" pitchFamily="2" charset="-122"/>
              </a:rPr>
              <a:t>A.</a:t>
            </a:r>
            <a:r>
              <a:rPr kumimoji="1" lang="zh-CN" altLang="en-US" sz="3200" b="1">
                <a:latin typeface="方正姚体" pitchFamily="2" charset="-122"/>
                <a:ea typeface="方正姚体" pitchFamily="2" charset="-122"/>
              </a:rPr>
              <a:t>红细胞</a:t>
            </a:r>
            <a:r>
              <a:rPr kumimoji="1" lang="zh-CN" altLang="en-US" sz="3200" b="1">
                <a:latin typeface="Times New Roman" pitchFamily="18" charset="0"/>
                <a:ea typeface="方正姚体" pitchFamily="2" charset="-122"/>
              </a:rPr>
              <a:t>     </a:t>
            </a:r>
            <a:r>
              <a:rPr kumimoji="1" lang="zh-CN" altLang="en-US" sz="3200" b="1">
                <a:latin typeface="方正姚体" pitchFamily="2" charset="-122"/>
                <a:ea typeface="方正姚体" pitchFamily="2" charset="-122"/>
              </a:rPr>
              <a:t>   </a:t>
            </a:r>
            <a:r>
              <a:rPr kumimoji="1" lang="en-US" altLang="zh-CN" sz="3200" b="1">
                <a:latin typeface="方正姚体" pitchFamily="2" charset="-122"/>
                <a:ea typeface="方正姚体" pitchFamily="2" charset="-122"/>
              </a:rPr>
              <a:t>B.</a:t>
            </a:r>
            <a:r>
              <a:rPr kumimoji="1" lang="zh-CN" altLang="en-US" sz="3200" b="1">
                <a:latin typeface="方正姚体" pitchFamily="2" charset="-122"/>
                <a:ea typeface="方正姚体" pitchFamily="2" charset="-122"/>
              </a:rPr>
              <a:t>脂肪细胞</a:t>
            </a:r>
            <a:r>
              <a:rPr kumimoji="1" lang="zh-CN" altLang="en-US" sz="3200" b="1">
                <a:latin typeface="Times New Roman" pitchFamily="18" charset="0"/>
                <a:ea typeface="方正姚体" pitchFamily="2" charset="-122"/>
              </a:rPr>
              <a:t>  </a:t>
            </a:r>
            <a:r>
              <a:rPr kumimoji="1" lang="zh-CN" altLang="en-US" sz="3200" b="1">
                <a:latin typeface="方正姚体" pitchFamily="2" charset="-122"/>
                <a:ea typeface="方正姚体" pitchFamily="2" charset="-122"/>
              </a:rPr>
              <a:t> </a:t>
            </a:r>
          </a:p>
          <a:p>
            <a:r>
              <a:rPr kumimoji="1" lang="zh-CN" altLang="en-US" sz="3200" b="1">
                <a:latin typeface="方正姚体" pitchFamily="2" charset="-122"/>
                <a:ea typeface="方正姚体" pitchFamily="2" charset="-122"/>
              </a:rPr>
              <a:t>  </a:t>
            </a:r>
            <a:r>
              <a:rPr kumimoji="1" lang="en-US" altLang="zh-CN" sz="3200" b="1">
                <a:latin typeface="方正姚体" pitchFamily="2" charset="-122"/>
                <a:ea typeface="方正姚体" pitchFamily="2" charset="-122"/>
              </a:rPr>
              <a:t>C.</a:t>
            </a:r>
            <a:r>
              <a:rPr kumimoji="1" lang="zh-CN" altLang="en-US" sz="3200" b="1">
                <a:latin typeface="方正姚体" pitchFamily="2" charset="-122"/>
                <a:ea typeface="方正姚体" pitchFamily="2" charset="-122"/>
              </a:rPr>
              <a:t>白细胞</a:t>
            </a:r>
            <a:r>
              <a:rPr kumimoji="1" lang="zh-CN" altLang="en-US" sz="3200" b="1">
                <a:latin typeface="Times New Roman" pitchFamily="18" charset="0"/>
                <a:ea typeface="方正姚体" pitchFamily="2" charset="-122"/>
              </a:rPr>
              <a:t>    </a:t>
            </a:r>
            <a:r>
              <a:rPr kumimoji="1" lang="zh-CN" altLang="en-US" sz="3200" b="1">
                <a:latin typeface="方正姚体" pitchFamily="2" charset="-122"/>
                <a:ea typeface="方正姚体" pitchFamily="2" charset="-122"/>
              </a:rPr>
              <a:t>    </a:t>
            </a:r>
            <a:r>
              <a:rPr kumimoji="1" lang="en-US" altLang="zh-CN" sz="3200" b="1">
                <a:latin typeface="方正姚体" pitchFamily="2" charset="-122"/>
                <a:ea typeface="方正姚体" pitchFamily="2" charset="-122"/>
              </a:rPr>
              <a:t>D.</a:t>
            </a:r>
            <a:r>
              <a:rPr kumimoji="1" lang="zh-CN" altLang="en-US" sz="3200" b="1">
                <a:latin typeface="方正姚体" pitchFamily="2" charset="-122"/>
                <a:ea typeface="方正姚体" pitchFamily="2" charset="-122"/>
              </a:rPr>
              <a:t>血小板</a:t>
            </a:r>
          </a:p>
          <a:p>
            <a:endParaRPr kumimoji="1" lang="zh-CN" altLang="en-US" sz="3200" b="1">
              <a:latin typeface="方正姚体" pitchFamily="2" charset="-122"/>
              <a:ea typeface="方正姚体" pitchFamily="2" charset="-122"/>
            </a:endParaRPr>
          </a:p>
          <a:p>
            <a:endParaRPr kumimoji="1" lang="en-US" altLang="zh-CN" sz="3200" b="1">
              <a:latin typeface="方正姚体" pitchFamily="2" charset="-122"/>
              <a:ea typeface="方正姚体" pitchFamily="2" charset="-122"/>
            </a:endParaRPr>
          </a:p>
        </p:txBody>
      </p:sp>
      <p:sp>
        <p:nvSpPr>
          <p:cNvPr id="105477" name="Text Box 5"/>
          <p:cNvSpPr txBox="1">
            <a:spLocks noChangeArrowheads="1"/>
          </p:cNvSpPr>
          <p:nvPr/>
        </p:nvSpPr>
        <p:spPr bwMode="auto">
          <a:xfrm>
            <a:off x="7235825" y="1844675"/>
            <a:ext cx="9366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4000">
                <a:solidFill>
                  <a:srgbClr val="FF5050"/>
                </a:solidFill>
                <a:latin typeface="Times New Roman" pitchFamily="18" charset="0"/>
              </a:rPr>
              <a:t>C</a:t>
            </a:r>
          </a:p>
        </p:txBody>
      </p:sp>
    </p:spTree>
    <p:extLst>
      <p:ext uri="{BB962C8B-B14F-4D97-AF65-F5344CB8AC3E}">
        <p14:creationId xmlns:p14="http://schemas.microsoft.com/office/powerpoint/2010/main" val="308461731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5477"/>
                                        </p:tgtEl>
                                        <p:attrNameLst>
                                          <p:attrName>style.visibility</p:attrName>
                                        </p:attrNameLst>
                                      </p:cBhvr>
                                      <p:to>
                                        <p:strVal val="visible"/>
                                      </p:to>
                                    </p:set>
                                    <p:anim calcmode="lin" valueType="num">
                                      <p:cBhvr additive="base">
                                        <p:cTn id="7" dur="500" fill="hold"/>
                                        <p:tgtEl>
                                          <p:spTgt spid="105477"/>
                                        </p:tgtEl>
                                        <p:attrNameLst>
                                          <p:attrName>ppt_x</p:attrName>
                                        </p:attrNameLst>
                                      </p:cBhvr>
                                      <p:tavLst>
                                        <p:tav tm="0">
                                          <p:val>
                                            <p:strVal val="#ppt_x"/>
                                          </p:val>
                                        </p:tav>
                                        <p:tav tm="100000">
                                          <p:val>
                                            <p:strVal val="#ppt_x"/>
                                          </p:val>
                                        </p:tav>
                                      </p:tavLst>
                                    </p:anim>
                                    <p:anim calcmode="lin" valueType="num">
                                      <p:cBhvr additive="base">
                                        <p:cTn id="8" dur="500" fill="hold"/>
                                        <p:tgtEl>
                                          <p:spTgt spid="1054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2"/>
          <p:cNvSpPr txBox="1">
            <a:spLocks noChangeArrowheads="1"/>
          </p:cNvSpPr>
          <p:nvPr/>
        </p:nvSpPr>
        <p:spPr bwMode="auto">
          <a:xfrm>
            <a:off x="0" y="692150"/>
            <a:ext cx="91440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3200" b="1">
                <a:latin typeface="方正姚体" pitchFamily="2" charset="-122"/>
                <a:ea typeface="方正姚体" pitchFamily="2" charset="-122"/>
              </a:rPr>
              <a:t>5</a:t>
            </a:r>
            <a:r>
              <a:rPr kumimoji="1" lang="zh-CN" altLang="en-US" sz="3200" b="1">
                <a:latin typeface="方正姚体" pitchFamily="2" charset="-122"/>
                <a:ea typeface="方正姚体" pitchFamily="2" charset="-122"/>
              </a:rPr>
              <a:t>、血液的组成为（        ）</a:t>
            </a:r>
          </a:p>
          <a:p>
            <a:r>
              <a:rPr kumimoji="1" lang="en-US" altLang="zh-CN" sz="3200" b="1">
                <a:latin typeface="方正姚体" pitchFamily="2" charset="-122"/>
                <a:ea typeface="方正姚体" pitchFamily="2" charset="-122"/>
              </a:rPr>
              <a:t>A</a:t>
            </a:r>
            <a:r>
              <a:rPr kumimoji="1" lang="zh-CN" altLang="en-US" sz="3200" b="1">
                <a:latin typeface="方正姚体" pitchFamily="2" charset="-122"/>
                <a:ea typeface="方正姚体" pitchFamily="2" charset="-122"/>
              </a:rPr>
              <a:t>、血浆和血红蛋白          </a:t>
            </a:r>
            <a:r>
              <a:rPr kumimoji="1" lang="en-US" altLang="zh-CN" sz="3200" b="1">
                <a:latin typeface="方正姚体" pitchFamily="2" charset="-122"/>
                <a:ea typeface="方正姚体" pitchFamily="2" charset="-122"/>
              </a:rPr>
              <a:t>B</a:t>
            </a:r>
            <a:r>
              <a:rPr kumimoji="1" lang="zh-CN" altLang="en-US" sz="3200" b="1">
                <a:latin typeface="方正姚体" pitchFamily="2" charset="-122"/>
                <a:ea typeface="方正姚体" pitchFamily="2" charset="-122"/>
              </a:rPr>
              <a:t>、血浆和血细胞     </a:t>
            </a:r>
          </a:p>
          <a:p>
            <a:r>
              <a:rPr kumimoji="1" lang="en-US" altLang="zh-CN" sz="3200" b="1">
                <a:latin typeface="方正姚体" pitchFamily="2" charset="-122"/>
                <a:ea typeface="方正姚体" pitchFamily="2" charset="-122"/>
              </a:rPr>
              <a:t>C</a:t>
            </a:r>
            <a:r>
              <a:rPr kumimoji="1" lang="zh-CN" altLang="en-US" sz="3200" b="1">
                <a:latin typeface="方正姚体" pitchFamily="2" charset="-122"/>
                <a:ea typeface="方正姚体" pitchFamily="2" charset="-122"/>
              </a:rPr>
              <a:t>、红细胞和血小板          </a:t>
            </a:r>
            <a:r>
              <a:rPr kumimoji="1" lang="en-US" altLang="zh-CN" sz="3200" b="1">
                <a:latin typeface="方正姚体" pitchFamily="2" charset="-122"/>
                <a:ea typeface="方正姚体" pitchFamily="2" charset="-122"/>
              </a:rPr>
              <a:t>D</a:t>
            </a:r>
            <a:r>
              <a:rPr kumimoji="1" lang="zh-CN" altLang="en-US" sz="3200" b="1">
                <a:latin typeface="方正姚体" pitchFamily="2" charset="-122"/>
                <a:ea typeface="方正姚体" pitchFamily="2" charset="-122"/>
              </a:rPr>
              <a:t>、白细胞和红细胞  </a:t>
            </a:r>
          </a:p>
          <a:p>
            <a:r>
              <a:rPr kumimoji="1" lang="en-US" altLang="zh-CN" sz="3200" b="1">
                <a:latin typeface="方正姚体" pitchFamily="2" charset="-122"/>
                <a:ea typeface="方正姚体" pitchFamily="2" charset="-122"/>
              </a:rPr>
              <a:t>6</a:t>
            </a:r>
            <a:r>
              <a:rPr kumimoji="1" lang="zh-CN" altLang="en-US" sz="3200" b="1">
                <a:latin typeface="方正姚体" pitchFamily="2" charset="-122"/>
                <a:ea typeface="方正姚体" pitchFamily="2" charset="-122"/>
              </a:rPr>
              <a:t>、血红蛋白与氧的结合与分离取决于（   　 ）</a:t>
            </a:r>
          </a:p>
          <a:p>
            <a:r>
              <a:rPr kumimoji="1" lang="zh-CN" altLang="en-US" sz="3200" b="1">
                <a:latin typeface="方正姚体" pitchFamily="2" charset="-122"/>
                <a:ea typeface="方正姚体" pitchFamily="2" charset="-122"/>
              </a:rPr>
              <a:t>Ａ、红细胞数量的多少　　　Ｂ、氧浓度的高低</a:t>
            </a:r>
          </a:p>
          <a:p>
            <a:r>
              <a:rPr kumimoji="1" lang="zh-CN" altLang="en-US" sz="3200" b="1">
                <a:latin typeface="方正姚体" pitchFamily="2" charset="-122"/>
                <a:ea typeface="方正姚体" pitchFamily="2" charset="-122"/>
              </a:rPr>
              <a:t>Ｃ、二氧化碳浓度的高低　　Ｄ、血红蛋白含量的高低</a:t>
            </a:r>
          </a:p>
        </p:txBody>
      </p:sp>
      <p:sp>
        <p:nvSpPr>
          <p:cNvPr id="107525" name="Text Box 5"/>
          <p:cNvSpPr txBox="1">
            <a:spLocks noChangeArrowheads="1"/>
          </p:cNvSpPr>
          <p:nvPr/>
        </p:nvSpPr>
        <p:spPr bwMode="auto">
          <a:xfrm>
            <a:off x="3708400" y="639763"/>
            <a:ext cx="792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4000">
                <a:solidFill>
                  <a:srgbClr val="FF5050"/>
                </a:solidFill>
                <a:latin typeface="Times New Roman" pitchFamily="18" charset="0"/>
              </a:rPr>
              <a:t>B</a:t>
            </a:r>
          </a:p>
        </p:txBody>
      </p:sp>
      <p:sp>
        <p:nvSpPr>
          <p:cNvPr id="107526" name="Text Box 6"/>
          <p:cNvSpPr txBox="1">
            <a:spLocks noChangeArrowheads="1"/>
          </p:cNvSpPr>
          <p:nvPr/>
        </p:nvSpPr>
        <p:spPr bwMode="auto">
          <a:xfrm>
            <a:off x="7308850" y="2151063"/>
            <a:ext cx="7191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4000">
                <a:solidFill>
                  <a:srgbClr val="FF5050"/>
                </a:solidFill>
                <a:latin typeface="Times New Roman" pitchFamily="18" charset="0"/>
              </a:rPr>
              <a:t>B</a:t>
            </a:r>
          </a:p>
        </p:txBody>
      </p:sp>
    </p:spTree>
    <p:extLst>
      <p:ext uri="{BB962C8B-B14F-4D97-AF65-F5344CB8AC3E}">
        <p14:creationId xmlns:p14="http://schemas.microsoft.com/office/powerpoint/2010/main" val="214977071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7525"/>
                                        </p:tgtEl>
                                        <p:attrNameLst>
                                          <p:attrName>style.visibility</p:attrName>
                                        </p:attrNameLst>
                                      </p:cBhvr>
                                      <p:to>
                                        <p:strVal val="visible"/>
                                      </p:to>
                                    </p:set>
                                    <p:anim calcmode="lin" valueType="num">
                                      <p:cBhvr additive="base">
                                        <p:cTn id="7" dur="500" fill="hold"/>
                                        <p:tgtEl>
                                          <p:spTgt spid="107525"/>
                                        </p:tgtEl>
                                        <p:attrNameLst>
                                          <p:attrName>ppt_x</p:attrName>
                                        </p:attrNameLst>
                                      </p:cBhvr>
                                      <p:tavLst>
                                        <p:tav tm="0">
                                          <p:val>
                                            <p:strVal val="#ppt_x"/>
                                          </p:val>
                                        </p:tav>
                                        <p:tav tm="100000">
                                          <p:val>
                                            <p:strVal val="#ppt_x"/>
                                          </p:val>
                                        </p:tav>
                                      </p:tavLst>
                                    </p:anim>
                                    <p:anim calcmode="lin" valueType="num">
                                      <p:cBhvr additive="base">
                                        <p:cTn id="8" dur="500" fill="hold"/>
                                        <p:tgtEl>
                                          <p:spTgt spid="10752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7526"/>
                                        </p:tgtEl>
                                        <p:attrNameLst>
                                          <p:attrName>style.visibility</p:attrName>
                                        </p:attrNameLst>
                                      </p:cBhvr>
                                      <p:to>
                                        <p:strVal val="visible"/>
                                      </p:to>
                                    </p:set>
                                    <p:anim calcmode="lin" valueType="num">
                                      <p:cBhvr additive="base">
                                        <p:cTn id="13" dur="500" fill="hold"/>
                                        <p:tgtEl>
                                          <p:spTgt spid="107526"/>
                                        </p:tgtEl>
                                        <p:attrNameLst>
                                          <p:attrName>ppt_x</p:attrName>
                                        </p:attrNameLst>
                                      </p:cBhvr>
                                      <p:tavLst>
                                        <p:tav tm="0">
                                          <p:val>
                                            <p:strVal val="#ppt_x"/>
                                          </p:val>
                                        </p:tav>
                                        <p:tav tm="100000">
                                          <p:val>
                                            <p:strVal val="#ppt_x"/>
                                          </p:val>
                                        </p:tav>
                                      </p:tavLst>
                                    </p:anim>
                                    <p:anim calcmode="lin" valueType="num">
                                      <p:cBhvr additive="base">
                                        <p:cTn id="14" dur="500" fill="hold"/>
                                        <p:tgtEl>
                                          <p:spTgt spid="1075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5" grpId="0"/>
      <p:bldP spid="1075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AutoShape 2"/>
          <p:cNvSpPr>
            <a:spLocks noChangeArrowheads="1"/>
          </p:cNvSpPr>
          <p:nvPr/>
        </p:nvSpPr>
        <p:spPr bwMode="auto">
          <a:xfrm>
            <a:off x="1763713" y="0"/>
            <a:ext cx="4248150" cy="981075"/>
          </a:xfrm>
          <a:prstGeom prst="doubleWave">
            <a:avLst>
              <a:gd name="adj1" fmla="val 6500"/>
              <a:gd name="adj2" fmla="val -301"/>
            </a:avLst>
          </a:prstGeom>
          <a:solidFill>
            <a:srgbClr val="00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4400" b="1">
                <a:solidFill>
                  <a:srgbClr val="9900FF"/>
                </a:solidFill>
                <a:ea typeface="华文新魏" pitchFamily="2" charset="-122"/>
              </a:rPr>
              <a:t>达标测评</a:t>
            </a:r>
          </a:p>
        </p:txBody>
      </p:sp>
      <p:sp>
        <p:nvSpPr>
          <p:cNvPr id="277507" name="Text Box 3"/>
          <p:cNvSpPr txBox="1">
            <a:spLocks noChangeArrowheads="1"/>
          </p:cNvSpPr>
          <p:nvPr/>
        </p:nvSpPr>
        <p:spPr bwMode="auto">
          <a:xfrm>
            <a:off x="0" y="765175"/>
            <a:ext cx="9144000" cy="6075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0000CC"/>
                </a:solidFill>
              </a:rPr>
              <a:t>一、填空题。 </a:t>
            </a:r>
          </a:p>
          <a:p>
            <a:pPr>
              <a:spcBef>
                <a:spcPct val="50000"/>
              </a:spcBef>
            </a:pPr>
            <a:r>
              <a:rPr lang="en-US" altLang="zh-CN" sz="2800" b="1">
                <a:solidFill>
                  <a:srgbClr val="0000CC"/>
                </a:solidFill>
              </a:rPr>
              <a:t>1</a:t>
            </a:r>
            <a:r>
              <a:rPr lang="zh-CN" altLang="en-US" sz="2800" b="1">
                <a:solidFill>
                  <a:srgbClr val="0000CC"/>
                </a:solidFill>
              </a:rPr>
              <a:t>、血液是由</a:t>
            </a:r>
            <a:r>
              <a:rPr lang="zh-CN" altLang="en-US" sz="2800" b="1" u="sng">
                <a:solidFill>
                  <a:srgbClr val="0000CC"/>
                </a:solidFill>
              </a:rPr>
              <a:t>　　　　</a:t>
            </a:r>
            <a:r>
              <a:rPr lang="zh-CN" altLang="en-US" sz="2800" b="1">
                <a:solidFill>
                  <a:srgbClr val="0000CC"/>
                </a:solidFill>
              </a:rPr>
              <a:t>和</a:t>
            </a:r>
            <a:r>
              <a:rPr lang="zh-CN" altLang="en-US" sz="2800" b="1" u="sng">
                <a:solidFill>
                  <a:srgbClr val="0000CC"/>
                </a:solidFill>
              </a:rPr>
              <a:t>　　　　　</a:t>
            </a:r>
            <a:r>
              <a:rPr lang="zh-CN" altLang="en-US" sz="2800" b="1">
                <a:solidFill>
                  <a:srgbClr val="0000CC"/>
                </a:solidFill>
              </a:rPr>
              <a:t>组成的，血细胞包括</a:t>
            </a:r>
            <a:r>
              <a:rPr lang="zh-CN" altLang="en-US" sz="2800" b="1" u="sng">
                <a:solidFill>
                  <a:srgbClr val="0000CC"/>
                </a:solidFill>
              </a:rPr>
              <a:t>　　　　</a:t>
            </a:r>
            <a:r>
              <a:rPr lang="zh-CN" altLang="en-US" sz="2800" b="1">
                <a:solidFill>
                  <a:srgbClr val="0000CC"/>
                </a:solidFill>
              </a:rPr>
              <a:t>、</a:t>
            </a:r>
            <a:r>
              <a:rPr lang="zh-CN" altLang="en-US" sz="2800" b="1" u="sng">
                <a:solidFill>
                  <a:srgbClr val="0000CC"/>
                </a:solidFill>
              </a:rPr>
              <a:t>　　　　</a:t>
            </a:r>
            <a:r>
              <a:rPr lang="zh-CN" altLang="en-US" sz="2800" b="1">
                <a:solidFill>
                  <a:srgbClr val="0000CC"/>
                </a:solidFill>
              </a:rPr>
              <a:t>和</a:t>
            </a:r>
            <a:r>
              <a:rPr lang="zh-CN" altLang="en-US" sz="2800" b="1" u="sng">
                <a:solidFill>
                  <a:srgbClr val="0000CC"/>
                </a:solidFill>
              </a:rPr>
              <a:t>　　　　　</a:t>
            </a:r>
            <a:r>
              <a:rPr lang="zh-CN" altLang="en-US" sz="2800" b="1">
                <a:solidFill>
                  <a:srgbClr val="0000CC"/>
                </a:solidFill>
              </a:rPr>
              <a:t>。</a:t>
            </a:r>
          </a:p>
          <a:p>
            <a:pPr>
              <a:spcBef>
                <a:spcPct val="50000"/>
              </a:spcBef>
            </a:pPr>
            <a:r>
              <a:rPr lang="zh-CN" altLang="en-US" sz="2800" b="1">
                <a:solidFill>
                  <a:srgbClr val="0000CC"/>
                </a:solidFill>
              </a:rPr>
              <a:t>２、血浆的成分有</a:t>
            </a:r>
            <a:r>
              <a:rPr lang="zh-CN" altLang="en-US" sz="2800" b="1" u="sng">
                <a:solidFill>
                  <a:srgbClr val="0000CC"/>
                </a:solidFill>
              </a:rPr>
              <a:t>　　</a:t>
            </a:r>
            <a:r>
              <a:rPr lang="zh-CN" altLang="en-US" sz="2800" b="1">
                <a:solidFill>
                  <a:srgbClr val="0000CC"/>
                </a:solidFill>
              </a:rPr>
              <a:t>、</a:t>
            </a:r>
            <a:r>
              <a:rPr lang="zh-CN" altLang="en-US" sz="2800" b="1" u="sng">
                <a:solidFill>
                  <a:srgbClr val="0000CC"/>
                </a:solidFill>
              </a:rPr>
              <a:t>　　　　</a:t>
            </a:r>
            <a:r>
              <a:rPr lang="zh-CN" altLang="en-US" sz="2800" b="1">
                <a:solidFill>
                  <a:srgbClr val="0000CC"/>
                </a:solidFill>
              </a:rPr>
              <a:t>、</a:t>
            </a:r>
            <a:r>
              <a:rPr lang="zh-CN" altLang="en-US" sz="2800" b="1" u="sng">
                <a:solidFill>
                  <a:srgbClr val="0000CC"/>
                </a:solidFill>
              </a:rPr>
              <a:t>　　　</a:t>
            </a:r>
            <a:r>
              <a:rPr lang="zh-CN" altLang="en-US" sz="2800" b="1">
                <a:solidFill>
                  <a:srgbClr val="0000CC"/>
                </a:solidFill>
              </a:rPr>
              <a:t>、</a:t>
            </a:r>
            <a:r>
              <a:rPr lang="zh-CN" altLang="en-US" sz="2800" b="1" u="sng">
                <a:solidFill>
                  <a:srgbClr val="0000CC"/>
                </a:solidFill>
              </a:rPr>
              <a:t>　　　</a:t>
            </a:r>
            <a:r>
              <a:rPr lang="zh-CN" altLang="en-US" sz="2800" b="1">
                <a:solidFill>
                  <a:srgbClr val="0000CC"/>
                </a:solidFill>
              </a:rPr>
              <a:t>等，血浆的主要功能是</a:t>
            </a:r>
            <a:r>
              <a:rPr lang="zh-CN" altLang="en-US" sz="2800" b="1" u="sng">
                <a:solidFill>
                  <a:srgbClr val="0000CC"/>
                </a:solidFill>
              </a:rPr>
              <a:t>　　　　　　　　　　　　　　　</a:t>
            </a:r>
            <a:r>
              <a:rPr lang="zh-CN" altLang="en-US" sz="2800" b="1">
                <a:solidFill>
                  <a:srgbClr val="0000CC"/>
                </a:solidFill>
              </a:rPr>
              <a:t>。</a:t>
            </a:r>
          </a:p>
          <a:p>
            <a:pPr>
              <a:spcBef>
                <a:spcPct val="50000"/>
              </a:spcBef>
            </a:pPr>
            <a:r>
              <a:rPr lang="zh-CN" altLang="en-US" sz="2800" b="1">
                <a:solidFill>
                  <a:srgbClr val="0000CC"/>
                </a:solidFill>
              </a:rPr>
              <a:t>３、血液中数量最多的细胞是</a:t>
            </a:r>
            <a:r>
              <a:rPr lang="zh-CN" altLang="en-US" sz="2800" b="1" u="sng">
                <a:solidFill>
                  <a:srgbClr val="0000CC"/>
                </a:solidFill>
              </a:rPr>
              <a:t>　　　　</a:t>
            </a:r>
            <a:r>
              <a:rPr lang="zh-CN" altLang="en-US" sz="2800" b="1">
                <a:solidFill>
                  <a:srgbClr val="0000CC"/>
                </a:solidFill>
              </a:rPr>
              <a:t>，它里面含有红色的</a:t>
            </a:r>
            <a:r>
              <a:rPr lang="zh-CN" altLang="en-US" sz="2800" b="1" u="sng">
                <a:solidFill>
                  <a:srgbClr val="0000CC"/>
                </a:solidFill>
              </a:rPr>
              <a:t>　　　　　　</a:t>
            </a:r>
            <a:r>
              <a:rPr lang="zh-CN" altLang="en-US" sz="2800" b="1">
                <a:solidFill>
                  <a:srgbClr val="0000CC"/>
                </a:solidFill>
              </a:rPr>
              <a:t>，具有</a:t>
            </a:r>
            <a:r>
              <a:rPr lang="zh-CN" altLang="en-US" sz="2800" b="1" u="sng">
                <a:solidFill>
                  <a:srgbClr val="0000CC"/>
                </a:solidFill>
              </a:rPr>
              <a:t>　　　　　　　</a:t>
            </a:r>
            <a:r>
              <a:rPr lang="zh-CN" altLang="en-US" sz="2800" b="1">
                <a:solidFill>
                  <a:srgbClr val="0000CC"/>
                </a:solidFill>
              </a:rPr>
              <a:t>的功能。</a:t>
            </a:r>
          </a:p>
          <a:p>
            <a:pPr>
              <a:spcBef>
                <a:spcPct val="50000"/>
              </a:spcBef>
            </a:pPr>
            <a:r>
              <a:rPr lang="zh-CN" altLang="en-US" sz="2800" b="1">
                <a:solidFill>
                  <a:srgbClr val="0000CC"/>
                </a:solidFill>
              </a:rPr>
              <a:t>４、体积最小的血细胞是</a:t>
            </a:r>
            <a:r>
              <a:rPr lang="zh-CN" altLang="en-US" sz="2800" b="1" u="sng">
                <a:solidFill>
                  <a:srgbClr val="0000CC"/>
                </a:solidFill>
              </a:rPr>
              <a:t>　　　　　　　　　　</a:t>
            </a:r>
            <a:r>
              <a:rPr lang="zh-CN" altLang="en-US" sz="2800" b="1">
                <a:solidFill>
                  <a:srgbClr val="0000CC"/>
                </a:solidFill>
              </a:rPr>
              <a:t>，它具</a:t>
            </a:r>
          </a:p>
          <a:p>
            <a:pPr>
              <a:spcBef>
                <a:spcPct val="50000"/>
              </a:spcBef>
            </a:pPr>
            <a:r>
              <a:rPr lang="zh-CN" altLang="en-US" sz="2800" b="1">
                <a:solidFill>
                  <a:srgbClr val="0000CC"/>
                </a:solidFill>
              </a:rPr>
              <a:t>有</a:t>
            </a:r>
            <a:r>
              <a:rPr lang="zh-CN" altLang="en-US" sz="2800" b="1" u="sng">
                <a:solidFill>
                  <a:srgbClr val="0000CC"/>
                </a:solidFill>
              </a:rPr>
              <a:t>　　　　　　</a:t>
            </a:r>
            <a:r>
              <a:rPr lang="zh-CN" altLang="en-US" sz="2800" b="1">
                <a:solidFill>
                  <a:srgbClr val="0000CC"/>
                </a:solidFill>
              </a:rPr>
              <a:t>的功能。</a:t>
            </a:r>
          </a:p>
          <a:p>
            <a:pPr>
              <a:spcBef>
                <a:spcPct val="50000"/>
              </a:spcBef>
            </a:pPr>
            <a:r>
              <a:rPr lang="zh-CN" altLang="en-US" sz="2800" b="1">
                <a:solidFill>
                  <a:srgbClr val="0000CC"/>
                </a:solidFill>
              </a:rPr>
              <a:t>５、在血细胞中，有些</a:t>
            </a:r>
            <a:r>
              <a:rPr lang="zh-CN" altLang="en-US" sz="2800" b="1" u="sng">
                <a:solidFill>
                  <a:srgbClr val="0000CC"/>
                </a:solidFill>
              </a:rPr>
              <a:t>　　　　</a:t>
            </a:r>
            <a:r>
              <a:rPr lang="zh-CN" altLang="en-US" sz="2800" b="1">
                <a:solidFill>
                  <a:srgbClr val="0000CC"/>
                </a:solidFill>
              </a:rPr>
              <a:t>能吞噬侵入人体的病菌，从而保护人体的健康。</a:t>
            </a:r>
          </a:p>
        </p:txBody>
      </p:sp>
      <p:sp>
        <p:nvSpPr>
          <p:cNvPr id="277515" name="Text Box 11"/>
          <p:cNvSpPr txBox="1">
            <a:spLocks noChangeArrowheads="1"/>
          </p:cNvSpPr>
          <p:nvPr/>
        </p:nvSpPr>
        <p:spPr bwMode="auto">
          <a:xfrm>
            <a:off x="2124075" y="1341438"/>
            <a:ext cx="33845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dirty="0">
                <a:solidFill>
                  <a:srgbClr val="FF33CC"/>
                </a:solidFill>
              </a:rPr>
              <a:t>　</a:t>
            </a:r>
            <a:r>
              <a:rPr lang="zh-CN" altLang="en-US" sz="2800" b="1" dirty="0">
                <a:solidFill>
                  <a:srgbClr val="FF33CC"/>
                </a:solidFill>
              </a:rPr>
              <a:t>血浆　　血细胞</a:t>
            </a:r>
            <a:r>
              <a:rPr lang="zh-CN" altLang="en-US" sz="2800" dirty="0">
                <a:solidFill>
                  <a:srgbClr val="FF33CC"/>
                </a:solidFill>
              </a:rPr>
              <a:t>　　</a:t>
            </a:r>
          </a:p>
        </p:txBody>
      </p:sp>
      <p:sp>
        <p:nvSpPr>
          <p:cNvPr id="277516" name="Text Box 12"/>
          <p:cNvSpPr txBox="1">
            <a:spLocks noChangeArrowheads="1"/>
          </p:cNvSpPr>
          <p:nvPr/>
        </p:nvSpPr>
        <p:spPr bwMode="auto">
          <a:xfrm>
            <a:off x="539750" y="1844675"/>
            <a:ext cx="53276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33CC"/>
                </a:solidFill>
              </a:rPr>
              <a:t>红细胞　　白细胞　　　血小板</a:t>
            </a:r>
          </a:p>
        </p:txBody>
      </p:sp>
      <p:sp>
        <p:nvSpPr>
          <p:cNvPr id="277517" name="Text Box 13"/>
          <p:cNvSpPr txBox="1">
            <a:spLocks noChangeArrowheads="1"/>
          </p:cNvSpPr>
          <p:nvPr/>
        </p:nvSpPr>
        <p:spPr bwMode="auto">
          <a:xfrm>
            <a:off x="2987675" y="2420938"/>
            <a:ext cx="54721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33CC"/>
                </a:solidFill>
              </a:rPr>
              <a:t>水　　蛋白质　葡萄糖　无机盐</a:t>
            </a:r>
          </a:p>
        </p:txBody>
      </p:sp>
      <p:sp>
        <p:nvSpPr>
          <p:cNvPr id="277519" name="Text Box 15"/>
          <p:cNvSpPr txBox="1">
            <a:spLocks noChangeArrowheads="1"/>
          </p:cNvSpPr>
          <p:nvPr/>
        </p:nvSpPr>
        <p:spPr bwMode="auto">
          <a:xfrm>
            <a:off x="3059113" y="2852738"/>
            <a:ext cx="50419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33CC"/>
                </a:solidFill>
              </a:rPr>
              <a:t>运载血细胞，运输养料和废物</a:t>
            </a:r>
          </a:p>
        </p:txBody>
      </p:sp>
      <p:sp>
        <p:nvSpPr>
          <p:cNvPr id="277521" name="Text Box 17"/>
          <p:cNvSpPr txBox="1">
            <a:spLocks noChangeArrowheads="1"/>
          </p:cNvSpPr>
          <p:nvPr/>
        </p:nvSpPr>
        <p:spPr bwMode="auto">
          <a:xfrm>
            <a:off x="4716463" y="3429000"/>
            <a:ext cx="1368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33CC"/>
                </a:solidFill>
              </a:rPr>
              <a:t>红细胞</a:t>
            </a:r>
          </a:p>
        </p:txBody>
      </p:sp>
      <p:sp>
        <p:nvSpPr>
          <p:cNvPr id="277522" name="Text Box 18"/>
          <p:cNvSpPr txBox="1">
            <a:spLocks noChangeArrowheads="1"/>
          </p:cNvSpPr>
          <p:nvPr/>
        </p:nvSpPr>
        <p:spPr bwMode="auto">
          <a:xfrm>
            <a:off x="684213" y="3933825"/>
            <a:ext cx="18002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800" b="1">
                <a:solidFill>
                  <a:srgbClr val="FF33CC"/>
                </a:solidFill>
              </a:rPr>
              <a:t>血红蛋白</a:t>
            </a:r>
          </a:p>
        </p:txBody>
      </p:sp>
      <p:sp>
        <p:nvSpPr>
          <p:cNvPr id="277523" name="Text Box 19"/>
          <p:cNvSpPr txBox="1">
            <a:spLocks noChangeArrowheads="1"/>
          </p:cNvSpPr>
          <p:nvPr/>
        </p:nvSpPr>
        <p:spPr bwMode="auto">
          <a:xfrm>
            <a:off x="3995738" y="3933825"/>
            <a:ext cx="19431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33CC"/>
                </a:solidFill>
              </a:rPr>
              <a:t>运输氧气</a:t>
            </a:r>
          </a:p>
        </p:txBody>
      </p:sp>
      <p:sp>
        <p:nvSpPr>
          <p:cNvPr id="277524" name="Text Box 20"/>
          <p:cNvSpPr txBox="1">
            <a:spLocks noChangeArrowheads="1"/>
          </p:cNvSpPr>
          <p:nvPr/>
        </p:nvSpPr>
        <p:spPr bwMode="auto">
          <a:xfrm>
            <a:off x="4500563" y="4581525"/>
            <a:ext cx="18716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800" b="1">
                <a:solidFill>
                  <a:srgbClr val="FF33CC"/>
                </a:solidFill>
              </a:rPr>
              <a:t>血小板</a:t>
            </a:r>
          </a:p>
        </p:txBody>
      </p:sp>
      <p:sp>
        <p:nvSpPr>
          <p:cNvPr id="277525" name="Text Box 21"/>
          <p:cNvSpPr txBox="1">
            <a:spLocks noChangeArrowheads="1"/>
          </p:cNvSpPr>
          <p:nvPr/>
        </p:nvSpPr>
        <p:spPr bwMode="auto">
          <a:xfrm>
            <a:off x="684213" y="5157788"/>
            <a:ext cx="21605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33CC"/>
                </a:solidFill>
              </a:rPr>
              <a:t>止血凝血</a:t>
            </a:r>
          </a:p>
        </p:txBody>
      </p:sp>
      <p:sp>
        <p:nvSpPr>
          <p:cNvPr id="277526" name="Text Box 22"/>
          <p:cNvSpPr txBox="1">
            <a:spLocks noChangeArrowheads="1"/>
          </p:cNvSpPr>
          <p:nvPr/>
        </p:nvSpPr>
        <p:spPr bwMode="auto">
          <a:xfrm>
            <a:off x="3708400" y="5805488"/>
            <a:ext cx="14398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solidFill>
                  <a:srgbClr val="FF33CC"/>
                </a:solidFill>
              </a:rPr>
              <a:t>白细胞</a:t>
            </a:r>
          </a:p>
        </p:txBody>
      </p:sp>
    </p:spTree>
    <p:extLst>
      <p:ext uri="{BB962C8B-B14F-4D97-AF65-F5344CB8AC3E}">
        <p14:creationId xmlns:p14="http://schemas.microsoft.com/office/powerpoint/2010/main" val="550411711"/>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7515"/>
                                        </p:tgtEl>
                                        <p:attrNameLst>
                                          <p:attrName>style.visibility</p:attrName>
                                        </p:attrNameLst>
                                      </p:cBhvr>
                                      <p:to>
                                        <p:strVal val="visible"/>
                                      </p:to>
                                    </p:set>
                                    <p:animEffect transition="in" filter="diamond(in)">
                                      <p:cBhvr>
                                        <p:cTn id="7" dur="500"/>
                                        <p:tgtEl>
                                          <p:spTgt spid="2775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7516"/>
                                        </p:tgtEl>
                                        <p:attrNameLst>
                                          <p:attrName>style.visibility</p:attrName>
                                        </p:attrNameLst>
                                      </p:cBhvr>
                                      <p:to>
                                        <p:strVal val="visible"/>
                                      </p:to>
                                    </p:set>
                                    <p:animEffect transition="in" filter="blinds(horizontal)">
                                      <p:cBhvr>
                                        <p:cTn id="12" dur="500"/>
                                        <p:tgtEl>
                                          <p:spTgt spid="2775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77517"/>
                                        </p:tgtEl>
                                        <p:attrNameLst>
                                          <p:attrName>style.visibility</p:attrName>
                                        </p:attrNameLst>
                                      </p:cBhvr>
                                      <p:to>
                                        <p:strVal val="visible"/>
                                      </p:to>
                                    </p:set>
                                    <p:animEffect transition="in" filter="blinds(horizontal)">
                                      <p:cBhvr>
                                        <p:cTn id="17" dur="500"/>
                                        <p:tgtEl>
                                          <p:spTgt spid="2775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77519"/>
                                        </p:tgtEl>
                                        <p:attrNameLst>
                                          <p:attrName>style.visibility</p:attrName>
                                        </p:attrNameLst>
                                      </p:cBhvr>
                                      <p:to>
                                        <p:strVal val="visible"/>
                                      </p:to>
                                    </p:set>
                                    <p:animEffect transition="in" filter="blinds(horizontal)">
                                      <p:cBhvr>
                                        <p:cTn id="22" dur="500"/>
                                        <p:tgtEl>
                                          <p:spTgt spid="27751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7521"/>
                                        </p:tgtEl>
                                        <p:attrNameLst>
                                          <p:attrName>style.visibility</p:attrName>
                                        </p:attrNameLst>
                                      </p:cBhvr>
                                      <p:to>
                                        <p:strVal val="visible"/>
                                      </p:to>
                                    </p:set>
                                    <p:animEffect transition="in" filter="blinds(horizontal)">
                                      <p:cBhvr>
                                        <p:cTn id="27" dur="500"/>
                                        <p:tgtEl>
                                          <p:spTgt spid="2775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7522"/>
                                        </p:tgtEl>
                                        <p:attrNameLst>
                                          <p:attrName>style.visibility</p:attrName>
                                        </p:attrNameLst>
                                      </p:cBhvr>
                                      <p:to>
                                        <p:strVal val="visible"/>
                                      </p:to>
                                    </p:set>
                                    <p:animEffect transition="in" filter="blinds(horizontal)">
                                      <p:cBhvr>
                                        <p:cTn id="32" dur="500"/>
                                        <p:tgtEl>
                                          <p:spTgt spid="27752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77523"/>
                                        </p:tgtEl>
                                        <p:attrNameLst>
                                          <p:attrName>style.visibility</p:attrName>
                                        </p:attrNameLst>
                                      </p:cBhvr>
                                      <p:to>
                                        <p:strVal val="visible"/>
                                      </p:to>
                                    </p:set>
                                    <p:animEffect transition="in" filter="blinds(horizontal)">
                                      <p:cBhvr>
                                        <p:cTn id="37" dur="500"/>
                                        <p:tgtEl>
                                          <p:spTgt spid="27752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77524"/>
                                        </p:tgtEl>
                                        <p:attrNameLst>
                                          <p:attrName>style.visibility</p:attrName>
                                        </p:attrNameLst>
                                      </p:cBhvr>
                                      <p:to>
                                        <p:strVal val="visible"/>
                                      </p:to>
                                    </p:set>
                                    <p:animEffect transition="in" filter="blinds(horizontal)">
                                      <p:cBhvr>
                                        <p:cTn id="42" dur="500"/>
                                        <p:tgtEl>
                                          <p:spTgt spid="27752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77525"/>
                                        </p:tgtEl>
                                        <p:attrNameLst>
                                          <p:attrName>style.visibility</p:attrName>
                                        </p:attrNameLst>
                                      </p:cBhvr>
                                      <p:to>
                                        <p:strVal val="visible"/>
                                      </p:to>
                                    </p:set>
                                    <p:animEffect transition="in" filter="blinds(horizontal)">
                                      <p:cBhvr>
                                        <p:cTn id="47" dur="500"/>
                                        <p:tgtEl>
                                          <p:spTgt spid="27752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77526"/>
                                        </p:tgtEl>
                                        <p:attrNameLst>
                                          <p:attrName>style.visibility</p:attrName>
                                        </p:attrNameLst>
                                      </p:cBhvr>
                                      <p:to>
                                        <p:strVal val="visible"/>
                                      </p:to>
                                    </p:set>
                                    <p:animEffect transition="in" filter="blinds(horizontal)">
                                      <p:cBhvr>
                                        <p:cTn id="52" dur="500"/>
                                        <p:tgtEl>
                                          <p:spTgt spid="277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15" grpId="0"/>
      <p:bldP spid="277516" grpId="0"/>
      <p:bldP spid="277517" grpId="0"/>
      <p:bldP spid="277519" grpId="0"/>
      <p:bldP spid="277521" grpId="0"/>
      <p:bldP spid="277522" grpId="0"/>
      <p:bldP spid="277523" grpId="0"/>
      <p:bldP spid="277524" grpId="0"/>
      <p:bldP spid="277525" grpId="0"/>
      <p:bldP spid="27752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ChangeArrowheads="1"/>
          </p:cNvSpPr>
          <p:nvPr/>
        </p:nvSpPr>
        <p:spPr bwMode="auto">
          <a:xfrm>
            <a:off x="6470650" y="4570413"/>
            <a:ext cx="2684463" cy="946150"/>
          </a:xfrm>
          <a:prstGeom prst="rect">
            <a:avLst/>
          </a:prstGeom>
          <a:solidFill>
            <a:srgbClr val="66FF33"/>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zh-CN" altLang="en-US" sz="2800" b="1">
                <a:latin typeface="Constantia" pitchFamily="18" charset="0"/>
              </a:rPr>
              <a:t>运载血细胞、运</a:t>
            </a:r>
          </a:p>
          <a:p>
            <a:pPr eaLnBrk="0" hangingPunct="0"/>
            <a:r>
              <a:rPr lang="zh-CN" altLang="en-US" sz="2800" b="1">
                <a:latin typeface="Constantia" pitchFamily="18" charset="0"/>
              </a:rPr>
              <a:t>输养料和废物</a:t>
            </a:r>
          </a:p>
        </p:txBody>
      </p:sp>
      <p:sp>
        <p:nvSpPr>
          <p:cNvPr id="99331" name="Rectangle 3"/>
          <p:cNvSpPr>
            <a:spLocks noChangeArrowheads="1"/>
          </p:cNvSpPr>
          <p:nvPr/>
        </p:nvSpPr>
        <p:spPr bwMode="auto">
          <a:xfrm>
            <a:off x="242888" y="4103688"/>
            <a:ext cx="2684462" cy="519112"/>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zh-CN" altLang="en-US" sz="2800" b="1">
                <a:latin typeface="Constantia" pitchFamily="18" charset="0"/>
              </a:rPr>
              <a:t>最多无核圆饼形</a:t>
            </a:r>
          </a:p>
        </p:txBody>
      </p:sp>
      <p:sp>
        <p:nvSpPr>
          <p:cNvPr id="99332" name="Rectangle 4"/>
          <p:cNvSpPr>
            <a:spLocks noChangeArrowheads="1"/>
          </p:cNvSpPr>
          <p:nvPr/>
        </p:nvSpPr>
        <p:spPr bwMode="auto">
          <a:xfrm>
            <a:off x="242888" y="3382963"/>
            <a:ext cx="2327275" cy="519112"/>
          </a:xfrm>
          <a:prstGeom prst="rect">
            <a:avLst/>
          </a:prstGeom>
          <a:solidFill>
            <a:srgbClr val="CCFF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zh-CN" altLang="en-US" sz="2800" b="1">
                <a:latin typeface="Constantia" pitchFamily="18" charset="0"/>
              </a:rPr>
              <a:t>体积最小无核</a:t>
            </a:r>
          </a:p>
        </p:txBody>
      </p:sp>
      <p:sp>
        <p:nvSpPr>
          <p:cNvPr id="99333" name="Rectangle 5"/>
          <p:cNvSpPr>
            <a:spLocks noChangeArrowheads="1"/>
          </p:cNvSpPr>
          <p:nvPr/>
        </p:nvSpPr>
        <p:spPr bwMode="auto">
          <a:xfrm>
            <a:off x="242888" y="2663825"/>
            <a:ext cx="2327275" cy="519113"/>
          </a:xfrm>
          <a:prstGeom prst="rect">
            <a:avLst/>
          </a:prstGeom>
          <a:solidFill>
            <a:srgbClr val="66FF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zh-CN" altLang="en-US" sz="2800" b="1">
                <a:latin typeface="Constantia" pitchFamily="18" charset="0"/>
              </a:rPr>
              <a:t>体积最大有核</a:t>
            </a:r>
          </a:p>
        </p:txBody>
      </p:sp>
      <p:sp>
        <p:nvSpPr>
          <p:cNvPr id="99334" name="Rectangle 6"/>
          <p:cNvSpPr>
            <a:spLocks noChangeArrowheads="1"/>
          </p:cNvSpPr>
          <p:nvPr/>
        </p:nvSpPr>
        <p:spPr bwMode="auto">
          <a:xfrm>
            <a:off x="4068763" y="2592388"/>
            <a:ext cx="153828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eaLnBrk="0" hangingPunct="0"/>
            <a:r>
              <a:rPr lang="zh-CN" altLang="en-US" sz="2800" b="1">
                <a:latin typeface="Constantia" pitchFamily="18" charset="0"/>
              </a:rPr>
              <a:t>红细胞</a:t>
            </a:r>
          </a:p>
        </p:txBody>
      </p:sp>
      <p:sp>
        <p:nvSpPr>
          <p:cNvPr id="99335" name="Rectangle 7"/>
          <p:cNvSpPr>
            <a:spLocks noChangeArrowheads="1"/>
          </p:cNvSpPr>
          <p:nvPr/>
        </p:nvSpPr>
        <p:spPr bwMode="auto">
          <a:xfrm>
            <a:off x="4167188" y="3382963"/>
            <a:ext cx="1295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eaLnBrk="0" hangingPunct="0"/>
            <a:r>
              <a:rPr lang="zh-CN" altLang="en-US" sz="2800" b="1">
                <a:latin typeface="Constantia" pitchFamily="18" charset="0"/>
              </a:rPr>
              <a:t>血浆</a:t>
            </a:r>
          </a:p>
        </p:txBody>
      </p:sp>
      <p:sp>
        <p:nvSpPr>
          <p:cNvPr id="99336" name="Rectangle 8"/>
          <p:cNvSpPr>
            <a:spLocks noChangeArrowheads="1"/>
          </p:cNvSpPr>
          <p:nvPr/>
        </p:nvSpPr>
        <p:spPr bwMode="auto">
          <a:xfrm>
            <a:off x="4140200" y="4232275"/>
            <a:ext cx="18986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eaLnBrk="0" hangingPunct="0"/>
            <a:r>
              <a:rPr lang="zh-CN" altLang="en-US" sz="2800" b="1">
                <a:latin typeface="Constantia" pitchFamily="18" charset="0"/>
              </a:rPr>
              <a:t>白细胞</a:t>
            </a:r>
          </a:p>
        </p:txBody>
      </p:sp>
      <p:sp>
        <p:nvSpPr>
          <p:cNvPr id="99337" name="Rectangle 9"/>
          <p:cNvSpPr>
            <a:spLocks noChangeArrowheads="1"/>
          </p:cNvSpPr>
          <p:nvPr/>
        </p:nvSpPr>
        <p:spPr bwMode="auto">
          <a:xfrm>
            <a:off x="4167188" y="4997450"/>
            <a:ext cx="18716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eaLnBrk="0" hangingPunct="0"/>
            <a:r>
              <a:rPr lang="zh-CN" altLang="en-US" sz="2800" b="1">
                <a:latin typeface="Constantia" pitchFamily="18" charset="0"/>
              </a:rPr>
              <a:t>血小板</a:t>
            </a:r>
          </a:p>
        </p:txBody>
      </p:sp>
      <p:sp>
        <p:nvSpPr>
          <p:cNvPr id="99338" name="Rectangle 10"/>
          <p:cNvSpPr>
            <a:spLocks noChangeArrowheads="1"/>
          </p:cNvSpPr>
          <p:nvPr/>
        </p:nvSpPr>
        <p:spPr bwMode="auto">
          <a:xfrm>
            <a:off x="6686550" y="2519363"/>
            <a:ext cx="1612900" cy="519112"/>
          </a:xfrm>
          <a:prstGeom prst="rect">
            <a:avLst/>
          </a:prstGeom>
          <a:solidFill>
            <a:srgbClr val="00FF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zh-CN" altLang="en-US" sz="2800" b="1">
                <a:latin typeface="Constantia" pitchFamily="18" charset="0"/>
              </a:rPr>
              <a:t>吞噬病菌</a:t>
            </a:r>
          </a:p>
        </p:txBody>
      </p:sp>
      <p:sp>
        <p:nvSpPr>
          <p:cNvPr id="99339" name="Rectangle 11"/>
          <p:cNvSpPr>
            <a:spLocks noChangeArrowheads="1"/>
          </p:cNvSpPr>
          <p:nvPr/>
        </p:nvSpPr>
        <p:spPr bwMode="auto">
          <a:xfrm>
            <a:off x="6615113" y="3152775"/>
            <a:ext cx="1970087" cy="519113"/>
          </a:xfrm>
          <a:prstGeom prst="rect">
            <a:avLst/>
          </a:prstGeom>
          <a:solidFill>
            <a:srgbClr val="CCFF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zh-CN" altLang="en-US" sz="2800" b="1">
                <a:latin typeface="Constantia" pitchFamily="18" charset="0"/>
              </a:rPr>
              <a:t>止血和凝血</a:t>
            </a:r>
          </a:p>
        </p:txBody>
      </p:sp>
      <p:sp>
        <p:nvSpPr>
          <p:cNvPr id="99340" name="Rectangle 12"/>
          <p:cNvSpPr>
            <a:spLocks noChangeArrowheads="1"/>
          </p:cNvSpPr>
          <p:nvPr/>
        </p:nvSpPr>
        <p:spPr bwMode="auto">
          <a:xfrm>
            <a:off x="6543675" y="3800475"/>
            <a:ext cx="2305050" cy="519113"/>
          </a:xfrm>
          <a:prstGeom prst="rect">
            <a:avLst/>
          </a:prstGeom>
          <a:solidFill>
            <a:srgbClr val="FFFF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eaLnBrk="0" hangingPunct="0"/>
            <a:r>
              <a:rPr lang="zh-CN" altLang="en-US" sz="2800" b="1">
                <a:latin typeface="Constantia" pitchFamily="18" charset="0"/>
              </a:rPr>
              <a:t>运输氧气</a:t>
            </a:r>
          </a:p>
        </p:txBody>
      </p:sp>
      <p:sp>
        <p:nvSpPr>
          <p:cNvPr id="99341" name="Rectangle 13"/>
          <p:cNvSpPr>
            <a:spLocks noChangeArrowheads="1"/>
          </p:cNvSpPr>
          <p:nvPr/>
        </p:nvSpPr>
        <p:spPr bwMode="auto">
          <a:xfrm>
            <a:off x="269875" y="4881563"/>
            <a:ext cx="2684463" cy="519112"/>
          </a:xfrm>
          <a:prstGeom prst="rect">
            <a:avLst/>
          </a:prstGeom>
          <a:solidFill>
            <a:srgbClr val="00FFFF"/>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zh-CN" altLang="en-US" sz="2800" b="1">
                <a:latin typeface="Constantia" pitchFamily="18" charset="0"/>
              </a:rPr>
              <a:t>淡黄色透明液体</a:t>
            </a:r>
          </a:p>
        </p:txBody>
      </p:sp>
      <p:sp>
        <p:nvSpPr>
          <p:cNvPr id="108558" name="Line 14"/>
          <p:cNvSpPr>
            <a:spLocks noChangeShapeType="1"/>
          </p:cNvSpPr>
          <p:nvPr/>
        </p:nvSpPr>
        <p:spPr bwMode="auto">
          <a:xfrm>
            <a:off x="2582863" y="3097213"/>
            <a:ext cx="1655762" cy="1438275"/>
          </a:xfrm>
          <a:prstGeom prst="line">
            <a:avLst/>
          </a:prstGeom>
          <a:noFill/>
          <a:ln w="57150">
            <a:solidFill>
              <a:srgbClr val="6600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8559" name="Line 15"/>
          <p:cNvSpPr>
            <a:spLocks noChangeShapeType="1"/>
          </p:cNvSpPr>
          <p:nvPr/>
        </p:nvSpPr>
        <p:spPr bwMode="auto">
          <a:xfrm>
            <a:off x="2511425" y="3814763"/>
            <a:ext cx="1798638" cy="1225550"/>
          </a:xfrm>
          <a:prstGeom prst="line">
            <a:avLst/>
          </a:prstGeom>
          <a:noFill/>
          <a:ln w="57150">
            <a:solidFill>
              <a:srgbClr val="6600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8560" name="Line 16"/>
          <p:cNvSpPr>
            <a:spLocks noChangeShapeType="1"/>
          </p:cNvSpPr>
          <p:nvPr/>
        </p:nvSpPr>
        <p:spPr bwMode="auto">
          <a:xfrm flipV="1">
            <a:off x="2798763" y="3095625"/>
            <a:ext cx="1439862" cy="1079500"/>
          </a:xfrm>
          <a:prstGeom prst="line">
            <a:avLst/>
          </a:prstGeom>
          <a:noFill/>
          <a:ln w="57150">
            <a:solidFill>
              <a:srgbClr val="6600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8561" name="Line 17"/>
          <p:cNvSpPr>
            <a:spLocks noChangeShapeType="1"/>
          </p:cNvSpPr>
          <p:nvPr/>
        </p:nvSpPr>
        <p:spPr bwMode="auto">
          <a:xfrm flipV="1">
            <a:off x="2943225" y="3887788"/>
            <a:ext cx="1439863" cy="1081087"/>
          </a:xfrm>
          <a:prstGeom prst="line">
            <a:avLst/>
          </a:prstGeom>
          <a:noFill/>
          <a:ln w="57150">
            <a:solidFill>
              <a:srgbClr val="6600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8562" name="Line 18"/>
          <p:cNvSpPr>
            <a:spLocks noChangeShapeType="1"/>
          </p:cNvSpPr>
          <p:nvPr/>
        </p:nvSpPr>
        <p:spPr bwMode="auto">
          <a:xfrm>
            <a:off x="5246688" y="2951163"/>
            <a:ext cx="1223962" cy="1008062"/>
          </a:xfrm>
          <a:prstGeom prst="line">
            <a:avLst/>
          </a:prstGeom>
          <a:noFill/>
          <a:ln w="57150">
            <a:solidFill>
              <a:srgbClr val="6600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8563" name="Line 19"/>
          <p:cNvSpPr>
            <a:spLocks noChangeShapeType="1"/>
          </p:cNvSpPr>
          <p:nvPr/>
        </p:nvSpPr>
        <p:spPr bwMode="auto">
          <a:xfrm>
            <a:off x="4959350" y="3743325"/>
            <a:ext cx="1511300" cy="1008063"/>
          </a:xfrm>
          <a:prstGeom prst="line">
            <a:avLst/>
          </a:prstGeom>
          <a:noFill/>
          <a:ln w="57150">
            <a:solidFill>
              <a:srgbClr val="6600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8564" name="Line 20"/>
          <p:cNvSpPr>
            <a:spLocks noChangeShapeType="1"/>
          </p:cNvSpPr>
          <p:nvPr/>
        </p:nvSpPr>
        <p:spPr bwMode="auto">
          <a:xfrm flipV="1">
            <a:off x="5175250" y="2735263"/>
            <a:ext cx="1511300" cy="1657350"/>
          </a:xfrm>
          <a:prstGeom prst="line">
            <a:avLst/>
          </a:prstGeom>
          <a:noFill/>
          <a:ln w="57150">
            <a:solidFill>
              <a:srgbClr val="6600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8565" name="Line 21"/>
          <p:cNvSpPr>
            <a:spLocks noChangeShapeType="1"/>
          </p:cNvSpPr>
          <p:nvPr/>
        </p:nvSpPr>
        <p:spPr bwMode="auto">
          <a:xfrm flipV="1">
            <a:off x="5318125" y="3311525"/>
            <a:ext cx="1296988" cy="1944688"/>
          </a:xfrm>
          <a:prstGeom prst="line">
            <a:avLst/>
          </a:prstGeom>
          <a:noFill/>
          <a:ln w="57150">
            <a:solidFill>
              <a:srgbClr val="6600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50" name="Rectangle 22"/>
          <p:cNvSpPr>
            <a:spLocks noChangeArrowheads="1"/>
          </p:cNvSpPr>
          <p:nvPr/>
        </p:nvSpPr>
        <p:spPr bwMode="auto">
          <a:xfrm>
            <a:off x="277813" y="1939925"/>
            <a:ext cx="48974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p>
            <a:pPr eaLnBrk="0" hangingPunct="0"/>
            <a:r>
              <a:rPr lang="en-US" altLang="zh-CN" sz="3200" b="1">
                <a:latin typeface="Constantia" pitchFamily="18" charset="0"/>
              </a:rPr>
              <a:t>7</a:t>
            </a:r>
            <a:r>
              <a:rPr lang="zh-CN" altLang="en-US" sz="3200" b="1">
                <a:latin typeface="Constantia" pitchFamily="18" charset="0"/>
              </a:rPr>
              <a:t>、连接细胞的特点与功能</a:t>
            </a:r>
          </a:p>
        </p:txBody>
      </p:sp>
      <p:sp>
        <p:nvSpPr>
          <p:cNvPr id="23" name="动作按钮: 后退或前一项 22">
            <a:hlinkClick r:id="rId3" action="ppaction://hlinksldjump" highlightClick="1"/>
          </p:cNvPr>
          <p:cNvSpPr/>
          <p:nvPr/>
        </p:nvSpPr>
        <p:spPr>
          <a:xfrm>
            <a:off x="8172450" y="6381750"/>
            <a:ext cx="971550" cy="476250"/>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extLst>
      <p:ext uri="{BB962C8B-B14F-4D97-AF65-F5344CB8AC3E}">
        <p14:creationId xmlns:p14="http://schemas.microsoft.com/office/powerpoint/2010/main" val="10238681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8558"/>
                                        </p:tgtEl>
                                        <p:attrNameLst>
                                          <p:attrName>style.visibility</p:attrName>
                                        </p:attrNameLst>
                                      </p:cBhvr>
                                      <p:to>
                                        <p:strVal val="visible"/>
                                      </p:to>
                                    </p:set>
                                    <p:anim calcmode="lin" valueType="num">
                                      <p:cBhvr additive="base">
                                        <p:cTn id="7" dur="500" fill="hold"/>
                                        <p:tgtEl>
                                          <p:spTgt spid="108558"/>
                                        </p:tgtEl>
                                        <p:attrNameLst>
                                          <p:attrName>ppt_x</p:attrName>
                                        </p:attrNameLst>
                                      </p:cBhvr>
                                      <p:tavLst>
                                        <p:tav tm="0">
                                          <p:val>
                                            <p:strVal val="#ppt_x"/>
                                          </p:val>
                                        </p:tav>
                                        <p:tav tm="100000">
                                          <p:val>
                                            <p:strVal val="#ppt_x"/>
                                          </p:val>
                                        </p:tav>
                                      </p:tavLst>
                                    </p:anim>
                                    <p:anim calcmode="lin" valueType="num">
                                      <p:cBhvr additive="base">
                                        <p:cTn id="8" dur="500" fill="hold"/>
                                        <p:tgtEl>
                                          <p:spTgt spid="10855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8564"/>
                                        </p:tgtEl>
                                        <p:attrNameLst>
                                          <p:attrName>style.visibility</p:attrName>
                                        </p:attrNameLst>
                                      </p:cBhvr>
                                      <p:to>
                                        <p:strVal val="visible"/>
                                      </p:to>
                                    </p:set>
                                    <p:anim calcmode="lin" valueType="num">
                                      <p:cBhvr additive="base">
                                        <p:cTn id="11" dur="500" fill="hold"/>
                                        <p:tgtEl>
                                          <p:spTgt spid="108564"/>
                                        </p:tgtEl>
                                        <p:attrNameLst>
                                          <p:attrName>ppt_x</p:attrName>
                                        </p:attrNameLst>
                                      </p:cBhvr>
                                      <p:tavLst>
                                        <p:tav tm="0">
                                          <p:val>
                                            <p:strVal val="#ppt_x"/>
                                          </p:val>
                                        </p:tav>
                                        <p:tav tm="100000">
                                          <p:val>
                                            <p:strVal val="#ppt_x"/>
                                          </p:val>
                                        </p:tav>
                                      </p:tavLst>
                                    </p:anim>
                                    <p:anim calcmode="lin" valueType="num">
                                      <p:cBhvr additive="base">
                                        <p:cTn id="12" dur="500" fill="hold"/>
                                        <p:tgtEl>
                                          <p:spTgt spid="10856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8559"/>
                                        </p:tgtEl>
                                        <p:attrNameLst>
                                          <p:attrName>style.visibility</p:attrName>
                                        </p:attrNameLst>
                                      </p:cBhvr>
                                      <p:to>
                                        <p:strVal val="visible"/>
                                      </p:to>
                                    </p:set>
                                    <p:anim calcmode="lin" valueType="num">
                                      <p:cBhvr additive="base">
                                        <p:cTn id="17" dur="500" fill="hold"/>
                                        <p:tgtEl>
                                          <p:spTgt spid="108559"/>
                                        </p:tgtEl>
                                        <p:attrNameLst>
                                          <p:attrName>ppt_x</p:attrName>
                                        </p:attrNameLst>
                                      </p:cBhvr>
                                      <p:tavLst>
                                        <p:tav tm="0">
                                          <p:val>
                                            <p:strVal val="#ppt_x"/>
                                          </p:val>
                                        </p:tav>
                                        <p:tav tm="100000">
                                          <p:val>
                                            <p:strVal val="#ppt_x"/>
                                          </p:val>
                                        </p:tav>
                                      </p:tavLst>
                                    </p:anim>
                                    <p:anim calcmode="lin" valueType="num">
                                      <p:cBhvr additive="base">
                                        <p:cTn id="18" dur="500" fill="hold"/>
                                        <p:tgtEl>
                                          <p:spTgt spid="10855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08565"/>
                                        </p:tgtEl>
                                        <p:attrNameLst>
                                          <p:attrName>style.visibility</p:attrName>
                                        </p:attrNameLst>
                                      </p:cBhvr>
                                      <p:to>
                                        <p:strVal val="visible"/>
                                      </p:to>
                                    </p:set>
                                    <p:anim calcmode="lin" valueType="num">
                                      <p:cBhvr additive="base">
                                        <p:cTn id="21" dur="500" fill="hold"/>
                                        <p:tgtEl>
                                          <p:spTgt spid="108565"/>
                                        </p:tgtEl>
                                        <p:attrNameLst>
                                          <p:attrName>ppt_x</p:attrName>
                                        </p:attrNameLst>
                                      </p:cBhvr>
                                      <p:tavLst>
                                        <p:tav tm="0">
                                          <p:val>
                                            <p:strVal val="#ppt_x"/>
                                          </p:val>
                                        </p:tav>
                                        <p:tav tm="100000">
                                          <p:val>
                                            <p:strVal val="#ppt_x"/>
                                          </p:val>
                                        </p:tav>
                                      </p:tavLst>
                                    </p:anim>
                                    <p:anim calcmode="lin" valueType="num">
                                      <p:cBhvr additive="base">
                                        <p:cTn id="22" dur="500" fill="hold"/>
                                        <p:tgtEl>
                                          <p:spTgt spid="108565"/>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8560"/>
                                        </p:tgtEl>
                                        <p:attrNameLst>
                                          <p:attrName>style.visibility</p:attrName>
                                        </p:attrNameLst>
                                      </p:cBhvr>
                                      <p:to>
                                        <p:strVal val="visible"/>
                                      </p:to>
                                    </p:set>
                                    <p:anim calcmode="lin" valueType="num">
                                      <p:cBhvr additive="base">
                                        <p:cTn id="27" dur="500" fill="hold"/>
                                        <p:tgtEl>
                                          <p:spTgt spid="108560"/>
                                        </p:tgtEl>
                                        <p:attrNameLst>
                                          <p:attrName>ppt_x</p:attrName>
                                        </p:attrNameLst>
                                      </p:cBhvr>
                                      <p:tavLst>
                                        <p:tav tm="0">
                                          <p:val>
                                            <p:strVal val="#ppt_x"/>
                                          </p:val>
                                        </p:tav>
                                        <p:tav tm="100000">
                                          <p:val>
                                            <p:strVal val="#ppt_x"/>
                                          </p:val>
                                        </p:tav>
                                      </p:tavLst>
                                    </p:anim>
                                    <p:anim calcmode="lin" valueType="num">
                                      <p:cBhvr additive="base">
                                        <p:cTn id="28" dur="500" fill="hold"/>
                                        <p:tgtEl>
                                          <p:spTgt spid="10856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8562"/>
                                        </p:tgtEl>
                                        <p:attrNameLst>
                                          <p:attrName>style.visibility</p:attrName>
                                        </p:attrNameLst>
                                      </p:cBhvr>
                                      <p:to>
                                        <p:strVal val="visible"/>
                                      </p:to>
                                    </p:set>
                                    <p:anim calcmode="lin" valueType="num">
                                      <p:cBhvr additive="base">
                                        <p:cTn id="31" dur="500" fill="hold"/>
                                        <p:tgtEl>
                                          <p:spTgt spid="108562"/>
                                        </p:tgtEl>
                                        <p:attrNameLst>
                                          <p:attrName>ppt_x</p:attrName>
                                        </p:attrNameLst>
                                      </p:cBhvr>
                                      <p:tavLst>
                                        <p:tav tm="0">
                                          <p:val>
                                            <p:strVal val="#ppt_x"/>
                                          </p:val>
                                        </p:tav>
                                        <p:tav tm="100000">
                                          <p:val>
                                            <p:strVal val="#ppt_x"/>
                                          </p:val>
                                        </p:tav>
                                      </p:tavLst>
                                    </p:anim>
                                    <p:anim calcmode="lin" valueType="num">
                                      <p:cBhvr additive="base">
                                        <p:cTn id="32" dur="500" fill="hold"/>
                                        <p:tgtEl>
                                          <p:spTgt spid="10856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8561"/>
                                        </p:tgtEl>
                                        <p:attrNameLst>
                                          <p:attrName>style.visibility</p:attrName>
                                        </p:attrNameLst>
                                      </p:cBhvr>
                                      <p:to>
                                        <p:strVal val="visible"/>
                                      </p:to>
                                    </p:set>
                                    <p:anim calcmode="lin" valueType="num">
                                      <p:cBhvr additive="base">
                                        <p:cTn id="37" dur="500" fill="hold"/>
                                        <p:tgtEl>
                                          <p:spTgt spid="108561"/>
                                        </p:tgtEl>
                                        <p:attrNameLst>
                                          <p:attrName>ppt_x</p:attrName>
                                        </p:attrNameLst>
                                      </p:cBhvr>
                                      <p:tavLst>
                                        <p:tav tm="0">
                                          <p:val>
                                            <p:strVal val="#ppt_x"/>
                                          </p:val>
                                        </p:tav>
                                        <p:tav tm="100000">
                                          <p:val>
                                            <p:strVal val="#ppt_x"/>
                                          </p:val>
                                        </p:tav>
                                      </p:tavLst>
                                    </p:anim>
                                    <p:anim calcmode="lin" valueType="num">
                                      <p:cBhvr additive="base">
                                        <p:cTn id="38" dur="500" fill="hold"/>
                                        <p:tgtEl>
                                          <p:spTgt spid="10856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08563"/>
                                        </p:tgtEl>
                                        <p:attrNameLst>
                                          <p:attrName>style.visibility</p:attrName>
                                        </p:attrNameLst>
                                      </p:cBhvr>
                                      <p:to>
                                        <p:strVal val="visible"/>
                                      </p:to>
                                    </p:set>
                                    <p:anim calcmode="lin" valueType="num">
                                      <p:cBhvr additive="base">
                                        <p:cTn id="41" dur="500" fill="hold"/>
                                        <p:tgtEl>
                                          <p:spTgt spid="108563"/>
                                        </p:tgtEl>
                                        <p:attrNameLst>
                                          <p:attrName>ppt_x</p:attrName>
                                        </p:attrNameLst>
                                      </p:cBhvr>
                                      <p:tavLst>
                                        <p:tav tm="0">
                                          <p:val>
                                            <p:strVal val="#ppt_x"/>
                                          </p:val>
                                        </p:tav>
                                        <p:tav tm="100000">
                                          <p:val>
                                            <p:strVal val="#ppt_x"/>
                                          </p:val>
                                        </p:tav>
                                      </p:tavLst>
                                    </p:anim>
                                    <p:anim calcmode="lin" valueType="num">
                                      <p:cBhvr additive="base">
                                        <p:cTn id="42" dur="500" fill="hold"/>
                                        <p:tgtEl>
                                          <p:spTgt spid="1085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8" grpId="0" animBg="1"/>
      <p:bldP spid="108559" grpId="0" animBg="1"/>
      <p:bldP spid="108560" grpId="0" animBg="1"/>
      <p:bldP spid="108561" grpId="0" animBg="1"/>
      <p:bldP spid="108562" grpId="0" animBg="1"/>
      <p:bldP spid="108563" grpId="0" animBg="1"/>
      <p:bldP spid="108564" grpId="0" animBg="1"/>
      <p:bldP spid="10856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WordArt 2"/>
          <p:cNvSpPr>
            <a:spLocks noChangeArrowheads="1" noChangeShapeType="1" noTextEdit="1"/>
          </p:cNvSpPr>
          <p:nvPr/>
        </p:nvSpPr>
        <p:spPr bwMode="auto">
          <a:xfrm>
            <a:off x="323850" y="333375"/>
            <a:ext cx="5791200" cy="533400"/>
          </a:xfrm>
          <a:prstGeom prst="rect">
            <a:avLst/>
          </a:prstGeom>
        </p:spPr>
        <p:txBody>
          <a:bodyPr wrap="none" fromWordArt="1">
            <a:prstTxWarp prst="textPlain">
              <a:avLst>
                <a:gd name="adj" fmla="val 50000"/>
              </a:avLst>
            </a:prstTxWarp>
          </a:bodyPr>
          <a:lstStyle/>
          <a:p>
            <a:pPr algn="ctr"/>
            <a:r>
              <a:rPr lang="zh-CN" altLang="en-US" sz="3600" kern="10">
                <a:ln w="9525">
                  <a:solidFill>
                    <a:srgbClr val="FF0000"/>
                  </a:solidFill>
                  <a:miter lim="800000"/>
                  <a:headEnd/>
                  <a:tailEnd/>
                </a:ln>
                <a:solidFill>
                  <a:srgbClr val="FF0000"/>
                </a:solidFill>
                <a:latin typeface="方正姚体"/>
                <a:ea typeface="方正姚体"/>
              </a:rPr>
              <a:t>我的实验：探究血液的组成</a:t>
            </a:r>
          </a:p>
        </p:txBody>
      </p:sp>
      <p:grpSp>
        <p:nvGrpSpPr>
          <p:cNvPr id="2" name="Group 3"/>
          <p:cNvGrpSpPr>
            <a:grpSpLocks/>
          </p:cNvGrpSpPr>
          <p:nvPr/>
        </p:nvGrpSpPr>
        <p:grpSpPr bwMode="auto">
          <a:xfrm>
            <a:off x="6392863" y="1557338"/>
            <a:ext cx="838200" cy="4181475"/>
            <a:chOff x="2688" y="994"/>
            <a:chExt cx="528" cy="2634"/>
          </a:xfrm>
        </p:grpSpPr>
        <p:sp>
          <p:nvSpPr>
            <p:cNvPr id="46084" name="AutoShape 4"/>
            <p:cNvSpPr>
              <a:spLocks noChangeArrowheads="1"/>
            </p:cNvSpPr>
            <p:nvPr/>
          </p:nvSpPr>
          <p:spPr bwMode="auto">
            <a:xfrm rot="5400000">
              <a:off x="2672" y="3084"/>
              <a:ext cx="560" cy="528"/>
            </a:xfrm>
            <a:prstGeom prst="flowChartDelay">
              <a:avLst/>
            </a:prstGeom>
            <a:solidFill>
              <a:srgbClr val="CC0000"/>
            </a:solidFill>
            <a:ln w="9525">
              <a:solidFill>
                <a:schemeClr val="tx1"/>
              </a:solidFill>
              <a:miter lim="800000"/>
              <a:headEnd/>
              <a:tailEnd/>
            </a:ln>
          </p:spPr>
          <p:txBody>
            <a:bodyPr wrap="none" anchor="ctr"/>
            <a:lstStyle/>
            <a:p>
              <a:endParaRPr lang="zh-CN" altLang="zh-CN">
                <a:latin typeface="Arial" pitchFamily="34" charset="0"/>
              </a:endParaRPr>
            </a:p>
          </p:txBody>
        </p:sp>
        <p:sp>
          <p:nvSpPr>
            <p:cNvPr id="46085" name="Rectangle 5"/>
            <p:cNvSpPr>
              <a:spLocks noChangeArrowheads="1"/>
            </p:cNvSpPr>
            <p:nvPr/>
          </p:nvSpPr>
          <p:spPr bwMode="auto">
            <a:xfrm>
              <a:off x="2694" y="1488"/>
              <a:ext cx="521" cy="1584"/>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46086" name="Oval 6"/>
            <p:cNvSpPr>
              <a:spLocks noChangeArrowheads="1"/>
            </p:cNvSpPr>
            <p:nvPr/>
          </p:nvSpPr>
          <p:spPr bwMode="auto">
            <a:xfrm>
              <a:off x="2688" y="1370"/>
              <a:ext cx="528" cy="192"/>
            </a:xfrm>
            <a:prstGeom prst="ellipse">
              <a:avLst/>
            </a:prstGeom>
            <a:solidFill>
              <a:srgbClr val="CC0000"/>
            </a:solidFill>
            <a:ln w="9525">
              <a:solidFill>
                <a:schemeClr val="tx1"/>
              </a:solidFill>
              <a:round/>
              <a:headEnd/>
              <a:tailEnd/>
            </a:ln>
          </p:spPr>
          <p:txBody>
            <a:bodyPr wrap="none" anchor="ctr"/>
            <a:lstStyle/>
            <a:p>
              <a:endParaRPr lang="zh-CN" altLang="zh-CN">
                <a:latin typeface="Arial" pitchFamily="34" charset="0"/>
              </a:endParaRPr>
            </a:p>
          </p:txBody>
        </p:sp>
        <p:sp>
          <p:nvSpPr>
            <p:cNvPr id="46087" name="Rectangle 7"/>
            <p:cNvSpPr>
              <a:spLocks noChangeArrowheads="1"/>
            </p:cNvSpPr>
            <p:nvPr/>
          </p:nvSpPr>
          <p:spPr bwMode="auto">
            <a:xfrm>
              <a:off x="2688" y="1100"/>
              <a:ext cx="528" cy="196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latin typeface="Arial" pitchFamily="34" charset="0"/>
              </a:endParaRPr>
            </a:p>
          </p:txBody>
        </p:sp>
        <p:sp>
          <p:nvSpPr>
            <p:cNvPr id="46088" name="Oval 8"/>
            <p:cNvSpPr>
              <a:spLocks noChangeArrowheads="1"/>
            </p:cNvSpPr>
            <p:nvPr/>
          </p:nvSpPr>
          <p:spPr bwMode="auto">
            <a:xfrm>
              <a:off x="2688" y="994"/>
              <a:ext cx="528" cy="192"/>
            </a:xfrm>
            <a:prstGeom prst="ellipse">
              <a:avLst/>
            </a:prstGeom>
            <a:solidFill>
              <a:schemeClr val="bg1"/>
            </a:solidFill>
            <a:ln w="9525">
              <a:solidFill>
                <a:schemeClr val="tx1"/>
              </a:solidFill>
              <a:round/>
              <a:headEnd/>
              <a:tailEnd/>
            </a:ln>
          </p:spPr>
          <p:txBody>
            <a:bodyPr wrap="none" anchor="ctr"/>
            <a:lstStyle/>
            <a:p>
              <a:endParaRPr lang="zh-CN" altLang="zh-CN">
                <a:latin typeface="Arial" pitchFamily="34" charset="0"/>
              </a:endParaRPr>
            </a:p>
          </p:txBody>
        </p:sp>
        <p:sp>
          <p:nvSpPr>
            <p:cNvPr id="46089" name="Rectangle 9"/>
            <p:cNvSpPr>
              <a:spLocks noChangeArrowheads="1"/>
            </p:cNvSpPr>
            <p:nvPr/>
          </p:nvSpPr>
          <p:spPr bwMode="auto">
            <a:xfrm>
              <a:off x="2692" y="3050"/>
              <a:ext cx="517" cy="48"/>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grpSp>
      <p:sp>
        <p:nvSpPr>
          <p:cNvPr id="178186" name="Rectangle 10"/>
          <p:cNvSpPr>
            <a:spLocks noChangeArrowheads="1"/>
          </p:cNvSpPr>
          <p:nvPr/>
        </p:nvSpPr>
        <p:spPr bwMode="auto">
          <a:xfrm>
            <a:off x="6402388" y="2341563"/>
            <a:ext cx="827087" cy="222250"/>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87" name="Rectangle 11"/>
          <p:cNvSpPr>
            <a:spLocks noChangeArrowheads="1"/>
          </p:cNvSpPr>
          <p:nvPr/>
        </p:nvSpPr>
        <p:spPr bwMode="auto">
          <a:xfrm>
            <a:off x="6402388" y="2344738"/>
            <a:ext cx="827087" cy="2952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88" name="Rectangle 12"/>
          <p:cNvSpPr>
            <a:spLocks noChangeArrowheads="1"/>
          </p:cNvSpPr>
          <p:nvPr/>
        </p:nvSpPr>
        <p:spPr bwMode="auto">
          <a:xfrm>
            <a:off x="6402388" y="2344738"/>
            <a:ext cx="827087" cy="3667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89" name="Rectangle 13"/>
          <p:cNvSpPr>
            <a:spLocks noChangeArrowheads="1"/>
          </p:cNvSpPr>
          <p:nvPr/>
        </p:nvSpPr>
        <p:spPr bwMode="auto">
          <a:xfrm>
            <a:off x="6402388" y="2344738"/>
            <a:ext cx="827087" cy="4397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0" name="Rectangle 14"/>
          <p:cNvSpPr>
            <a:spLocks noChangeArrowheads="1"/>
          </p:cNvSpPr>
          <p:nvPr/>
        </p:nvSpPr>
        <p:spPr bwMode="auto">
          <a:xfrm>
            <a:off x="6402388" y="2344738"/>
            <a:ext cx="827087" cy="5111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1" name="Rectangle 15"/>
          <p:cNvSpPr>
            <a:spLocks noChangeArrowheads="1"/>
          </p:cNvSpPr>
          <p:nvPr/>
        </p:nvSpPr>
        <p:spPr bwMode="auto">
          <a:xfrm>
            <a:off x="6402388" y="2344738"/>
            <a:ext cx="827087" cy="6556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2" name="Rectangle 16"/>
          <p:cNvSpPr>
            <a:spLocks noChangeArrowheads="1"/>
          </p:cNvSpPr>
          <p:nvPr/>
        </p:nvSpPr>
        <p:spPr bwMode="auto">
          <a:xfrm>
            <a:off x="6402388" y="2344738"/>
            <a:ext cx="827087" cy="7270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3" name="Rectangle 17"/>
          <p:cNvSpPr>
            <a:spLocks noChangeArrowheads="1"/>
          </p:cNvSpPr>
          <p:nvPr/>
        </p:nvSpPr>
        <p:spPr bwMode="auto">
          <a:xfrm>
            <a:off x="6402388" y="2344738"/>
            <a:ext cx="827087" cy="7985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4" name="Rectangle 18"/>
          <p:cNvSpPr>
            <a:spLocks noChangeArrowheads="1"/>
          </p:cNvSpPr>
          <p:nvPr/>
        </p:nvSpPr>
        <p:spPr bwMode="auto">
          <a:xfrm>
            <a:off x="6402388" y="2344738"/>
            <a:ext cx="827087" cy="8715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5" name="Rectangle 19"/>
          <p:cNvSpPr>
            <a:spLocks noChangeArrowheads="1"/>
          </p:cNvSpPr>
          <p:nvPr/>
        </p:nvSpPr>
        <p:spPr bwMode="auto">
          <a:xfrm>
            <a:off x="6402388" y="2344738"/>
            <a:ext cx="827087" cy="9429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6" name="Rectangle 20"/>
          <p:cNvSpPr>
            <a:spLocks noChangeArrowheads="1"/>
          </p:cNvSpPr>
          <p:nvPr/>
        </p:nvSpPr>
        <p:spPr bwMode="auto">
          <a:xfrm>
            <a:off x="6402388" y="2344738"/>
            <a:ext cx="827087" cy="10144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7" name="Rectangle 21"/>
          <p:cNvSpPr>
            <a:spLocks noChangeArrowheads="1"/>
          </p:cNvSpPr>
          <p:nvPr/>
        </p:nvSpPr>
        <p:spPr bwMode="auto">
          <a:xfrm>
            <a:off x="6403975" y="2344738"/>
            <a:ext cx="827088" cy="10874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8" name="Rectangle 22"/>
          <p:cNvSpPr>
            <a:spLocks noChangeArrowheads="1"/>
          </p:cNvSpPr>
          <p:nvPr/>
        </p:nvSpPr>
        <p:spPr bwMode="auto">
          <a:xfrm>
            <a:off x="6402388" y="2344738"/>
            <a:ext cx="827087" cy="11588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199" name="Rectangle 23"/>
          <p:cNvSpPr>
            <a:spLocks noChangeArrowheads="1"/>
          </p:cNvSpPr>
          <p:nvPr/>
        </p:nvSpPr>
        <p:spPr bwMode="auto">
          <a:xfrm>
            <a:off x="6403975" y="2344738"/>
            <a:ext cx="827088" cy="12303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0" name="Rectangle 24"/>
          <p:cNvSpPr>
            <a:spLocks noChangeArrowheads="1"/>
          </p:cNvSpPr>
          <p:nvPr/>
        </p:nvSpPr>
        <p:spPr bwMode="auto">
          <a:xfrm>
            <a:off x="6402388" y="2344738"/>
            <a:ext cx="827087" cy="13033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1" name="Rectangle 25"/>
          <p:cNvSpPr>
            <a:spLocks noChangeArrowheads="1"/>
          </p:cNvSpPr>
          <p:nvPr/>
        </p:nvSpPr>
        <p:spPr bwMode="auto">
          <a:xfrm>
            <a:off x="6402388" y="2344738"/>
            <a:ext cx="827087" cy="13747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2" name="Rectangle 26"/>
          <p:cNvSpPr>
            <a:spLocks noChangeArrowheads="1"/>
          </p:cNvSpPr>
          <p:nvPr/>
        </p:nvSpPr>
        <p:spPr bwMode="auto">
          <a:xfrm>
            <a:off x="6402388" y="2341563"/>
            <a:ext cx="827087" cy="14462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3" name="Rectangle 27"/>
          <p:cNvSpPr>
            <a:spLocks noChangeArrowheads="1"/>
          </p:cNvSpPr>
          <p:nvPr/>
        </p:nvSpPr>
        <p:spPr bwMode="auto">
          <a:xfrm>
            <a:off x="6402388" y="2344738"/>
            <a:ext cx="827087" cy="15192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4" name="Rectangle 28"/>
          <p:cNvSpPr>
            <a:spLocks noChangeArrowheads="1"/>
          </p:cNvSpPr>
          <p:nvPr/>
        </p:nvSpPr>
        <p:spPr bwMode="auto">
          <a:xfrm>
            <a:off x="6402388" y="2344738"/>
            <a:ext cx="827087" cy="15906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5" name="Rectangle 29"/>
          <p:cNvSpPr>
            <a:spLocks noChangeArrowheads="1"/>
          </p:cNvSpPr>
          <p:nvPr/>
        </p:nvSpPr>
        <p:spPr bwMode="auto">
          <a:xfrm>
            <a:off x="6402388" y="2344738"/>
            <a:ext cx="827087" cy="16621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6" name="Rectangle 30"/>
          <p:cNvSpPr>
            <a:spLocks noChangeArrowheads="1"/>
          </p:cNvSpPr>
          <p:nvPr/>
        </p:nvSpPr>
        <p:spPr bwMode="auto">
          <a:xfrm>
            <a:off x="6402388" y="2344738"/>
            <a:ext cx="827087" cy="17351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7" name="Rectangle 31"/>
          <p:cNvSpPr>
            <a:spLocks noChangeArrowheads="1"/>
          </p:cNvSpPr>
          <p:nvPr/>
        </p:nvSpPr>
        <p:spPr bwMode="auto">
          <a:xfrm>
            <a:off x="6402388" y="2344738"/>
            <a:ext cx="827087" cy="18065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8" name="Rectangle 32"/>
          <p:cNvSpPr>
            <a:spLocks noChangeArrowheads="1"/>
          </p:cNvSpPr>
          <p:nvPr/>
        </p:nvSpPr>
        <p:spPr bwMode="auto">
          <a:xfrm>
            <a:off x="6402388" y="2420938"/>
            <a:ext cx="827087" cy="17351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09" name="Rectangle 33"/>
          <p:cNvSpPr>
            <a:spLocks noChangeArrowheads="1"/>
          </p:cNvSpPr>
          <p:nvPr/>
        </p:nvSpPr>
        <p:spPr bwMode="auto">
          <a:xfrm>
            <a:off x="6402388" y="2493963"/>
            <a:ext cx="827087" cy="16621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0" name="Rectangle 34"/>
          <p:cNvSpPr>
            <a:spLocks noChangeArrowheads="1"/>
          </p:cNvSpPr>
          <p:nvPr/>
        </p:nvSpPr>
        <p:spPr bwMode="auto">
          <a:xfrm>
            <a:off x="6402388" y="2573338"/>
            <a:ext cx="827087" cy="15906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1" name="Rectangle 35"/>
          <p:cNvSpPr>
            <a:spLocks noChangeArrowheads="1"/>
          </p:cNvSpPr>
          <p:nvPr/>
        </p:nvSpPr>
        <p:spPr bwMode="auto">
          <a:xfrm>
            <a:off x="6402388" y="2649538"/>
            <a:ext cx="827087" cy="15192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2" name="Rectangle 36"/>
          <p:cNvSpPr>
            <a:spLocks noChangeArrowheads="1"/>
          </p:cNvSpPr>
          <p:nvPr/>
        </p:nvSpPr>
        <p:spPr bwMode="auto">
          <a:xfrm>
            <a:off x="6402388" y="2722563"/>
            <a:ext cx="827087" cy="14462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3" name="Rectangle 37"/>
          <p:cNvSpPr>
            <a:spLocks noChangeArrowheads="1"/>
          </p:cNvSpPr>
          <p:nvPr/>
        </p:nvSpPr>
        <p:spPr bwMode="auto">
          <a:xfrm>
            <a:off x="6402388" y="2801938"/>
            <a:ext cx="827087" cy="13747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4" name="Rectangle 38"/>
          <p:cNvSpPr>
            <a:spLocks noChangeArrowheads="1"/>
          </p:cNvSpPr>
          <p:nvPr/>
        </p:nvSpPr>
        <p:spPr bwMode="auto">
          <a:xfrm>
            <a:off x="6402388" y="2878138"/>
            <a:ext cx="827087" cy="13033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5" name="Rectangle 39"/>
          <p:cNvSpPr>
            <a:spLocks noChangeArrowheads="1"/>
          </p:cNvSpPr>
          <p:nvPr/>
        </p:nvSpPr>
        <p:spPr bwMode="auto">
          <a:xfrm>
            <a:off x="6402388" y="2954338"/>
            <a:ext cx="827087" cy="12303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6" name="Rectangle 40"/>
          <p:cNvSpPr>
            <a:spLocks noChangeArrowheads="1"/>
          </p:cNvSpPr>
          <p:nvPr/>
        </p:nvSpPr>
        <p:spPr bwMode="auto">
          <a:xfrm>
            <a:off x="6402388" y="3030538"/>
            <a:ext cx="827087" cy="11588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7" name="Rectangle 41"/>
          <p:cNvSpPr>
            <a:spLocks noChangeArrowheads="1"/>
          </p:cNvSpPr>
          <p:nvPr/>
        </p:nvSpPr>
        <p:spPr bwMode="auto">
          <a:xfrm>
            <a:off x="6403975" y="3106738"/>
            <a:ext cx="827088" cy="10874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8" name="Rectangle 42"/>
          <p:cNvSpPr>
            <a:spLocks noChangeArrowheads="1"/>
          </p:cNvSpPr>
          <p:nvPr/>
        </p:nvSpPr>
        <p:spPr bwMode="auto">
          <a:xfrm>
            <a:off x="6402388" y="3182938"/>
            <a:ext cx="827087" cy="10144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19" name="Rectangle 43"/>
          <p:cNvSpPr>
            <a:spLocks noChangeArrowheads="1"/>
          </p:cNvSpPr>
          <p:nvPr/>
        </p:nvSpPr>
        <p:spPr bwMode="auto">
          <a:xfrm>
            <a:off x="6402388" y="3259138"/>
            <a:ext cx="827087" cy="9429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0" name="Rectangle 44"/>
          <p:cNvSpPr>
            <a:spLocks noChangeArrowheads="1"/>
          </p:cNvSpPr>
          <p:nvPr/>
        </p:nvSpPr>
        <p:spPr bwMode="auto">
          <a:xfrm>
            <a:off x="6402388" y="3335338"/>
            <a:ext cx="827087" cy="8715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1" name="Rectangle 45"/>
          <p:cNvSpPr>
            <a:spLocks noChangeArrowheads="1"/>
          </p:cNvSpPr>
          <p:nvPr/>
        </p:nvSpPr>
        <p:spPr bwMode="auto">
          <a:xfrm>
            <a:off x="6402388" y="3402013"/>
            <a:ext cx="827087" cy="7985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2" name="Rectangle 46"/>
          <p:cNvSpPr>
            <a:spLocks noChangeArrowheads="1"/>
          </p:cNvSpPr>
          <p:nvPr/>
        </p:nvSpPr>
        <p:spPr bwMode="auto">
          <a:xfrm>
            <a:off x="6402388" y="3436938"/>
            <a:ext cx="827087" cy="76358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3" name="Rectangle 47"/>
          <p:cNvSpPr>
            <a:spLocks noChangeArrowheads="1"/>
          </p:cNvSpPr>
          <p:nvPr/>
        </p:nvSpPr>
        <p:spPr bwMode="auto">
          <a:xfrm>
            <a:off x="6402388" y="3471863"/>
            <a:ext cx="827087" cy="7270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4" name="Rectangle 48"/>
          <p:cNvSpPr>
            <a:spLocks noChangeArrowheads="1"/>
          </p:cNvSpPr>
          <p:nvPr/>
        </p:nvSpPr>
        <p:spPr bwMode="auto">
          <a:xfrm>
            <a:off x="6402388" y="3509963"/>
            <a:ext cx="827087" cy="69056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5" name="Rectangle 49"/>
          <p:cNvSpPr>
            <a:spLocks noChangeArrowheads="1"/>
          </p:cNvSpPr>
          <p:nvPr/>
        </p:nvSpPr>
        <p:spPr bwMode="auto">
          <a:xfrm>
            <a:off x="6402388" y="3544888"/>
            <a:ext cx="827087" cy="6556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6" name="Rectangle 50"/>
          <p:cNvSpPr>
            <a:spLocks noChangeArrowheads="1"/>
          </p:cNvSpPr>
          <p:nvPr/>
        </p:nvSpPr>
        <p:spPr bwMode="auto">
          <a:xfrm>
            <a:off x="6402388" y="3579813"/>
            <a:ext cx="827087" cy="61912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7" name="Rectangle 51"/>
          <p:cNvSpPr>
            <a:spLocks noChangeArrowheads="1"/>
          </p:cNvSpPr>
          <p:nvPr/>
        </p:nvSpPr>
        <p:spPr bwMode="auto">
          <a:xfrm>
            <a:off x="6402388" y="3617913"/>
            <a:ext cx="827087" cy="5826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8" name="Rectangle 52"/>
          <p:cNvSpPr>
            <a:spLocks noChangeArrowheads="1"/>
          </p:cNvSpPr>
          <p:nvPr/>
        </p:nvSpPr>
        <p:spPr bwMode="auto">
          <a:xfrm>
            <a:off x="6402388" y="3652838"/>
            <a:ext cx="827087" cy="54768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29" name="Rectangle 53"/>
          <p:cNvSpPr>
            <a:spLocks noChangeArrowheads="1"/>
          </p:cNvSpPr>
          <p:nvPr/>
        </p:nvSpPr>
        <p:spPr bwMode="auto">
          <a:xfrm>
            <a:off x="6402388" y="3687763"/>
            <a:ext cx="827087" cy="5111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30" name="Rectangle 54"/>
          <p:cNvSpPr>
            <a:spLocks noChangeArrowheads="1"/>
          </p:cNvSpPr>
          <p:nvPr/>
        </p:nvSpPr>
        <p:spPr bwMode="auto">
          <a:xfrm>
            <a:off x="6402388" y="3725863"/>
            <a:ext cx="827087" cy="47466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31" name="Rectangle 55"/>
          <p:cNvSpPr>
            <a:spLocks noChangeArrowheads="1"/>
          </p:cNvSpPr>
          <p:nvPr/>
        </p:nvSpPr>
        <p:spPr bwMode="auto">
          <a:xfrm>
            <a:off x="6402388" y="3760788"/>
            <a:ext cx="827087" cy="4397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32" name="Rectangle 56"/>
          <p:cNvSpPr>
            <a:spLocks noChangeArrowheads="1"/>
          </p:cNvSpPr>
          <p:nvPr/>
        </p:nvSpPr>
        <p:spPr bwMode="auto">
          <a:xfrm>
            <a:off x="6402388" y="3795713"/>
            <a:ext cx="827087" cy="40322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33" name="Rectangle 57"/>
          <p:cNvSpPr>
            <a:spLocks noChangeArrowheads="1"/>
          </p:cNvSpPr>
          <p:nvPr/>
        </p:nvSpPr>
        <p:spPr bwMode="auto">
          <a:xfrm>
            <a:off x="6402388" y="3833813"/>
            <a:ext cx="827087" cy="36671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34" name="Rectangle 58"/>
          <p:cNvSpPr>
            <a:spLocks noChangeArrowheads="1"/>
          </p:cNvSpPr>
          <p:nvPr/>
        </p:nvSpPr>
        <p:spPr bwMode="auto">
          <a:xfrm>
            <a:off x="6402388" y="3868738"/>
            <a:ext cx="827087" cy="33178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35" name="Rectangle 59"/>
          <p:cNvSpPr>
            <a:spLocks noChangeArrowheads="1"/>
          </p:cNvSpPr>
          <p:nvPr/>
        </p:nvSpPr>
        <p:spPr bwMode="auto">
          <a:xfrm>
            <a:off x="6402388" y="3903663"/>
            <a:ext cx="827087" cy="295275"/>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36" name="Rectangle 60"/>
          <p:cNvSpPr>
            <a:spLocks noChangeArrowheads="1"/>
          </p:cNvSpPr>
          <p:nvPr/>
        </p:nvSpPr>
        <p:spPr bwMode="auto">
          <a:xfrm>
            <a:off x="6402388" y="3941763"/>
            <a:ext cx="827087" cy="258762"/>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37" name="Rectangle 61"/>
          <p:cNvSpPr>
            <a:spLocks noChangeArrowheads="1"/>
          </p:cNvSpPr>
          <p:nvPr/>
        </p:nvSpPr>
        <p:spPr bwMode="auto">
          <a:xfrm>
            <a:off x="6402388" y="3976688"/>
            <a:ext cx="827087" cy="223837"/>
          </a:xfrm>
          <a:prstGeom prst="rect">
            <a:avLst/>
          </a:prstGeom>
          <a:gradFill rotWithShape="0">
            <a:gsLst>
              <a:gs pos="0">
                <a:srgbClr val="FFFFA7"/>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38" name="Oval 62"/>
          <p:cNvSpPr>
            <a:spLocks noChangeAspect="1" noChangeArrowheads="1"/>
          </p:cNvSpPr>
          <p:nvPr/>
        </p:nvSpPr>
        <p:spPr bwMode="auto">
          <a:xfrm>
            <a:off x="6461125" y="2166938"/>
            <a:ext cx="719138" cy="260350"/>
          </a:xfrm>
          <a:prstGeom prst="ellipse">
            <a:avLst/>
          </a:prstGeom>
          <a:gradFill rotWithShape="0">
            <a:gsLst>
              <a:gs pos="0">
                <a:srgbClr val="FFFFA7"/>
              </a:gs>
              <a:gs pos="100000">
                <a:srgbClr val="CC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zh-CN">
              <a:latin typeface="Arial" pitchFamily="34" charset="0"/>
            </a:endParaRPr>
          </a:p>
        </p:txBody>
      </p:sp>
      <p:sp>
        <p:nvSpPr>
          <p:cNvPr id="178239" name="Oval 63"/>
          <p:cNvSpPr>
            <a:spLocks noChangeArrowheads="1"/>
          </p:cNvSpPr>
          <p:nvPr/>
        </p:nvSpPr>
        <p:spPr bwMode="auto">
          <a:xfrm>
            <a:off x="6392863" y="2141538"/>
            <a:ext cx="838200" cy="309562"/>
          </a:xfrm>
          <a:prstGeom prst="ellipse">
            <a:avLst/>
          </a:prstGeom>
          <a:solidFill>
            <a:srgbClr val="FFFFA7"/>
          </a:solidFill>
          <a:ln w="9525">
            <a:solidFill>
              <a:schemeClr val="tx1"/>
            </a:solidFill>
            <a:round/>
            <a:headEnd/>
            <a:tailEnd/>
          </a:ln>
        </p:spPr>
        <p:txBody>
          <a:bodyPr wrap="none" anchor="ctr"/>
          <a:lstStyle/>
          <a:p>
            <a:endParaRPr lang="zh-CN" altLang="zh-CN">
              <a:latin typeface="Arial" pitchFamily="34" charset="0"/>
            </a:endParaRPr>
          </a:p>
        </p:txBody>
      </p:sp>
      <p:sp>
        <p:nvSpPr>
          <p:cNvPr id="178240" name="Text Box 64"/>
          <p:cNvSpPr txBox="1">
            <a:spLocks noChangeArrowheads="1"/>
          </p:cNvSpPr>
          <p:nvPr/>
        </p:nvSpPr>
        <p:spPr bwMode="auto">
          <a:xfrm>
            <a:off x="7631113" y="2601913"/>
            <a:ext cx="1981200" cy="779462"/>
          </a:xfrm>
          <a:prstGeom prst="rect">
            <a:avLst/>
          </a:prstGeom>
          <a:noFill/>
          <a:ln w="9525">
            <a:noFill/>
            <a:miter lim="800000"/>
            <a:headEnd/>
            <a:tailEnd/>
          </a:ln>
          <a:effectLst/>
        </p:spPr>
        <p:txBody>
          <a:bodyPr>
            <a:spAutoFit/>
          </a:bodyPr>
          <a:lstStyle/>
          <a:p>
            <a:pPr>
              <a:spcBef>
                <a:spcPct val="50000"/>
              </a:spcBef>
              <a:defRPr/>
            </a:pPr>
            <a:r>
              <a:rPr kumimoji="1" lang="zh-CN" altLang="en-US" b="1">
                <a:effectLst>
                  <a:outerShdw blurRad="38100" dist="38100" dir="2700000" algn="tl">
                    <a:srgbClr val="000000"/>
                  </a:outerShdw>
                </a:effectLst>
                <a:latin typeface="Times New Roman" pitchFamily="18" charset="0"/>
              </a:rPr>
              <a:t>血浆（</a:t>
            </a:r>
            <a:r>
              <a:rPr kumimoji="1" lang="en-US" altLang="zh-CN" b="1">
                <a:effectLst>
                  <a:outerShdw blurRad="38100" dist="38100" dir="2700000" algn="tl">
                    <a:srgbClr val="000000"/>
                  </a:outerShdw>
                </a:effectLst>
                <a:latin typeface="Times New Roman" pitchFamily="18" charset="0"/>
              </a:rPr>
              <a:t>55%</a:t>
            </a:r>
            <a:r>
              <a:rPr kumimoji="1" lang="zh-CN" altLang="en-US" b="1">
                <a:effectLst>
                  <a:outerShdw blurRad="38100" dist="38100" dir="2700000" algn="tl">
                    <a:srgbClr val="000000"/>
                  </a:outerShdw>
                </a:effectLst>
                <a:latin typeface="Times New Roman" pitchFamily="18" charset="0"/>
              </a:rPr>
              <a:t>）</a:t>
            </a:r>
          </a:p>
          <a:p>
            <a:pPr>
              <a:spcBef>
                <a:spcPct val="50000"/>
              </a:spcBef>
              <a:defRPr/>
            </a:pPr>
            <a:r>
              <a:rPr kumimoji="1" lang="zh-CN" altLang="en-US" b="1">
                <a:effectLst>
                  <a:outerShdw blurRad="38100" dist="38100" dir="2700000" algn="tl">
                    <a:srgbClr val="000000"/>
                  </a:outerShdw>
                </a:effectLst>
                <a:latin typeface="Times New Roman" pitchFamily="18" charset="0"/>
              </a:rPr>
              <a:t>（淡黄色）</a:t>
            </a:r>
          </a:p>
        </p:txBody>
      </p:sp>
      <p:sp>
        <p:nvSpPr>
          <p:cNvPr id="178241" name="Text Box 65"/>
          <p:cNvSpPr txBox="1">
            <a:spLocks noChangeArrowheads="1"/>
          </p:cNvSpPr>
          <p:nvPr/>
        </p:nvSpPr>
        <p:spPr bwMode="auto">
          <a:xfrm flipH="1">
            <a:off x="3838575" y="3932238"/>
            <a:ext cx="3529013" cy="366712"/>
          </a:xfrm>
          <a:prstGeom prst="rect">
            <a:avLst/>
          </a:prstGeom>
          <a:noFill/>
          <a:ln w="9525">
            <a:noFill/>
            <a:miter lim="800000"/>
            <a:headEnd/>
            <a:tailEnd/>
          </a:ln>
          <a:effectLst/>
        </p:spPr>
        <p:txBody>
          <a:bodyPr>
            <a:spAutoFit/>
          </a:bodyPr>
          <a:lstStyle/>
          <a:p>
            <a:pPr>
              <a:spcBef>
                <a:spcPct val="50000"/>
              </a:spcBef>
              <a:defRPr/>
            </a:pPr>
            <a:r>
              <a:rPr kumimoji="1" lang="zh-CN" altLang="en-US" b="1">
                <a:solidFill>
                  <a:srgbClr val="FF3300"/>
                </a:solidFill>
                <a:effectLst>
                  <a:outerShdw blurRad="38100" dist="38100" dir="2700000" algn="tl">
                    <a:srgbClr val="000000"/>
                  </a:outerShdw>
                </a:effectLst>
                <a:latin typeface="Times New Roman" pitchFamily="18" charset="0"/>
              </a:rPr>
              <a:t>白细胞和血小板</a:t>
            </a:r>
          </a:p>
        </p:txBody>
      </p:sp>
      <p:sp>
        <p:nvSpPr>
          <p:cNvPr id="178242" name="Text Box 66"/>
          <p:cNvSpPr txBox="1">
            <a:spLocks noChangeArrowheads="1"/>
          </p:cNvSpPr>
          <p:nvPr/>
        </p:nvSpPr>
        <p:spPr bwMode="auto">
          <a:xfrm flipH="1">
            <a:off x="4643438" y="4652963"/>
            <a:ext cx="3025775" cy="779462"/>
          </a:xfrm>
          <a:prstGeom prst="rect">
            <a:avLst/>
          </a:prstGeom>
          <a:noFill/>
          <a:ln w="9525">
            <a:noFill/>
            <a:miter lim="800000"/>
            <a:headEnd/>
            <a:tailEnd/>
          </a:ln>
          <a:effectLst/>
        </p:spPr>
        <p:txBody>
          <a:bodyPr>
            <a:spAutoFit/>
          </a:bodyPr>
          <a:lstStyle/>
          <a:p>
            <a:pPr>
              <a:spcBef>
                <a:spcPct val="50000"/>
              </a:spcBef>
              <a:defRPr/>
            </a:pPr>
            <a:r>
              <a:rPr kumimoji="1" lang="zh-CN" altLang="en-US" b="1">
                <a:solidFill>
                  <a:srgbClr val="FF3300"/>
                </a:solidFill>
                <a:effectLst>
                  <a:outerShdw blurRad="38100" dist="38100" dir="2700000" algn="tl">
                    <a:srgbClr val="000000"/>
                  </a:outerShdw>
                </a:effectLst>
                <a:latin typeface="Times New Roman" pitchFamily="18" charset="0"/>
              </a:rPr>
              <a:t>红细胞</a:t>
            </a:r>
          </a:p>
          <a:p>
            <a:pPr>
              <a:spcBef>
                <a:spcPct val="50000"/>
              </a:spcBef>
              <a:defRPr/>
            </a:pPr>
            <a:r>
              <a:rPr kumimoji="1" lang="zh-CN" altLang="en-US" b="1">
                <a:solidFill>
                  <a:srgbClr val="FF3300"/>
                </a:solidFill>
                <a:effectLst>
                  <a:outerShdw blurRad="38100" dist="38100" dir="2700000" algn="tl">
                    <a:srgbClr val="000000"/>
                  </a:outerShdw>
                </a:effectLst>
                <a:latin typeface="Times New Roman" pitchFamily="18" charset="0"/>
              </a:rPr>
              <a:t>（</a:t>
            </a:r>
            <a:r>
              <a:rPr kumimoji="1" lang="zh-CN" altLang="en-US" b="1">
                <a:effectLst>
                  <a:outerShdw blurRad="38100" dist="38100" dir="2700000" algn="tl">
                    <a:srgbClr val="000000"/>
                  </a:outerShdw>
                </a:effectLst>
                <a:latin typeface="Times New Roman" pitchFamily="18" charset="0"/>
              </a:rPr>
              <a:t>暗红色</a:t>
            </a:r>
            <a:r>
              <a:rPr kumimoji="1" lang="zh-CN" altLang="en-US" b="1">
                <a:solidFill>
                  <a:srgbClr val="FF3300"/>
                </a:solidFill>
                <a:effectLst>
                  <a:outerShdw blurRad="38100" dist="38100" dir="2700000" algn="tl">
                    <a:srgbClr val="000000"/>
                  </a:outerShdw>
                </a:effectLst>
                <a:latin typeface="Times New Roman" pitchFamily="18" charset="0"/>
              </a:rPr>
              <a:t>）</a:t>
            </a:r>
          </a:p>
        </p:txBody>
      </p:sp>
      <p:sp>
        <p:nvSpPr>
          <p:cNvPr id="178243" name="Text Box 67"/>
          <p:cNvSpPr txBox="1">
            <a:spLocks noChangeArrowheads="1"/>
          </p:cNvSpPr>
          <p:nvPr/>
        </p:nvSpPr>
        <p:spPr bwMode="auto">
          <a:xfrm>
            <a:off x="7885113" y="4437063"/>
            <a:ext cx="914400" cy="779462"/>
          </a:xfrm>
          <a:prstGeom prst="rect">
            <a:avLst/>
          </a:prstGeom>
          <a:noFill/>
          <a:ln w="9525">
            <a:noFill/>
            <a:miter lim="800000"/>
            <a:headEnd/>
            <a:tailEnd/>
          </a:ln>
          <a:effectLst/>
        </p:spPr>
        <p:txBody>
          <a:bodyPr>
            <a:spAutoFit/>
          </a:bodyPr>
          <a:lstStyle/>
          <a:p>
            <a:pPr>
              <a:spcBef>
                <a:spcPct val="50000"/>
              </a:spcBef>
              <a:defRPr/>
            </a:pPr>
            <a:r>
              <a:rPr kumimoji="1" lang="zh-CN" altLang="en-US" b="1">
                <a:effectLst>
                  <a:outerShdw blurRad="38100" dist="38100" dir="2700000" algn="tl">
                    <a:srgbClr val="000000"/>
                  </a:outerShdw>
                </a:effectLst>
                <a:latin typeface="Times New Roman" pitchFamily="18" charset="0"/>
              </a:rPr>
              <a:t>血细胞</a:t>
            </a:r>
          </a:p>
          <a:p>
            <a:pPr>
              <a:spcBef>
                <a:spcPct val="50000"/>
              </a:spcBef>
              <a:defRPr/>
            </a:pPr>
            <a:r>
              <a:rPr kumimoji="1" lang="zh-CN" altLang="en-US" b="1">
                <a:effectLst>
                  <a:outerShdw blurRad="38100" dist="38100" dir="2700000" algn="tl">
                    <a:srgbClr val="000000"/>
                  </a:outerShdw>
                </a:effectLst>
                <a:latin typeface="Times New Roman" pitchFamily="18" charset="0"/>
              </a:rPr>
              <a:t>（</a:t>
            </a:r>
            <a:r>
              <a:rPr kumimoji="1" lang="en-US" altLang="zh-CN" b="1">
                <a:effectLst>
                  <a:outerShdw blurRad="38100" dist="38100" dir="2700000" algn="tl">
                    <a:srgbClr val="000000"/>
                  </a:outerShdw>
                </a:effectLst>
                <a:latin typeface="Times New Roman" pitchFamily="18" charset="0"/>
              </a:rPr>
              <a:t>45%</a:t>
            </a:r>
            <a:r>
              <a:rPr kumimoji="1" lang="zh-CN" altLang="en-US" b="1">
                <a:effectLst>
                  <a:outerShdw blurRad="38100" dist="38100" dir="2700000" algn="tl">
                    <a:srgbClr val="000000"/>
                  </a:outerShdw>
                </a:effectLst>
                <a:latin typeface="Times New Roman" pitchFamily="18" charset="0"/>
              </a:rPr>
              <a:t>）</a:t>
            </a:r>
          </a:p>
        </p:txBody>
      </p:sp>
      <p:grpSp>
        <p:nvGrpSpPr>
          <p:cNvPr id="3" name="Group 68"/>
          <p:cNvGrpSpPr>
            <a:grpSpLocks/>
          </p:cNvGrpSpPr>
          <p:nvPr/>
        </p:nvGrpSpPr>
        <p:grpSpPr bwMode="auto">
          <a:xfrm>
            <a:off x="6400800" y="3767138"/>
            <a:ext cx="827088" cy="449262"/>
            <a:chOff x="1824" y="2410"/>
            <a:chExt cx="521" cy="283"/>
          </a:xfrm>
        </p:grpSpPr>
        <p:sp>
          <p:nvSpPr>
            <p:cNvPr id="46149" name="Rectangle 69"/>
            <p:cNvSpPr>
              <a:spLocks noChangeArrowheads="1"/>
            </p:cNvSpPr>
            <p:nvPr/>
          </p:nvSpPr>
          <p:spPr bwMode="auto">
            <a:xfrm>
              <a:off x="1824" y="2572"/>
              <a:ext cx="521" cy="121"/>
            </a:xfrm>
            <a:prstGeom prst="rect">
              <a:avLst/>
            </a:prstGeom>
            <a:gradFill rotWithShape="0">
              <a:gsLst>
                <a:gs pos="0">
                  <a:srgbClr val="FFFFC9"/>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46150" name="Oval 70"/>
            <p:cNvSpPr>
              <a:spLocks noChangeAspect="1" noChangeArrowheads="1"/>
            </p:cNvSpPr>
            <p:nvPr/>
          </p:nvSpPr>
          <p:spPr bwMode="auto">
            <a:xfrm>
              <a:off x="1824" y="2496"/>
              <a:ext cx="518" cy="189"/>
            </a:xfrm>
            <a:prstGeom prst="ellipse">
              <a:avLst/>
            </a:prstGeom>
            <a:gradFill rotWithShape="0">
              <a:gsLst>
                <a:gs pos="0">
                  <a:srgbClr val="CC0000"/>
                </a:gs>
                <a:gs pos="50000">
                  <a:srgbClr val="FFFFC9"/>
                </a:gs>
                <a:gs pos="100000">
                  <a:srgbClr val="CC0000"/>
                </a:gs>
              </a:gsLst>
              <a:lin ang="5400000" scaled="1"/>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endParaRPr lang="zh-CN" altLang="zh-CN">
                <a:latin typeface="Arial" pitchFamily="34" charset="0"/>
              </a:endParaRPr>
            </a:p>
          </p:txBody>
        </p:sp>
        <p:sp>
          <p:nvSpPr>
            <p:cNvPr id="46151" name="Rectangle 71"/>
            <p:cNvSpPr>
              <a:spLocks noChangeArrowheads="1"/>
            </p:cNvSpPr>
            <p:nvPr/>
          </p:nvSpPr>
          <p:spPr bwMode="auto">
            <a:xfrm>
              <a:off x="1824" y="2444"/>
              <a:ext cx="521" cy="144"/>
            </a:xfrm>
            <a:prstGeom prst="rect">
              <a:avLst/>
            </a:prstGeom>
            <a:gradFill rotWithShape="0">
              <a:gsLst>
                <a:gs pos="0">
                  <a:srgbClr val="FFFFA7"/>
                </a:gs>
                <a:gs pos="100000">
                  <a:srgbClr val="FFFFC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46152" name="Oval 72"/>
            <p:cNvSpPr>
              <a:spLocks noChangeAspect="1" noChangeArrowheads="1"/>
            </p:cNvSpPr>
            <p:nvPr/>
          </p:nvSpPr>
          <p:spPr bwMode="auto">
            <a:xfrm>
              <a:off x="1824" y="2434"/>
              <a:ext cx="518" cy="189"/>
            </a:xfrm>
            <a:prstGeom prst="ellipse">
              <a:avLst/>
            </a:prstGeom>
            <a:gradFill rotWithShape="0">
              <a:gsLst>
                <a:gs pos="0">
                  <a:srgbClr val="FFFFC9"/>
                </a:gs>
                <a:gs pos="50000">
                  <a:srgbClr val="FFFFA7"/>
                </a:gs>
                <a:gs pos="100000">
                  <a:srgbClr val="FFFFC9"/>
                </a:gs>
              </a:gsLst>
              <a:lin ang="5400000" scaled="1"/>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endParaRPr lang="zh-CN" altLang="zh-CN">
                <a:latin typeface="Arial" pitchFamily="34" charset="0"/>
              </a:endParaRPr>
            </a:p>
          </p:txBody>
        </p:sp>
        <p:sp>
          <p:nvSpPr>
            <p:cNvPr id="46153" name="Rectangle 73"/>
            <p:cNvSpPr>
              <a:spLocks noChangeArrowheads="1"/>
            </p:cNvSpPr>
            <p:nvPr/>
          </p:nvSpPr>
          <p:spPr bwMode="auto">
            <a:xfrm>
              <a:off x="1824" y="2410"/>
              <a:ext cx="521" cy="96"/>
            </a:xfrm>
            <a:prstGeom prst="rect">
              <a:avLst/>
            </a:prstGeom>
            <a:solidFill>
              <a:srgbClr val="FFFFA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grpSp>
      <p:grpSp>
        <p:nvGrpSpPr>
          <p:cNvPr id="4" name="Group 74"/>
          <p:cNvGrpSpPr>
            <a:grpSpLocks/>
          </p:cNvGrpSpPr>
          <p:nvPr/>
        </p:nvGrpSpPr>
        <p:grpSpPr bwMode="auto">
          <a:xfrm>
            <a:off x="6400800" y="3770313"/>
            <a:ext cx="827088" cy="442912"/>
            <a:chOff x="2162" y="2402"/>
            <a:chExt cx="521" cy="279"/>
          </a:xfrm>
        </p:grpSpPr>
        <p:sp>
          <p:nvSpPr>
            <p:cNvPr id="46155" name="Rectangle 75"/>
            <p:cNvSpPr>
              <a:spLocks noChangeArrowheads="1"/>
            </p:cNvSpPr>
            <p:nvPr/>
          </p:nvSpPr>
          <p:spPr bwMode="auto">
            <a:xfrm>
              <a:off x="2162" y="2560"/>
              <a:ext cx="521" cy="121"/>
            </a:xfrm>
            <a:prstGeom prst="rect">
              <a:avLst/>
            </a:prstGeom>
            <a:gradFill rotWithShape="0">
              <a:gsLst>
                <a:gs pos="0">
                  <a:srgbClr val="FFFFEB"/>
                </a:gs>
                <a:gs pos="100000">
                  <a:srgbClr val="CC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46156" name="Oval 76"/>
            <p:cNvSpPr>
              <a:spLocks noChangeAspect="1" noChangeArrowheads="1"/>
            </p:cNvSpPr>
            <p:nvPr/>
          </p:nvSpPr>
          <p:spPr bwMode="auto">
            <a:xfrm>
              <a:off x="2162" y="2484"/>
              <a:ext cx="518" cy="189"/>
            </a:xfrm>
            <a:prstGeom prst="ellipse">
              <a:avLst/>
            </a:prstGeom>
            <a:gradFill rotWithShape="0">
              <a:gsLst>
                <a:gs pos="0">
                  <a:srgbClr val="FF8787"/>
                </a:gs>
                <a:gs pos="50000">
                  <a:srgbClr val="FFFFEB"/>
                </a:gs>
                <a:gs pos="100000">
                  <a:srgbClr val="FF8787"/>
                </a:gs>
              </a:gsLst>
              <a:lin ang="5400000" scaled="1"/>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endParaRPr lang="zh-CN" altLang="zh-CN">
                <a:latin typeface="Arial" pitchFamily="34" charset="0"/>
              </a:endParaRPr>
            </a:p>
          </p:txBody>
        </p:sp>
        <p:sp>
          <p:nvSpPr>
            <p:cNvPr id="46157" name="Rectangle 77"/>
            <p:cNvSpPr>
              <a:spLocks noChangeArrowheads="1"/>
            </p:cNvSpPr>
            <p:nvPr/>
          </p:nvSpPr>
          <p:spPr bwMode="auto">
            <a:xfrm>
              <a:off x="2162" y="2432"/>
              <a:ext cx="521" cy="144"/>
            </a:xfrm>
            <a:prstGeom prst="rect">
              <a:avLst/>
            </a:prstGeom>
            <a:gradFill rotWithShape="0">
              <a:gsLst>
                <a:gs pos="0">
                  <a:srgbClr val="FFFFA7"/>
                </a:gs>
                <a:gs pos="100000">
                  <a:srgbClr val="FFFFE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46158" name="Oval 78"/>
            <p:cNvSpPr>
              <a:spLocks noChangeAspect="1" noChangeArrowheads="1"/>
            </p:cNvSpPr>
            <p:nvPr/>
          </p:nvSpPr>
          <p:spPr bwMode="auto">
            <a:xfrm>
              <a:off x="2162" y="2422"/>
              <a:ext cx="518" cy="189"/>
            </a:xfrm>
            <a:prstGeom prst="ellipse">
              <a:avLst/>
            </a:prstGeom>
            <a:gradFill rotWithShape="0">
              <a:gsLst>
                <a:gs pos="0">
                  <a:srgbClr val="FFFFEB"/>
                </a:gs>
                <a:gs pos="50000">
                  <a:srgbClr val="FFFFA7"/>
                </a:gs>
                <a:gs pos="100000">
                  <a:srgbClr val="FFFFEB"/>
                </a:gs>
              </a:gsLst>
              <a:lin ang="5400000" scaled="1"/>
            </a:gra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endParaRPr lang="zh-CN" altLang="zh-CN">
                <a:latin typeface="Arial" pitchFamily="34" charset="0"/>
              </a:endParaRPr>
            </a:p>
          </p:txBody>
        </p:sp>
        <p:sp>
          <p:nvSpPr>
            <p:cNvPr id="46159" name="Rectangle 79"/>
            <p:cNvSpPr>
              <a:spLocks noChangeArrowheads="1"/>
            </p:cNvSpPr>
            <p:nvPr/>
          </p:nvSpPr>
          <p:spPr bwMode="auto">
            <a:xfrm>
              <a:off x="2162" y="2402"/>
              <a:ext cx="521" cy="96"/>
            </a:xfrm>
            <a:prstGeom prst="rect">
              <a:avLst/>
            </a:prstGeom>
            <a:solidFill>
              <a:srgbClr val="FFFFA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grpSp>
      <p:grpSp>
        <p:nvGrpSpPr>
          <p:cNvPr id="5" name="Group 80"/>
          <p:cNvGrpSpPr>
            <a:grpSpLocks/>
          </p:cNvGrpSpPr>
          <p:nvPr/>
        </p:nvGrpSpPr>
        <p:grpSpPr bwMode="auto">
          <a:xfrm>
            <a:off x="6403975" y="3770313"/>
            <a:ext cx="827088" cy="442912"/>
            <a:chOff x="2208" y="2402"/>
            <a:chExt cx="521" cy="279"/>
          </a:xfrm>
        </p:grpSpPr>
        <p:sp>
          <p:nvSpPr>
            <p:cNvPr id="46161" name="Rectangle 81"/>
            <p:cNvSpPr>
              <a:spLocks noChangeArrowheads="1"/>
            </p:cNvSpPr>
            <p:nvPr/>
          </p:nvSpPr>
          <p:spPr bwMode="auto">
            <a:xfrm>
              <a:off x="2208" y="2560"/>
              <a:ext cx="521" cy="121"/>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178258" name="Oval 82"/>
            <p:cNvSpPr>
              <a:spLocks noChangeAspect="1" noChangeArrowheads="1"/>
            </p:cNvSpPr>
            <p:nvPr/>
          </p:nvSpPr>
          <p:spPr bwMode="auto">
            <a:xfrm>
              <a:off x="2210" y="2484"/>
              <a:ext cx="518" cy="189"/>
            </a:xfrm>
            <a:prstGeom prst="ellipse">
              <a:avLst/>
            </a:prstGeom>
            <a:gradFill rotWithShape="0">
              <a:gsLst>
                <a:gs pos="0">
                  <a:srgbClr val="FFE7E7"/>
                </a:gs>
                <a:gs pos="50000">
                  <a:schemeClr val="bg1"/>
                </a:gs>
                <a:gs pos="100000">
                  <a:srgbClr val="FFE7E7"/>
                </a:gs>
              </a:gsLst>
              <a:lin ang="5400000" scaled="1"/>
            </a:gradFill>
            <a:ln w="3175">
              <a:noFill/>
              <a:round/>
              <a:headEnd/>
              <a:tailEnd/>
            </a:ln>
            <a:effectLst/>
          </p:spPr>
          <p:txBody>
            <a:bodyPr wrap="none" anchor="ctr"/>
            <a:lstStyle/>
            <a:p>
              <a:pPr>
                <a:defRPr/>
              </a:pPr>
              <a:endParaRPr lang="zh-CN" altLang="en-US">
                <a:latin typeface="Arial" charset="0"/>
              </a:endParaRPr>
            </a:p>
          </p:txBody>
        </p:sp>
        <p:sp>
          <p:nvSpPr>
            <p:cNvPr id="46163" name="Rectangle 83"/>
            <p:cNvSpPr>
              <a:spLocks noChangeArrowheads="1"/>
            </p:cNvSpPr>
            <p:nvPr/>
          </p:nvSpPr>
          <p:spPr bwMode="auto">
            <a:xfrm>
              <a:off x="2208" y="2432"/>
              <a:ext cx="521" cy="144"/>
            </a:xfrm>
            <a:prstGeom prst="rect">
              <a:avLst/>
            </a:prstGeom>
            <a:gradFill rotWithShape="0">
              <a:gsLst>
                <a:gs pos="0">
                  <a:srgbClr val="FFFFA7"/>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sp>
          <p:nvSpPr>
            <p:cNvPr id="46164" name="Oval 84"/>
            <p:cNvSpPr>
              <a:spLocks noChangeAspect="1" noChangeArrowheads="1"/>
            </p:cNvSpPr>
            <p:nvPr/>
          </p:nvSpPr>
          <p:spPr bwMode="auto">
            <a:xfrm>
              <a:off x="2208" y="2422"/>
              <a:ext cx="518" cy="189"/>
            </a:xfrm>
            <a:prstGeom prst="ellipse">
              <a:avLst/>
            </a:prstGeom>
            <a:solidFill>
              <a:srgbClr val="FFFFA7"/>
            </a:solidFill>
            <a:ln>
              <a:noFill/>
            </a:ln>
            <a:extLst>
              <a:ext uri="{91240B29-F687-4F45-9708-019B960494DF}">
                <a14:hiddenLine xmlns:a14="http://schemas.microsoft.com/office/drawing/2010/main" w="3175">
                  <a:solidFill>
                    <a:srgbClr val="000000"/>
                  </a:solidFill>
                  <a:round/>
                  <a:headEnd/>
                  <a:tailEnd/>
                </a14:hiddenLine>
              </a:ext>
            </a:extLst>
          </p:spPr>
          <p:txBody>
            <a:bodyPr wrap="none" anchor="ctr"/>
            <a:lstStyle/>
            <a:p>
              <a:endParaRPr lang="zh-CN" altLang="zh-CN">
                <a:latin typeface="Arial" pitchFamily="34" charset="0"/>
              </a:endParaRPr>
            </a:p>
          </p:txBody>
        </p:sp>
        <p:sp>
          <p:nvSpPr>
            <p:cNvPr id="46165" name="Rectangle 85"/>
            <p:cNvSpPr>
              <a:spLocks noChangeArrowheads="1"/>
            </p:cNvSpPr>
            <p:nvPr/>
          </p:nvSpPr>
          <p:spPr bwMode="auto">
            <a:xfrm>
              <a:off x="2208" y="2402"/>
              <a:ext cx="521" cy="96"/>
            </a:xfrm>
            <a:prstGeom prst="rect">
              <a:avLst/>
            </a:prstGeom>
            <a:solidFill>
              <a:srgbClr val="FFFFA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grpSp>
      <p:sp>
        <p:nvSpPr>
          <p:cNvPr id="178262" name="Text Box 86"/>
          <p:cNvSpPr txBox="1">
            <a:spLocks noChangeArrowheads="1"/>
          </p:cNvSpPr>
          <p:nvPr/>
        </p:nvSpPr>
        <p:spPr bwMode="auto">
          <a:xfrm flipH="1">
            <a:off x="3983038" y="4292600"/>
            <a:ext cx="1825625" cy="366713"/>
          </a:xfrm>
          <a:prstGeom prst="rect">
            <a:avLst/>
          </a:prstGeom>
          <a:noFill/>
          <a:ln w="9525">
            <a:noFill/>
            <a:miter lim="800000"/>
            <a:headEnd/>
            <a:tailEnd/>
          </a:ln>
          <a:effectLst/>
        </p:spPr>
        <p:txBody>
          <a:bodyPr>
            <a:spAutoFit/>
          </a:bodyPr>
          <a:lstStyle/>
          <a:p>
            <a:pPr>
              <a:spcBef>
                <a:spcPct val="50000"/>
              </a:spcBef>
              <a:defRPr/>
            </a:pPr>
            <a:r>
              <a:rPr kumimoji="1" lang="zh-CN" altLang="en-US" b="1">
                <a:effectLst>
                  <a:outerShdw blurRad="38100" dist="38100" dir="2700000" algn="tl">
                    <a:srgbClr val="000000"/>
                  </a:outerShdw>
                </a:effectLst>
                <a:latin typeface="Times New Roman" pitchFamily="18" charset="0"/>
              </a:rPr>
              <a:t>（白色）</a:t>
            </a:r>
          </a:p>
        </p:txBody>
      </p:sp>
      <p:sp>
        <p:nvSpPr>
          <p:cNvPr id="178263" name="Line 87"/>
          <p:cNvSpPr>
            <a:spLocks noChangeShapeType="1"/>
          </p:cNvSpPr>
          <p:nvPr/>
        </p:nvSpPr>
        <p:spPr bwMode="auto">
          <a:xfrm flipV="1">
            <a:off x="7078663" y="2781300"/>
            <a:ext cx="393700" cy="17463"/>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8264" name="Line 88"/>
          <p:cNvSpPr>
            <a:spLocks noChangeShapeType="1"/>
          </p:cNvSpPr>
          <p:nvPr/>
        </p:nvSpPr>
        <p:spPr bwMode="auto">
          <a:xfrm flipH="1">
            <a:off x="5795963" y="4132263"/>
            <a:ext cx="989012" cy="17462"/>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6" name="Group 89"/>
          <p:cNvGrpSpPr>
            <a:grpSpLocks/>
          </p:cNvGrpSpPr>
          <p:nvPr/>
        </p:nvGrpSpPr>
        <p:grpSpPr bwMode="auto">
          <a:xfrm>
            <a:off x="6392863" y="1557338"/>
            <a:ext cx="838200" cy="3340100"/>
            <a:chOff x="5088" y="1090"/>
            <a:chExt cx="528" cy="2104"/>
          </a:xfrm>
        </p:grpSpPr>
        <p:sp>
          <p:nvSpPr>
            <p:cNvPr id="46170" name="Rectangle 90"/>
            <p:cNvSpPr>
              <a:spLocks noChangeArrowheads="1"/>
            </p:cNvSpPr>
            <p:nvPr/>
          </p:nvSpPr>
          <p:spPr bwMode="auto">
            <a:xfrm>
              <a:off x="5088" y="1196"/>
              <a:ext cx="528" cy="196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latin typeface="Arial" pitchFamily="34" charset="0"/>
              </a:endParaRPr>
            </a:p>
          </p:txBody>
        </p:sp>
        <p:sp>
          <p:nvSpPr>
            <p:cNvPr id="46171" name="Oval 91"/>
            <p:cNvSpPr>
              <a:spLocks noChangeArrowheads="1"/>
            </p:cNvSpPr>
            <p:nvPr/>
          </p:nvSpPr>
          <p:spPr bwMode="auto">
            <a:xfrm>
              <a:off x="5088" y="1090"/>
              <a:ext cx="528" cy="192"/>
            </a:xfrm>
            <a:prstGeom prst="ellipse">
              <a:avLst/>
            </a:prstGeom>
            <a:solidFill>
              <a:schemeClr val="bg1"/>
            </a:solidFill>
            <a:ln w="9525">
              <a:solidFill>
                <a:schemeClr val="tx1"/>
              </a:solidFill>
              <a:round/>
              <a:headEnd/>
              <a:tailEnd/>
            </a:ln>
          </p:spPr>
          <p:txBody>
            <a:bodyPr wrap="none" anchor="ctr"/>
            <a:lstStyle/>
            <a:p>
              <a:endParaRPr lang="zh-CN" altLang="zh-CN">
                <a:latin typeface="Arial" pitchFamily="34" charset="0"/>
              </a:endParaRPr>
            </a:p>
          </p:txBody>
        </p:sp>
        <p:sp>
          <p:nvSpPr>
            <p:cNvPr id="46172" name="Rectangle 92"/>
            <p:cNvSpPr>
              <a:spLocks noChangeArrowheads="1"/>
            </p:cNvSpPr>
            <p:nvPr/>
          </p:nvSpPr>
          <p:spPr bwMode="auto">
            <a:xfrm>
              <a:off x="5092" y="3146"/>
              <a:ext cx="517" cy="48"/>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latin typeface="Arial" pitchFamily="34" charset="0"/>
              </a:endParaRPr>
            </a:p>
          </p:txBody>
        </p:sp>
      </p:grpSp>
      <p:sp>
        <p:nvSpPr>
          <p:cNvPr id="178269" name="Line 93"/>
          <p:cNvSpPr>
            <a:spLocks noChangeShapeType="1"/>
          </p:cNvSpPr>
          <p:nvPr/>
        </p:nvSpPr>
        <p:spPr bwMode="auto">
          <a:xfrm>
            <a:off x="5745163" y="4797425"/>
            <a:ext cx="762000"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8270" name="Text Box 94"/>
          <p:cNvSpPr txBox="1">
            <a:spLocks noChangeArrowheads="1"/>
          </p:cNvSpPr>
          <p:nvPr/>
        </p:nvSpPr>
        <p:spPr bwMode="auto">
          <a:xfrm>
            <a:off x="250825" y="1412875"/>
            <a:ext cx="3744913" cy="1552575"/>
          </a:xfrm>
          <a:prstGeom prst="rect">
            <a:avLst/>
          </a:prstGeom>
          <a:noFill/>
          <a:ln w="9525">
            <a:noFill/>
            <a:miter lim="800000"/>
            <a:headEnd/>
            <a:tailEnd/>
          </a:ln>
          <a:effectLst/>
        </p:spPr>
        <p:txBody>
          <a:bodyPr>
            <a:spAutoFit/>
          </a:bodyPr>
          <a:lstStyle/>
          <a:p>
            <a:pPr>
              <a:spcBef>
                <a:spcPct val="50000"/>
              </a:spcBef>
              <a:defRPr/>
            </a:pPr>
            <a:r>
              <a:rPr kumimoji="1" lang="en-US" altLang="zh-CN" sz="2000" b="1">
                <a:effectLst>
                  <a:outerShdw blurRad="38100" dist="38100" dir="2700000" algn="tl">
                    <a:srgbClr val="000000"/>
                  </a:outerShdw>
                </a:effectLst>
                <a:latin typeface="楷体_GB2312" pitchFamily="49" charset="-122"/>
                <a:ea typeface="楷体_GB2312" pitchFamily="49" charset="-122"/>
              </a:rPr>
              <a:t>    </a:t>
            </a:r>
            <a:r>
              <a:rPr kumimoji="1" lang="zh-CN" altLang="en-US" sz="2400" b="1">
                <a:effectLst>
                  <a:outerShdw blurRad="38100" dist="38100" dir="2700000" algn="tl">
                    <a:srgbClr val="000000"/>
                  </a:outerShdw>
                </a:effectLst>
                <a:latin typeface="楷体_GB2312" pitchFamily="49" charset="-122"/>
                <a:ea typeface="楷体_GB2312" pitchFamily="49" charset="-122"/>
              </a:rPr>
              <a:t>抽取新鲜的血液</a:t>
            </a:r>
            <a:r>
              <a:rPr kumimoji="1" lang="en-US" altLang="zh-CN" sz="2400" b="1">
                <a:effectLst>
                  <a:outerShdw blurRad="38100" dist="38100" dir="2700000" algn="tl">
                    <a:srgbClr val="000000"/>
                  </a:outerShdw>
                </a:effectLst>
                <a:latin typeface="楷体_GB2312" pitchFamily="49" charset="-122"/>
                <a:ea typeface="楷体_GB2312" pitchFamily="49" charset="-122"/>
              </a:rPr>
              <a:t>10</a:t>
            </a:r>
            <a:r>
              <a:rPr kumimoji="1" lang="zh-CN" altLang="en-US" sz="2400" b="1">
                <a:effectLst>
                  <a:outerShdw blurRad="38100" dist="38100" dir="2700000" algn="tl">
                    <a:srgbClr val="000000"/>
                  </a:outerShdw>
                </a:effectLst>
                <a:latin typeface="楷体_GB2312" pitchFamily="49" charset="-122"/>
                <a:ea typeface="楷体_GB2312" pitchFamily="49" charset="-122"/>
              </a:rPr>
              <a:t>毫升，放入盛有少量柠檬酸钠溶液的试管里，静置一段时间。</a:t>
            </a:r>
          </a:p>
        </p:txBody>
      </p:sp>
      <p:sp>
        <p:nvSpPr>
          <p:cNvPr id="178271" name="Text Box 95"/>
          <p:cNvSpPr txBox="1">
            <a:spLocks noChangeArrowheads="1"/>
          </p:cNvSpPr>
          <p:nvPr/>
        </p:nvSpPr>
        <p:spPr bwMode="auto">
          <a:xfrm>
            <a:off x="323850" y="2997200"/>
            <a:ext cx="3816350" cy="1004888"/>
          </a:xfrm>
          <a:prstGeom prst="rect">
            <a:avLst/>
          </a:prstGeom>
          <a:noFill/>
          <a:ln w="9525">
            <a:noFill/>
            <a:miter lim="800000"/>
            <a:headEnd/>
            <a:tailEnd/>
          </a:ln>
          <a:effec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2400" b="1" dirty="0">
                <a:solidFill>
                  <a:srgbClr val="333399"/>
                </a:solidFill>
                <a:effectLst>
                  <a:outerShdw blurRad="38100" dist="38100" dir="2700000" algn="tl">
                    <a:srgbClr val="C0C0C0"/>
                  </a:outerShdw>
                </a:effectLst>
                <a:latin typeface="楷体_GB2312" pitchFamily="49" charset="-122"/>
                <a:ea typeface="楷体_GB2312" pitchFamily="49" charset="-122"/>
              </a:rPr>
              <a:t>  </a:t>
            </a:r>
            <a:r>
              <a:rPr kumimoji="1" lang="zh-CN" altLang="en-US" sz="2400" b="1" dirty="0">
                <a:solidFill>
                  <a:srgbClr val="CC0000"/>
                </a:solidFill>
                <a:effectLst>
                  <a:outerShdw blurRad="38100" dist="38100" dir="2700000" algn="tl">
                    <a:srgbClr val="C0C0C0"/>
                  </a:outerShdw>
                </a:effectLst>
                <a:latin typeface="楷体_GB2312" pitchFamily="49" charset="-122"/>
                <a:ea typeface="楷体_GB2312" pitchFamily="49" charset="-122"/>
              </a:rPr>
              <a:t>看一看</a:t>
            </a:r>
            <a:r>
              <a:rPr kumimoji="1" lang="zh-CN" altLang="en-US" sz="2400" b="1" dirty="0">
                <a:solidFill>
                  <a:srgbClr val="333399"/>
                </a:solidFill>
                <a:effectLst>
                  <a:outerShdw blurRad="38100" dist="38100" dir="2700000" algn="tl">
                    <a:srgbClr val="C0C0C0"/>
                  </a:outerShdw>
                </a:effectLst>
                <a:latin typeface="楷体_GB2312" pitchFamily="49" charset="-122"/>
                <a:ea typeface="楷体_GB2312" pitchFamily="49" charset="-122"/>
              </a:rPr>
              <a:t>：</a:t>
            </a:r>
          </a:p>
          <a:p>
            <a:pPr>
              <a:spcBef>
                <a:spcPct val="50000"/>
              </a:spcBef>
            </a:pPr>
            <a:r>
              <a:rPr kumimoji="1" lang="en-US" altLang="zh-CN" sz="2400" b="1" dirty="0">
                <a:effectLst>
                  <a:outerShdw blurRad="38100" dist="38100" dir="2700000" algn="tl">
                    <a:srgbClr val="C0C0C0"/>
                  </a:outerShdw>
                </a:effectLst>
                <a:latin typeface="楷体_GB2312" pitchFamily="49" charset="-122"/>
                <a:ea typeface="楷体_GB2312" pitchFamily="49" charset="-122"/>
              </a:rPr>
              <a:t>1</a:t>
            </a:r>
            <a:r>
              <a:rPr kumimoji="1" lang="zh-CN" altLang="en-US" sz="2400" b="1" dirty="0">
                <a:effectLst>
                  <a:outerShdw blurRad="38100" dist="38100" dir="2700000" algn="tl">
                    <a:srgbClr val="C0C0C0"/>
                  </a:outerShdw>
                </a:effectLst>
                <a:latin typeface="楷体_GB2312" pitchFamily="49" charset="-122"/>
                <a:ea typeface="楷体_GB2312" pitchFamily="49" charset="-122"/>
              </a:rPr>
              <a:t>、血液出现了什么现象？</a:t>
            </a:r>
          </a:p>
        </p:txBody>
      </p:sp>
      <p:grpSp>
        <p:nvGrpSpPr>
          <p:cNvPr id="7" name="Group 96"/>
          <p:cNvGrpSpPr>
            <a:grpSpLocks/>
          </p:cNvGrpSpPr>
          <p:nvPr/>
        </p:nvGrpSpPr>
        <p:grpSpPr bwMode="auto">
          <a:xfrm>
            <a:off x="7019925" y="4076700"/>
            <a:ext cx="935038" cy="1728788"/>
            <a:chOff x="4391" y="2523"/>
            <a:chExt cx="589" cy="1089"/>
          </a:xfrm>
        </p:grpSpPr>
        <p:sp>
          <p:nvSpPr>
            <p:cNvPr id="46177" name="AutoShape 97"/>
            <p:cNvSpPr>
              <a:spLocks/>
            </p:cNvSpPr>
            <p:nvPr/>
          </p:nvSpPr>
          <p:spPr bwMode="auto">
            <a:xfrm>
              <a:off x="4738" y="2523"/>
              <a:ext cx="242" cy="1089"/>
            </a:xfrm>
            <a:prstGeom prst="rightBrace">
              <a:avLst>
                <a:gd name="adj1" fmla="val 375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latin typeface="Arial" pitchFamily="34" charset="0"/>
              </a:endParaRPr>
            </a:p>
          </p:txBody>
        </p:sp>
        <p:sp>
          <p:nvSpPr>
            <p:cNvPr id="46178" name="Line 98"/>
            <p:cNvSpPr>
              <a:spLocks noChangeShapeType="1"/>
            </p:cNvSpPr>
            <p:nvPr/>
          </p:nvSpPr>
          <p:spPr bwMode="auto">
            <a:xfrm flipH="1">
              <a:off x="4453" y="2523"/>
              <a:ext cx="3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79" name="Line 99"/>
            <p:cNvSpPr>
              <a:spLocks noChangeShapeType="1"/>
            </p:cNvSpPr>
            <p:nvPr/>
          </p:nvSpPr>
          <p:spPr bwMode="auto">
            <a:xfrm flipH="1">
              <a:off x="4391" y="3612"/>
              <a:ext cx="407"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8276" name="Rectangle 100"/>
          <p:cNvSpPr>
            <a:spLocks noChangeArrowheads="1"/>
          </p:cNvSpPr>
          <p:nvPr/>
        </p:nvSpPr>
        <p:spPr bwMode="auto">
          <a:xfrm>
            <a:off x="107950" y="4221163"/>
            <a:ext cx="4572000" cy="1917700"/>
          </a:xfrm>
          <a:prstGeom prst="rect">
            <a:avLst/>
          </a:prstGeom>
          <a:noFill/>
          <a:ln w="9525">
            <a:noFill/>
            <a:miter lim="800000"/>
            <a:headEnd/>
            <a:tailEnd/>
          </a:ln>
          <a:effectLst/>
        </p:spPr>
        <p:txBody>
          <a:bodyPr>
            <a:spAutoFit/>
          </a:bodyPr>
          <a:lstStyle/>
          <a:p>
            <a:r>
              <a:rPr kumimoji="1" lang="en-US" altLang="zh-CN" sz="2400" b="1">
                <a:solidFill>
                  <a:srgbClr val="FF3300"/>
                </a:solidFill>
                <a:effectLst>
                  <a:outerShdw blurRad="38100" dist="38100" dir="2700000" algn="tl">
                    <a:srgbClr val="C0C0C0"/>
                  </a:outerShdw>
                </a:effectLst>
                <a:latin typeface="楷体_GB2312" pitchFamily="49" charset="-122"/>
                <a:ea typeface="楷体_GB2312" pitchFamily="49" charset="-122"/>
              </a:rPr>
              <a:t>   </a:t>
            </a:r>
            <a:r>
              <a:rPr kumimoji="1" lang="zh-CN" altLang="en-US" sz="2400" b="1">
                <a:solidFill>
                  <a:srgbClr val="FF3300"/>
                </a:solidFill>
                <a:effectLst>
                  <a:outerShdw blurRad="38100" dist="38100" dir="2700000" algn="tl">
                    <a:srgbClr val="C0C0C0"/>
                  </a:outerShdw>
                </a:effectLst>
                <a:latin typeface="楷体_GB2312" pitchFamily="49" charset="-122"/>
                <a:ea typeface="楷体_GB2312" pitchFamily="49" charset="-122"/>
              </a:rPr>
              <a:t>想一想：</a:t>
            </a:r>
          </a:p>
          <a:p>
            <a:r>
              <a:rPr kumimoji="1" lang="en-US" altLang="zh-CN" sz="2400" b="1">
                <a:effectLst>
                  <a:outerShdw blurRad="38100" dist="38100" dir="2700000" algn="tl">
                    <a:srgbClr val="C0C0C0"/>
                  </a:outerShdw>
                </a:effectLst>
                <a:latin typeface="楷体_GB2312" pitchFamily="49" charset="-122"/>
                <a:ea typeface="楷体_GB2312" pitchFamily="49" charset="-122"/>
              </a:rPr>
              <a:t>2</a:t>
            </a:r>
            <a:r>
              <a:rPr kumimoji="1" lang="zh-CN" altLang="en-US" sz="2400" b="1">
                <a:effectLst>
                  <a:outerShdw blurRad="38100" dist="38100" dir="2700000" algn="tl">
                    <a:srgbClr val="C0C0C0"/>
                  </a:outerShdw>
                </a:effectLst>
                <a:latin typeface="楷体_GB2312" pitchFamily="49" charset="-122"/>
                <a:ea typeface="楷体_GB2312" pitchFamily="49" charset="-122"/>
              </a:rPr>
              <a:t>、你认为血液可能有几部分组成？为什么说血液是流动的组织呢？</a:t>
            </a:r>
          </a:p>
          <a:p>
            <a:endParaRPr kumimoji="1" lang="en-US" altLang="zh-CN" sz="2400" b="1">
              <a:effectLst>
                <a:outerShdw blurRad="38100" dist="38100" dir="2700000" algn="tl">
                  <a:srgbClr val="C0C0C0"/>
                </a:outerShdw>
              </a:effectLst>
              <a:latin typeface="楷体_GB2312" pitchFamily="49" charset="-122"/>
              <a:ea typeface="楷体_GB2312" pitchFamily="49" charset="-122"/>
            </a:endParaRPr>
          </a:p>
        </p:txBody>
      </p:sp>
    </p:spTree>
    <p:extLst>
      <p:ext uri="{BB962C8B-B14F-4D97-AF65-F5344CB8AC3E}">
        <p14:creationId xmlns:p14="http://schemas.microsoft.com/office/powerpoint/2010/main" val="229250221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78271"/>
                                        </p:tgtEl>
                                        <p:attrNameLst>
                                          <p:attrName>style.visibility</p:attrName>
                                        </p:attrNameLst>
                                      </p:cBhvr>
                                      <p:to>
                                        <p:strVal val="visible"/>
                                      </p:to>
                                    </p:set>
                                    <p:animEffect transition="in" filter="box(in)">
                                      <p:cBhvr>
                                        <p:cTn id="11" dur="500"/>
                                        <p:tgtEl>
                                          <p:spTgt spid="178271"/>
                                        </p:tgtEl>
                                      </p:cBhvr>
                                    </p:animEffect>
                                  </p:childTnLst>
                                </p:cTn>
                              </p:par>
                            </p:childTnLst>
                          </p:cTn>
                        </p:par>
                        <p:par>
                          <p:cTn id="12" fill="hold" nodeType="afterGroup">
                            <p:stCondLst>
                              <p:cond delay="500"/>
                            </p:stCondLst>
                            <p:childTnLst>
                              <p:par>
                                <p:cTn id="13" presetID="1" presetClass="entr" presetSubtype="0" fill="hold" nodeType="afterEffect">
                                  <p:stCondLst>
                                    <p:cond delay="0"/>
                                  </p:stCondLst>
                                  <p:childTnLst>
                                    <p:set>
                                      <p:cBhvr>
                                        <p:cTn id="14" dur="1" fill="hold">
                                          <p:stCondLst>
                                            <p:cond delay="499"/>
                                          </p:stCondLst>
                                        </p:cTn>
                                        <p:tgtEl>
                                          <p:spTgt spid="6"/>
                                        </p:tgtEl>
                                        <p:attrNameLst>
                                          <p:attrName>style.visibility</p:attrName>
                                        </p:attrNameLst>
                                      </p:cBhvr>
                                      <p:to>
                                        <p:strVal val="visible"/>
                                      </p:to>
                                    </p:set>
                                  </p:childTnLst>
                                </p:cTn>
                              </p:par>
                            </p:childTnLst>
                          </p:cTn>
                        </p:par>
                        <p:par>
                          <p:cTn id="15" fill="hold" nodeType="afterGroup">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78238"/>
                                        </p:tgtEl>
                                        <p:attrNameLst>
                                          <p:attrName>style.visibility</p:attrName>
                                        </p:attrNameLst>
                                      </p:cBhvr>
                                      <p:to>
                                        <p:strVal val="visible"/>
                                      </p:to>
                                    </p:set>
                                    <p:animEffect transition="in" filter="dissolve">
                                      <p:cBhvr>
                                        <p:cTn id="18" dur="500"/>
                                        <p:tgtEl>
                                          <p:spTgt spid="178238"/>
                                        </p:tgtEl>
                                      </p:cBhvr>
                                    </p:animEffect>
                                  </p:childTnLst>
                                </p:cTn>
                              </p:par>
                            </p:childTnLst>
                          </p:cTn>
                        </p:par>
                        <p:par>
                          <p:cTn id="19" fill="hold" nodeType="afterGroup">
                            <p:stCondLst>
                              <p:cond delay="1500"/>
                            </p:stCondLst>
                            <p:childTnLst>
                              <p:par>
                                <p:cTn id="20" presetID="9" presetClass="entr" presetSubtype="0" fill="hold" grpId="0" nodeType="afterEffect">
                                  <p:stCondLst>
                                    <p:cond delay="0"/>
                                  </p:stCondLst>
                                  <p:childTnLst>
                                    <p:set>
                                      <p:cBhvr>
                                        <p:cTn id="21" dur="1" fill="hold">
                                          <p:stCondLst>
                                            <p:cond delay="0"/>
                                          </p:stCondLst>
                                        </p:cTn>
                                        <p:tgtEl>
                                          <p:spTgt spid="178239"/>
                                        </p:tgtEl>
                                        <p:attrNameLst>
                                          <p:attrName>style.visibility</p:attrName>
                                        </p:attrNameLst>
                                      </p:cBhvr>
                                      <p:to>
                                        <p:strVal val="visible"/>
                                      </p:to>
                                    </p:set>
                                    <p:animEffect transition="in" filter="dissolve">
                                      <p:cBhvr>
                                        <p:cTn id="22" dur="500"/>
                                        <p:tgtEl>
                                          <p:spTgt spid="178239"/>
                                        </p:tgtEl>
                                      </p:cBhvr>
                                    </p:animEffect>
                                  </p:childTnLst>
                                </p:cTn>
                              </p:par>
                            </p:childTnLst>
                          </p:cTn>
                        </p:par>
                        <p:par>
                          <p:cTn id="23" fill="hold" nodeType="afterGroup">
                            <p:stCondLst>
                              <p:cond delay="2000"/>
                            </p:stCondLst>
                            <p:childTnLst>
                              <p:par>
                                <p:cTn id="24" presetID="9" presetClass="entr" presetSubtype="0" fill="hold" grpId="0" nodeType="afterEffect">
                                  <p:stCondLst>
                                    <p:cond delay="0"/>
                                  </p:stCondLst>
                                  <p:childTnLst>
                                    <p:set>
                                      <p:cBhvr>
                                        <p:cTn id="25" dur="1" fill="hold">
                                          <p:stCondLst>
                                            <p:cond delay="0"/>
                                          </p:stCondLst>
                                        </p:cTn>
                                        <p:tgtEl>
                                          <p:spTgt spid="178186"/>
                                        </p:tgtEl>
                                        <p:attrNameLst>
                                          <p:attrName>style.visibility</p:attrName>
                                        </p:attrNameLst>
                                      </p:cBhvr>
                                      <p:to>
                                        <p:strVal val="visible"/>
                                      </p:to>
                                    </p:set>
                                    <p:animEffect transition="in" filter="dissolve">
                                      <p:cBhvr>
                                        <p:cTn id="26" dur="500"/>
                                        <p:tgtEl>
                                          <p:spTgt spid="178186"/>
                                        </p:tgtEl>
                                      </p:cBhvr>
                                    </p:animEffect>
                                  </p:childTnLst>
                                </p:cTn>
                              </p:par>
                            </p:childTnLst>
                          </p:cTn>
                        </p:par>
                        <p:par>
                          <p:cTn id="27" fill="hold" nodeType="afterGroup">
                            <p:stCondLst>
                              <p:cond delay="2500"/>
                            </p:stCondLst>
                            <p:childTnLst>
                              <p:par>
                                <p:cTn id="28" presetID="9" presetClass="entr" presetSubtype="0" fill="hold" grpId="0" nodeType="afterEffect">
                                  <p:stCondLst>
                                    <p:cond delay="0"/>
                                  </p:stCondLst>
                                  <p:childTnLst>
                                    <p:set>
                                      <p:cBhvr>
                                        <p:cTn id="29" dur="1" fill="hold">
                                          <p:stCondLst>
                                            <p:cond delay="0"/>
                                          </p:stCondLst>
                                        </p:cTn>
                                        <p:tgtEl>
                                          <p:spTgt spid="178187"/>
                                        </p:tgtEl>
                                        <p:attrNameLst>
                                          <p:attrName>style.visibility</p:attrName>
                                        </p:attrNameLst>
                                      </p:cBhvr>
                                      <p:to>
                                        <p:strVal val="visible"/>
                                      </p:to>
                                    </p:set>
                                    <p:animEffect transition="in" filter="dissolve">
                                      <p:cBhvr>
                                        <p:cTn id="30" dur="500"/>
                                        <p:tgtEl>
                                          <p:spTgt spid="178187"/>
                                        </p:tgtEl>
                                      </p:cBhvr>
                                    </p:animEffect>
                                  </p:childTnLst>
                                </p:cTn>
                              </p:par>
                            </p:childTnLst>
                          </p:cTn>
                        </p:par>
                        <p:par>
                          <p:cTn id="31" fill="hold" nodeType="afterGroup">
                            <p:stCondLst>
                              <p:cond delay="3000"/>
                            </p:stCondLst>
                            <p:childTnLst>
                              <p:par>
                                <p:cTn id="32" presetID="9" presetClass="entr" presetSubtype="0" fill="hold" grpId="0" nodeType="afterEffect">
                                  <p:stCondLst>
                                    <p:cond delay="0"/>
                                  </p:stCondLst>
                                  <p:childTnLst>
                                    <p:set>
                                      <p:cBhvr>
                                        <p:cTn id="33" dur="1" fill="hold">
                                          <p:stCondLst>
                                            <p:cond delay="0"/>
                                          </p:stCondLst>
                                        </p:cTn>
                                        <p:tgtEl>
                                          <p:spTgt spid="178188"/>
                                        </p:tgtEl>
                                        <p:attrNameLst>
                                          <p:attrName>style.visibility</p:attrName>
                                        </p:attrNameLst>
                                      </p:cBhvr>
                                      <p:to>
                                        <p:strVal val="visible"/>
                                      </p:to>
                                    </p:set>
                                    <p:animEffect transition="in" filter="dissolve">
                                      <p:cBhvr>
                                        <p:cTn id="34" dur="500"/>
                                        <p:tgtEl>
                                          <p:spTgt spid="178188"/>
                                        </p:tgtEl>
                                      </p:cBhvr>
                                    </p:animEffect>
                                  </p:childTnLst>
                                </p:cTn>
                              </p:par>
                            </p:childTnLst>
                          </p:cTn>
                        </p:par>
                        <p:par>
                          <p:cTn id="35" fill="hold" nodeType="afterGroup">
                            <p:stCondLst>
                              <p:cond delay="3500"/>
                            </p:stCondLst>
                            <p:childTnLst>
                              <p:par>
                                <p:cTn id="36" presetID="9" presetClass="entr" presetSubtype="0" fill="hold" grpId="0" nodeType="afterEffect">
                                  <p:stCondLst>
                                    <p:cond delay="0"/>
                                  </p:stCondLst>
                                  <p:childTnLst>
                                    <p:set>
                                      <p:cBhvr>
                                        <p:cTn id="37" dur="1" fill="hold">
                                          <p:stCondLst>
                                            <p:cond delay="0"/>
                                          </p:stCondLst>
                                        </p:cTn>
                                        <p:tgtEl>
                                          <p:spTgt spid="178189"/>
                                        </p:tgtEl>
                                        <p:attrNameLst>
                                          <p:attrName>style.visibility</p:attrName>
                                        </p:attrNameLst>
                                      </p:cBhvr>
                                      <p:to>
                                        <p:strVal val="visible"/>
                                      </p:to>
                                    </p:set>
                                    <p:animEffect transition="in" filter="dissolve">
                                      <p:cBhvr>
                                        <p:cTn id="38" dur="500"/>
                                        <p:tgtEl>
                                          <p:spTgt spid="178189"/>
                                        </p:tgtEl>
                                      </p:cBhvr>
                                    </p:animEffect>
                                  </p:childTnLst>
                                </p:cTn>
                              </p:par>
                            </p:childTnLst>
                          </p:cTn>
                        </p:par>
                        <p:par>
                          <p:cTn id="39" fill="hold" nodeType="afterGroup">
                            <p:stCondLst>
                              <p:cond delay="4000"/>
                            </p:stCondLst>
                            <p:childTnLst>
                              <p:par>
                                <p:cTn id="40" presetID="9" presetClass="entr" presetSubtype="0" fill="hold" grpId="0" nodeType="afterEffect">
                                  <p:stCondLst>
                                    <p:cond delay="0"/>
                                  </p:stCondLst>
                                  <p:childTnLst>
                                    <p:set>
                                      <p:cBhvr>
                                        <p:cTn id="41" dur="1" fill="hold">
                                          <p:stCondLst>
                                            <p:cond delay="0"/>
                                          </p:stCondLst>
                                        </p:cTn>
                                        <p:tgtEl>
                                          <p:spTgt spid="178190"/>
                                        </p:tgtEl>
                                        <p:attrNameLst>
                                          <p:attrName>style.visibility</p:attrName>
                                        </p:attrNameLst>
                                      </p:cBhvr>
                                      <p:to>
                                        <p:strVal val="visible"/>
                                      </p:to>
                                    </p:set>
                                    <p:animEffect transition="in" filter="dissolve">
                                      <p:cBhvr>
                                        <p:cTn id="42" dur="500"/>
                                        <p:tgtEl>
                                          <p:spTgt spid="178190"/>
                                        </p:tgtEl>
                                      </p:cBhvr>
                                    </p:animEffect>
                                  </p:childTnLst>
                                </p:cTn>
                              </p:par>
                            </p:childTnLst>
                          </p:cTn>
                        </p:par>
                        <p:par>
                          <p:cTn id="43" fill="hold" nodeType="afterGroup">
                            <p:stCondLst>
                              <p:cond delay="4500"/>
                            </p:stCondLst>
                            <p:childTnLst>
                              <p:par>
                                <p:cTn id="44" presetID="9" presetClass="entr" presetSubtype="0" fill="hold" grpId="0" nodeType="afterEffect">
                                  <p:stCondLst>
                                    <p:cond delay="0"/>
                                  </p:stCondLst>
                                  <p:childTnLst>
                                    <p:set>
                                      <p:cBhvr>
                                        <p:cTn id="45" dur="1" fill="hold">
                                          <p:stCondLst>
                                            <p:cond delay="0"/>
                                          </p:stCondLst>
                                        </p:cTn>
                                        <p:tgtEl>
                                          <p:spTgt spid="178191"/>
                                        </p:tgtEl>
                                        <p:attrNameLst>
                                          <p:attrName>style.visibility</p:attrName>
                                        </p:attrNameLst>
                                      </p:cBhvr>
                                      <p:to>
                                        <p:strVal val="visible"/>
                                      </p:to>
                                    </p:set>
                                    <p:animEffect transition="in" filter="dissolve">
                                      <p:cBhvr>
                                        <p:cTn id="46" dur="500"/>
                                        <p:tgtEl>
                                          <p:spTgt spid="178191"/>
                                        </p:tgtEl>
                                      </p:cBhvr>
                                    </p:animEffect>
                                  </p:childTnLst>
                                </p:cTn>
                              </p:par>
                            </p:childTnLst>
                          </p:cTn>
                        </p:par>
                        <p:par>
                          <p:cTn id="47" fill="hold" nodeType="afterGroup">
                            <p:stCondLst>
                              <p:cond delay="5000"/>
                            </p:stCondLst>
                            <p:childTnLst>
                              <p:par>
                                <p:cTn id="48" presetID="9" presetClass="entr" presetSubtype="0" fill="hold" grpId="0" nodeType="afterEffect">
                                  <p:stCondLst>
                                    <p:cond delay="0"/>
                                  </p:stCondLst>
                                  <p:childTnLst>
                                    <p:set>
                                      <p:cBhvr>
                                        <p:cTn id="49" dur="1" fill="hold">
                                          <p:stCondLst>
                                            <p:cond delay="0"/>
                                          </p:stCondLst>
                                        </p:cTn>
                                        <p:tgtEl>
                                          <p:spTgt spid="178192"/>
                                        </p:tgtEl>
                                        <p:attrNameLst>
                                          <p:attrName>style.visibility</p:attrName>
                                        </p:attrNameLst>
                                      </p:cBhvr>
                                      <p:to>
                                        <p:strVal val="visible"/>
                                      </p:to>
                                    </p:set>
                                    <p:animEffect transition="in" filter="dissolve">
                                      <p:cBhvr>
                                        <p:cTn id="50" dur="500"/>
                                        <p:tgtEl>
                                          <p:spTgt spid="178192"/>
                                        </p:tgtEl>
                                      </p:cBhvr>
                                    </p:animEffect>
                                  </p:childTnLst>
                                </p:cTn>
                              </p:par>
                            </p:childTnLst>
                          </p:cTn>
                        </p:par>
                        <p:par>
                          <p:cTn id="51" fill="hold" nodeType="afterGroup">
                            <p:stCondLst>
                              <p:cond delay="5500"/>
                            </p:stCondLst>
                            <p:childTnLst>
                              <p:par>
                                <p:cTn id="52" presetID="9" presetClass="entr" presetSubtype="0" fill="hold" grpId="0" nodeType="afterEffect">
                                  <p:stCondLst>
                                    <p:cond delay="0"/>
                                  </p:stCondLst>
                                  <p:childTnLst>
                                    <p:set>
                                      <p:cBhvr>
                                        <p:cTn id="53" dur="1" fill="hold">
                                          <p:stCondLst>
                                            <p:cond delay="0"/>
                                          </p:stCondLst>
                                        </p:cTn>
                                        <p:tgtEl>
                                          <p:spTgt spid="178193"/>
                                        </p:tgtEl>
                                        <p:attrNameLst>
                                          <p:attrName>style.visibility</p:attrName>
                                        </p:attrNameLst>
                                      </p:cBhvr>
                                      <p:to>
                                        <p:strVal val="visible"/>
                                      </p:to>
                                    </p:set>
                                    <p:animEffect transition="in" filter="dissolve">
                                      <p:cBhvr>
                                        <p:cTn id="54" dur="500"/>
                                        <p:tgtEl>
                                          <p:spTgt spid="178193"/>
                                        </p:tgtEl>
                                      </p:cBhvr>
                                    </p:animEffect>
                                  </p:childTnLst>
                                </p:cTn>
                              </p:par>
                            </p:childTnLst>
                          </p:cTn>
                        </p:par>
                        <p:par>
                          <p:cTn id="55" fill="hold" nodeType="afterGroup">
                            <p:stCondLst>
                              <p:cond delay="6000"/>
                            </p:stCondLst>
                            <p:childTnLst>
                              <p:par>
                                <p:cTn id="56" presetID="9" presetClass="entr" presetSubtype="0" fill="hold" grpId="0" nodeType="afterEffect">
                                  <p:stCondLst>
                                    <p:cond delay="0"/>
                                  </p:stCondLst>
                                  <p:childTnLst>
                                    <p:set>
                                      <p:cBhvr>
                                        <p:cTn id="57" dur="1" fill="hold">
                                          <p:stCondLst>
                                            <p:cond delay="0"/>
                                          </p:stCondLst>
                                        </p:cTn>
                                        <p:tgtEl>
                                          <p:spTgt spid="178194"/>
                                        </p:tgtEl>
                                        <p:attrNameLst>
                                          <p:attrName>style.visibility</p:attrName>
                                        </p:attrNameLst>
                                      </p:cBhvr>
                                      <p:to>
                                        <p:strVal val="visible"/>
                                      </p:to>
                                    </p:set>
                                    <p:animEffect transition="in" filter="dissolve">
                                      <p:cBhvr>
                                        <p:cTn id="58" dur="500"/>
                                        <p:tgtEl>
                                          <p:spTgt spid="178194"/>
                                        </p:tgtEl>
                                      </p:cBhvr>
                                    </p:animEffect>
                                  </p:childTnLst>
                                </p:cTn>
                              </p:par>
                            </p:childTnLst>
                          </p:cTn>
                        </p:par>
                        <p:par>
                          <p:cTn id="59" fill="hold" nodeType="afterGroup">
                            <p:stCondLst>
                              <p:cond delay="6500"/>
                            </p:stCondLst>
                            <p:childTnLst>
                              <p:par>
                                <p:cTn id="60" presetID="9" presetClass="entr" presetSubtype="0" fill="hold" grpId="0" nodeType="afterEffect">
                                  <p:stCondLst>
                                    <p:cond delay="0"/>
                                  </p:stCondLst>
                                  <p:childTnLst>
                                    <p:set>
                                      <p:cBhvr>
                                        <p:cTn id="61" dur="1" fill="hold">
                                          <p:stCondLst>
                                            <p:cond delay="0"/>
                                          </p:stCondLst>
                                        </p:cTn>
                                        <p:tgtEl>
                                          <p:spTgt spid="178195"/>
                                        </p:tgtEl>
                                        <p:attrNameLst>
                                          <p:attrName>style.visibility</p:attrName>
                                        </p:attrNameLst>
                                      </p:cBhvr>
                                      <p:to>
                                        <p:strVal val="visible"/>
                                      </p:to>
                                    </p:set>
                                    <p:animEffect transition="in" filter="dissolve">
                                      <p:cBhvr>
                                        <p:cTn id="62" dur="500"/>
                                        <p:tgtEl>
                                          <p:spTgt spid="178195"/>
                                        </p:tgtEl>
                                      </p:cBhvr>
                                    </p:animEffect>
                                  </p:childTnLst>
                                </p:cTn>
                              </p:par>
                            </p:childTnLst>
                          </p:cTn>
                        </p:par>
                        <p:par>
                          <p:cTn id="63" fill="hold" nodeType="afterGroup">
                            <p:stCondLst>
                              <p:cond delay="7000"/>
                            </p:stCondLst>
                            <p:childTnLst>
                              <p:par>
                                <p:cTn id="64" presetID="9" presetClass="entr" presetSubtype="0" fill="hold" grpId="0" nodeType="afterEffect">
                                  <p:stCondLst>
                                    <p:cond delay="0"/>
                                  </p:stCondLst>
                                  <p:childTnLst>
                                    <p:set>
                                      <p:cBhvr>
                                        <p:cTn id="65" dur="1" fill="hold">
                                          <p:stCondLst>
                                            <p:cond delay="0"/>
                                          </p:stCondLst>
                                        </p:cTn>
                                        <p:tgtEl>
                                          <p:spTgt spid="178196"/>
                                        </p:tgtEl>
                                        <p:attrNameLst>
                                          <p:attrName>style.visibility</p:attrName>
                                        </p:attrNameLst>
                                      </p:cBhvr>
                                      <p:to>
                                        <p:strVal val="visible"/>
                                      </p:to>
                                    </p:set>
                                    <p:animEffect transition="in" filter="dissolve">
                                      <p:cBhvr>
                                        <p:cTn id="66" dur="500"/>
                                        <p:tgtEl>
                                          <p:spTgt spid="178196"/>
                                        </p:tgtEl>
                                      </p:cBhvr>
                                    </p:animEffect>
                                  </p:childTnLst>
                                </p:cTn>
                              </p:par>
                            </p:childTnLst>
                          </p:cTn>
                        </p:par>
                        <p:par>
                          <p:cTn id="67" fill="hold" nodeType="afterGroup">
                            <p:stCondLst>
                              <p:cond delay="7500"/>
                            </p:stCondLst>
                            <p:childTnLst>
                              <p:par>
                                <p:cTn id="68" presetID="9" presetClass="entr" presetSubtype="0" fill="hold" grpId="0" nodeType="afterEffect">
                                  <p:stCondLst>
                                    <p:cond delay="0"/>
                                  </p:stCondLst>
                                  <p:childTnLst>
                                    <p:set>
                                      <p:cBhvr>
                                        <p:cTn id="69" dur="1" fill="hold">
                                          <p:stCondLst>
                                            <p:cond delay="0"/>
                                          </p:stCondLst>
                                        </p:cTn>
                                        <p:tgtEl>
                                          <p:spTgt spid="178197"/>
                                        </p:tgtEl>
                                        <p:attrNameLst>
                                          <p:attrName>style.visibility</p:attrName>
                                        </p:attrNameLst>
                                      </p:cBhvr>
                                      <p:to>
                                        <p:strVal val="visible"/>
                                      </p:to>
                                    </p:set>
                                    <p:animEffect transition="in" filter="dissolve">
                                      <p:cBhvr>
                                        <p:cTn id="70" dur="500"/>
                                        <p:tgtEl>
                                          <p:spTgt spid="178197"/>
                                        </p:tgtEl>
                                      </p:cBhvr>
                                    </p:animEffect>
                                  </p:childTnLst>
                                </p:cTn>
                              </p:par>
                            </p:childTnLst>
                          </p:cTn>
                        </p:par>
                        <p:par>
                          <p:cTn id="71" fill="hold" nodeType="afterGroup">
                            <p:stCondLst>
                              <p:cond delay="8000"/>
                            </p:stCondLst>
                            <p:childTnLst>
                              <p:par>
                                <p:cTn id="72" presetID="9" presetClass="entr" presetSubtype="0" fill="hold" grpId="0" nodeType="afterEffect">
                                  <p:stCondLst>
                                    <p:cond delay="0"/>
                                  </p:stCondLst>
                                  <p:childTnLst>
                                    <p:set>
                                      <p:cBhvr>
                                        <p:cTn id="73" dur="1" fill="hold">
                                          <p:stCondLst>
                                            <p:cond delay="0"/>
                                          </p:stCondLst>
                                        </p:cTn>
                                        <p:tgtEl>
                                          <p:spTgt spid="178198"/>
                                        </p:tgtEl>
                                        <p:attrNameLst>
                                          <p:attrName>style.visibility</p:attrName>
                                        </p:attrNameLst>
                                      </p:cBhvr>
                                      <p:to>
                                        <p:strVal val="visible"/>
                                      </p:to>
                                    </p:set>
                                    <p:animEffect transition="in" filter="dissolve">
                                      <p:cBhvr>
                                        <p:cTn id="74" dur="500"/>
                                        <p:tgtEl>
                                          <p:spTgt spid="178198"/>
                                        </p:tgtEl>
                                      </p:cBhvr>
                                    </p:animEffect>
                                  </p:childTnLst>
                                </p:cTn>
                              </p:par>
                            </p:childTnLst>
                          </p:cTn>
                        </p:par>
                        <p:par>
                          <p:cTn id="75" fill="hold" nodeType="afterGroup">
                            <p:stCondLst>
                              <p:cond delay="8500"/>
                            </p:stCondLst>
                            <p:childTnLst>
                              <p:par>
                                <p:cTn id="76" presetID="9" presetClass="entr" presetSubtype="0" fill="hold" grpId="0" nodeType="afterEffect">
                                  <p:stCondLst>
                                    <p:cond delay="0"/>
                                  </p:stCondLst>
                                  <p:childTnLst>
                                    <p:set>
                                      <p:cBhvr>
                                        <p:cTn id="77" dur="1" fill="hold">
                                          <p:stCondLst>
                                            <p:cond delay="0"/>
                                          </p:stCondLst>
                                        </p:cTn>
                                        <p:tgtEl>
                                          <p:spTgt spid="178199"/>
                                        </p:tgtEl>
                                        <p:attrNameLst>
                                          <p:attrName>style.visibility</p:attrName>
                                        </p:attrNameLst>
                                      </p:cBhvr>
                                      <p:to>
                                        <p:strVal val="visible"/>
                                      </p:to>
                                    </p:set>
                                    <p:animEffect transition="in" filter="dissolve">
                                      <p:cBhvr>
                                        <p:cTn id="78" dur="500"/>
                                        <p:tgtEl>
                                          <p:spTgt spid="178199"/>
                                        </p:tgtEl>
                                      </p:cBhvr>
                                    </p:animEffect>
                                  </p:childTnLst>
                                </p:cTn>
                              </p:par>
                            </p:childTnLst>
                          </p:cTn>
                        </p:par>
                        <p:par>
                          <p:cTn id="79" fill="hold" nodeType="afterGroup">
                            <p:stCondLst>
                              <p:cond delay="9000"/>
                            </p:stCondLst>
                            <p:childTnLst>
                              <p:par>
                                <p:cTn id="80" presetID="9" presetClass="entr" presetSubtype="0" fill="hold" grpId="0" nodeType="afterEffect">
                                  <p:stCondLst>
                                    <p:cond delay="0"/>
                                  </p:stCondLst>
                                  <p:childTnLst>
                                    <p:set>
                                      <p:cBhvr>
                                        <p:cTn id="81" dur="1" fill="hold">
                                          <p:stCondLst>
                                            <p:cond delay="0"/>
                                          </p:stCondLst>
                                        </p:cTn>
                                        <p:tgtEl>
                                          <p:spTgt spid="178200"/>
                                        </p:tgtEl>
                                        <p:attrNameLst>
                                          <p:attrName>style.visibility</p:attrName>
                                        </p:attrNameLst>
                                      </p:cBhvr>
                                      <p:to>
                                        <p:strVal val="visible"/>
                                      </p:to>
                                    </p:set>
                                    <p:animEffect transition="in" filter="dissolve">
                                      <p:cBhvr>
                                        <p:cTn id="82" dur="500"/>
                                        <p:tgtEl>
                                          <p:spTgt spid="178200"/>
                                        </p:tgtEl>
                                      </p:cBhvr>
                                    </p:animEffect>
                                  </p:childTnLst>
                                </p:cTn>
                              </p:par>
                            </p:childTnLst>
                          </p:cTn>
                        </p:par>
                        <p:par>
                          <p:cTn id="83" fill="hold" nodeType="afterGroup">
                            <p:stCondLst>
                              <p:cond delay="9500"/>
                            </p:stCondLst>
                            <p:childTnLst>
                              <p:par>
                                <p:cTn id="84" presetID="9" presetClass="entr" presetSubtype="0" fill="hold" grpId="0" nodeType="afterEffect">
                                  <p:stCondLst>
                                    <p:cond delay="0"/>
                                  </p:stCondLst>
                                  <p:childTnLst>
                                    <p:set>
                                      <p:cBhvr>
                                        <p:cTn id="85" dur="1" fill="hold">
                                          <p:stCondLst>
                                            <p:cond delay="0"/>
                                          </p:stCondLst>
                                        </p:cTn>
                                        <p:tgtEl>
                                          <p:spTgt spid="178201"/>
                                        </p:tgtEl>
                                        <p:attrNameLst>
                                          <p:attrName>style.visibility</p:attrName>
                                        </p:attrNameLst>
                                      </p:cBhvr>
                                      <p:to>
                                        <p:strVal val="visible"/>
                                      </p:to>
                                    </p:set>
                                    <p:animEffect transition="in" filter="dissolve">
                                      <p:cBhvr>
                                        <p:cTn id="86" dur="500"/>
                                        <p:tgtEl>
                                          <p:spTgt spid="178201"/>
                                        </p:tgtEl>
                                      </p:cBhvr>
                                    </p:animEffect>
                                  </p:childTnLst>
                                </p:cTn>
                              </p:par>
                            </p:childTnLst>
                          </p:cTn>
                        </p:par>
                        <p:par>
                          <p:cTn id="87" fill="hold" nodeType="afterGroup">
                            <p:stCondLst>
                              <p:cond delay="10000"/>
                            </p:stCondLst>
                            <p:childTnLst>
                              <p:par>
                                <p:cTn id="88" presetID="9" presetClass="entr" presetSubtype="0" fill="hold" grpId="0" nodeType="afterEffect">
                                  <p:stCondLst>
                                    <p:cond delay="0"/>
                                  </p:stCondLst>
                                  <p:childTnLst>
                                    <p:set>
                                      <p:cBhvr>
                                        <p:cTn id="89" dur="1" fill="hold">
                                          <p:stCondLst>
                                            <p:cond delay="0"/>
                                          </p:stCondLst>
                                        </p:cTn>
                                        <p:tgtEl>
                                          <p:spTgt spid="178202"/>
                                        </p:tgtEl>
                                        <p:attrNameLst>
                                          <p:attrName>style.visibility</p:attrName>
                                        </p:attrNameLst>
                                      </p:cBhvr>
                                      <p:to>
                                        <p:strVal val="visible"/>
                                      </p:to>
                                    </p:set>
                                    <p:animEffect transition="in" filter="dissolve">
                                      <p:cBhvr>
                                        <p:cTn id="90" dur="500"/>
                                        <p:tgtEl>
                                          <p:spTgt spid="178202"/>
                                        </p:tgtEl>
                                      </p:cBhvr>
                                    </p:animEffect>
                                  </p:childTnLst>
                                </p:cTn>
                              </p:par>
                            </p:childTnLst>
                          </p:cTn>
                        </p:par>
                        <p:par>
                          <p:cTn id="91" fill="hold" nodeType="afterGroup">
                            <p:stCondLst>
                              <p:cond delay="10500"/>
                            </p:stCondLst>
                            <p:childTnLst>
                              <p:par>
                                <p:cTn id="92" presetID="9" presetClass="entr" presetSubtype="0" fill="hold" grpId="0" nodeType="afterEffect">
                                  <p:stCondLst>
                                    <p:cond delay="0"/>
                                  </p:stCondLst>
                                  <p:childTnLst>
                                    <p:set>
                                      <p:cBhvr>
                                        <p:cTn id="93" dur="1" fill="hold">
                                          <p:stCondLst>
                                            <p:cond delay="0"/>
                                          </p:stCondLst>
                                        </p:cTn>
                                        <p:tgtEl>
                                          <p:spTgt spid="178203"/>
                                        </p:tgtEl>
                                        <p:attrNameLst>
                                          <p:attrName>style.visibility</p:attrName>
                                        </p:attrNameLst>
                                      </p:cBhvr>
                                      <p:to>
                                        <p:strVal val="visible"/>
                                      </p:to>
                                    </p:set>
                                    <p:animEffect transition="in" filter="dissolve">
                                      <p:cBhvr>
                                        <p:cTn id="94" dur="500"/>
                                        <p:tgtEl>
                                          <p:spTgt spid="178203"/>
                                        </p:tgtEl>
                                      </p:cBhvr>
                                    </p:animEffect>
                                  </p:childTnLst>
                                </p:cTn>
                              </p:par>
                            </p:childTnLst>
                          </p:cTn>
                        </p:par>
                        <p:par>
                          <p:cTn id="95" fill="hold" nodeType="afterGroup">
                            <p:stCondLst>
                              <p:cond delay="11000"/>
                            </p:stCondLst>
                            <p:childTnLst>
                              <p:par>
                                <p:cTn id="96" presetID="9" presetClass="entr" presetSubtype="0" fill="hold" grpId="0" nodeType="afterEffect">
                                  <p:stCondLst>
                                    <p:cond delay="0"/>
                                  </p:stCondLst>
                                  <p:childTnLst>
                                    <p:set>
                                      <p:cBhvr>
                                        <p:cTn id="97" dur="1" fill="hold">
                                          <p:stCondLst>
                                            <p:cond delay="0"/>
                                          </p:stCondLst>
                                        </p:cTn>
                                        <p:tgtEl>
                                          <p:spTgt spid="178204"/>
                                        </p:tgtEl>
                                        <p:attrNameLst>
                                          <p:attrName>style.visibility</p:attrName>
                                        </p:attrNameLst>
                                      </p:cBhvr>
                                      <p:to>
                                        <p:strVal val="visible"/>
                                      </p:to>
                                    </p:set>
                                    <p:animEffect transition="in" filter="dissolve">
                                      <p:cBhvr>
                                        <p:cTn id="98" dur="500"/>
                                        <p:tgtEl>
                                          <p:spTgt spid="178204"/>
                                        </p:tgtEl>
                                      </p:cBhvr>
                                    </p:animEffect>
                                  </p:childTnLst>
                                </p:cTn>
                              </p:par>
                            </p:childTnLst>
                          </p:cTn>
                        </p:par>
                        <p:par>
                          <p:cTn id="99" fill="hold" nodeType="afterGroup">
                            <p:stCondLst>
                              <p:cond delay="11500"/>
                            </p:stCondLst>
                            <p:childTnLst>
                              <p:par>
                                <p:cTn id="100" presetID="9" presetClass="entr" presetSubtype="0" fill="hold" grpId="0" nodeType="afterEffect">
                                  <p:stCondLst>
                                    <p:cond delay="0"/>
                                  </p:stCondLst>
                                  <p:childTnLst>
                                    <p:set>
                                      <p:cBhvr>
                                        <p:cTn id="101" dur="1" fill="hold">
                                          <p:stCondLst>
                                            <p:cond delay="0"/>
                                          </p:stCondLst>
                                        </p:cTn>
                                        <p:tgtEl>
                                          <p:spTgt spid="178205"/>
                                        </p:tgtEl>
                                        <p:attrNameLst>
                                          <p:attrName>style.visibility</p:attrName>
                                        </p:attrNameLst>
                                      </p:cBhvr>
                                      <p:to>
                                        <p:strVal val="visible"/>
                                      </p:to>
                                    </p:set>
                                    <p:animEffect transition="in" filter="dissolve">
                                      <p:cBhvr>
                                        <p:cTn id="102" dur="500"/>
                                        <p:tgtEl>
                                          <p:spTgt spid="178205"/>
                                        </p:tgtEl>
                                      </p:cBhvr>
                                    </p:animEffect>
                                  </p:childTnLst>
                                </p:cTn>
                              </p:par>
                            </p:childTnLst>
                          </p:cTn>
                        </p:par>
                        <p:par>
                          <p:cTn id="103" fill="hold" nodeType="afterGroup">
                            <p:stCondLst>
                              <p:cond delay="12000"/>
                            </p:stCondLst>
                            <p:childTnLst>
                              <p:par>
                                <p:cTn id="104" presetID="9" presetClass="entr" presetSubtype="0" fill="hold" grpId="0" nodeType="afterEffect">
                                  <p:stCondLst>
                                    <p:cond delay="0"/>
                                  </p:stCondLst>
                                  <p:childTnLst>
                                    <p:set>
                                      <p:cBhvr>
                                        <p:cTn id="105" dur="1" fill="hold">
                                          <p:stCondLst>
                                            <p:cond delay="0"/>
                                          </p:stCondLst>
                                        </p:cTn>
                                        <p:tgtEl>
                                          <p:spTgt spid="178206"/>
                                        </p:tgtEl>
                                        <p:attrNameLst>
                                          <p:attrName>style.visibility</p:attrName>
                                        </p:attrNameLst>
                                      </p:cBhvr>
                                      <p:to>
                                        <p:strVal val="visible"/>
                                      </p:to>
                                    </p:set>
                                    <p:animEffect transition="in" filter="dissolve">
                                      <p:cBhvr>
                                        <p:cTn id="106" dur="500"/>
                                        <p:tgtEl>
                                          <p:spTgt spid="178206"/>
                                        </p:tgtEl>
                                      </p:cBhvr>
                                    </p:animEffect>
                                  </p:childTnLst>
                                </p:cTn>
                              </p:par>
                            </p:childTnLst>
                          </p:cTn>
                        </p:par>
                        <p:par>
                          <p:cTn id="107" fill="hold" nodeType="afterGroup">
                            <p:stCondLst>
                              <p:cond delay="12500"/>
                            </p:stCondLst>
                            <p:childTnLst>
                              <p:par>
                                <p:cTn id="108" presetID="9" presetClass="entr" presetSubtype="0" fill="hold" grpId="0" nodeType="afterEffect">
                                  <p:stCondLst>
                                    <p:cond delay="0"/>
                                  </p:stCondLst>
                                  <p:childTnLst>
                                    <p:set>
                                      <p:cBhvr>
                                        <p:cTn id="109" dur="1" fill="hold">
                                          <p:stCondLst>
                                            <p:cond delay="0"/>
                                          </p:stCondLst>
                                        </p:cTn>
                                        <p:tgtEl>
                                          <p:spTgt spid="178207"/>
                                        </p:tgtEl>
                                        <p:attrNameLst>
                                          <p:attrName>style.visibility</p:attrName>
                                        </p:attrNameLst>
                                      </p:cBhvr>
                                      <p:to>
                                        <p:strVal val="visible"/>
                                      </p:to>
                                    </p:set>
                                    <p:animEffect transition="in" filter="dissolve">
                                      <p:cBhvr>
                                        <p:cTn id="110" dur="500"/>
                                        <p:tgtEl>
                                          <p:spTgt spid="178207"/>
                                        </p:tgtEl>
                                      </p:cBhvr>
                                    </p:animEffect>
                                  </p:childTnLst>
                                </p:cTn>
                              </p:par>
                            </p:childTnLst>
                          </p:cTn>
                        </p:par>
                        <p:par>
                          <p:cTn id="111" fill="hold" nodeType="afterGroup">
                            <p:stCondLst>
                              <p:cond delay="13000"/>
                            </p:stCondLst>
                            <p:childTnLst>
                              <p:par>
                                <p:cTn id="112" presetID="9" presetClass="entr" presetSubtype="0" fill="hold" grpId="0" nodeType="afterEffect">
                                  <p:stCondLst>
                                    <p:cond delay="0"/>
                                  </p:stCondLst>
                                  <p:childTnLst>
                                    <p:set>
                                      <p:cBhvr>
                                        <p:cTn id="113" dur="1" fill="hold">
                                          <p:stCondLst>
                                            <p:cond delay="0"/>
                                          </p:stCondLst>
                                        </p:cTn>
                                        <p:tgtEl>
                                          <p:spTgt spid="178208"/>
                                        </p:tgtEl>
                                        <p:attrNameLst>
                                          <p:attrName>style.visibility</p:attrName>
                                        </p:attrNameLst>
                                      </p:cBhvr>
                                      <p:to>
                                        <p:strVal val="visible"/>
                                      </p:to>
                                    </p:set>
                                    <p:animEffect transition="in" filter="dissolve">
                                      <p:cBhvr>
                                        <p:cTn id="114" dur="500"/>
                                        <p:tgtEl>
                                          <p:spTgt spid="178208"/>
                                        </p:tgtEl>
                                      </p:cBhvr>
                                    </p:animEffect>
                                  </p:childTnLst>
                                </p:cTn>
                              </p:par>
                            </p:childTnLst>
                          </p:cTn>
                        </p:par>
                        <p:par>
                          <p:cTn id="115" fill="hold" nodeType="afterGroup">
                            <p:stCondLst>
                              <p:cond delay="13500"/>
                            </p:stCondLst>
                            <p:childTnLst>
                              <p:par>
                                <p:cTn id="116" presetID="9" presetClass="entr" presetSubtype="0" fill="hold" grpId="0" nodeType="afterEffect">
                                  <p:stCondLst>
                                    <p:cond delay="0"/>
                                  </p:stCondLst>
                                  <p:childTnLst>
                                    <p:set>
                                      <p:cBhvr>
                                        <p:cTn id="117" dur="1" fill="hold">
                                          <p:stCondLst>
                                            <p:cond delay="0"/>
                                          </p:stCondLst>
                                        </p:cTn>
                                        <p:tgtEl>
                                          <p:spTgt spid="178209"/>
                                        </p:tgtEl>
                                        <p:attrNameLst>
                                          <p:attrName>style.visibility</p:attrName>
                                        </p:attrNameLst>
                                      </p:cBhvr>
                                      <p:to>
                                        <p:strVal val="visible"/>
                                      </p:to>
                                    </p:set>
                                    <p:animEffect transition="in" filter="dissolve">
                                      <p:cBhvr>
                                        <p:cTn id="118" dur="500"/>
                                        <p:tgtEl>
                                          <p:spTgt spid="178209"/>
                                        </p:tgtEl>
                                      </p:cBhvr>
                                    </p:animEffect>
                                  </p:childTnLst>
                                </p:cTn>
                              </p:par>
                            </p:childTnLst>
                          </p:cTn>
                        </p:par>
                        <p:par>
                          <p:cTn id="119" fill="hold" nodeType="afterGroup">
                            <p:stCondLst>
                              <p:cond delay="14000"/>
                            </p:stCondLst>
                            <p:childTnLst>
                              <p:par>
                                <p:cTn id="120" presetID="9" presetClass="entr" presetSubtype="0" fill="hold" grpId="0" nodeType="afterEffect">
                                  <p:stCondLst>
                                    <p:cond delay="0"/>
                                  </p:stCondLst>
                                  <p:childTnLst>
                                    <p:set>
                                      <p:cBhvr>
                                        <p:cTn id="121" dur="1" fill="hold">
                                          <p:stCondLst>
                                            <p:cond delay="0"/>
                                          </p:stCondLst>
                                        </p:cTn>
                                        <p:tgtEl>
                                          <p:spTgt spid="178210"/>
                                        </p:tgtEl>
                                        <p:attrNameLst>
                                          <p:attrName>style.visibility</p:attrName>
                                        </p:attrNameLst>
                                      </p:cBhvr>
                                      <p:to>
                                        <p:strVal val="visible"/>
                                      </p:to>
                                    </p:set>
                                    <p:animEffect transition="in" filter="dissolve">
                                      <p:cBhvr>
                                        <p:cTn id="122" dur="500"/>
                                        <p:tgtEl>
                                          <p:spTgt spid="178210"/>
                                        </p:tgtEl>
                                      </p:cBhvr>
                                    </p:animEffect>
                                  </p:childTnLst>
                                </p:cTn>
                              </p:par>
                            </p:childTnLst>
                          </p:cTn>
                        </p:par>
                        <p:par>
                          <p:cTn id="123" fill="hold" nodeType="afterGroup">
                            <p:stCondLst>
                              <p:cond delay="14500"/>
                            </p:stCondLst>
                            <p:childTnLst>
                              <p:par>
                                <p:cTn id="124" presetID="9" presetClass="entr" presetSubtype="0" fill="hold" grpId="0" nodeType="afterEffect">
                                  <p:stCondLst>
                                    <p:cond delay="0"/>
                                  </p:stCondLst>
                                  <p:childTnLst>
                                    <p:set>
                                      <p:cBhvr>
                                        <p:cTn id="125" dur="1" fill="hold">
                                          <p:stCondLst>
                                            <p:cond delay="0"/>
                                          </p:stCondLst>
                                        </p:cTn>
                                        <p:tgtEl>
                                          <p:spTgt spid="178211"/>
                                        </p:tgtEl>
                                        <p:attrNameLst>
                                          <p:attrName>style.visibility</p:attrName>
                                        </p:attrNameLst>
                                      </p:cBhvr>
                                      <p:to>
                                        <p:strVal val="visible"/>
                                      </p:to>
                                    </p:set>
                                    <p:animEffect transition="in" filter="dissolve">
                                      <p:cBhvr>
                                        <p:cTn id="126" dur="500"/>
                                        <p:tgtEl>
                                          <p:spTgt spid="178211"/>
                                        </p:tgtEl>
                                      </p:cBhvr>
                                    </p:animEffect>
                                  </p:childTnLst>
                                </p:cTn>
                              </p:par>
                            </p:childTnLst>
                          </p:cTn>
                        </p:par>
                        <p:par>
                          <p:cTn id="127" fill="hold" nodeType="afterGroup">
                            <p:stCondLst>
                              <p:cond delay="15000"/>
                            </p:stCondLst>
                            <p:childTnLst>
                              <p:par>
                                <p:cTn id="128" presetID="9" presetClass="entr" presetSubtype="0" fill="hold" grpId="0" nodeType="afterEffect">
                                  <p:stCondLst>
                                    <p:cond delay="0"/>
                                  </p:stCondLst>
                                  <p:childTnLst>
                                    <p:set>
                                      <p:cBhvr>
                                        <p:cTn id="129" dur="1" fill="hold">
                                          <p:stCondLst>
                                            <p:cond delay="0"/>
                                          </p:stCondLst>
                                        </p:cTn>
                                        <p:tgtEl>
                                          <p:spTgt spid="178212"/>
                                        </p:tgtEl>
                                        <p:attrNameLst>
                                          <p:attrName>style.visibility</p:attrName>
                                        </p:attrNameLst>
                                      </p:cBhvr>
                                      <p:to>
                                        <p:strVal val="visible"/>
                                      </p:to>
                                    </p:set>
                                    <p:animEffect transition="in" filter="dissolve">
                                      <p:cBhvr>
                                        <p:cTn id="130" dur="500"/>
                                        <p:tgtEl>
                                          <p:spTgt spid="178212"/>
                                        </p:tgtEl>
                                      </p:cBhvr>
                                    </p:animEffect>
                                  </p:childTnLst>
                                </p:cTn>
                              </p:par>
                            </p:childTnLst>
                          </p:cTn>
                        </p:par>
                        <p:par>
                          <p:cTn id="131" fill="hold" nodeType="afterGroup">
                            <p:stCondLst>
                              <p:cond delay="15500"/>
                            </p:stCondLst>
                            <p:childTnLst>
                              <p:par>
                                <p:cTn id="132" presetID="9" presetClass="entr" presetSubtype="0" fill="hold" grpId="0" nodeType="afterEffect">
                                  <p:stCondLst>
                                    <p:cond delay="0"/>
                                  </p:stCondLst>
                                  <p:childTnLst>
                                    <p:set>
                                      <p:cBhvr>
                                        <p:cTn id="133" dur="1" fill="hold">
                                          <p:stCondLst>
                                            <p:cond delay="0"/>
                                          </p:stCondLst>
                                        </p:cTn>
                                        <p:tgtEl>
                                          <p:spTgt spid="178213"/>
                                        </p:tgtEl>
                                        <p:attrNameLst>
                                          <p:attrName>style.visibility</p:attrName>
                                        </p:attrNameLst>
                                      </p:cBhvr>
                                      <p:to>
                                        <p:strVal val="visible"/>
                                      </p:to>
                                    </p:set>
                                    <p:animEffect transition="in" filter="dissolve">
                                      <p:cBhvr>
                                        <p:cTn id="134" dur="500"/>
                                        <p:tgtEl>
                                          <p:spTgt spid="178213"/>
                                        </p:tgtEl>
                                      </p:cBhvr>
                                    </p:animEffect>
                                  </p:childTnLst>
                                </p:cTn>
                              </p:par>
                            </p:childTnLst>
                          </p:cTn>
                        </p:par>
                        <p:par>
                          <p:cTn id="135" fill="hold" nodeType="afterGroup">
                            <p:stCondLst>
                              <p:cond delay="16000"/>
                            </p:stCondLst>
                            <p:childTnLst>
                              <p:par>
                                <p:cTn id="136" presetID="9" presetClass="entr" presetSubtype="0" fill="hold" grpId="0" nodeType="afterEffect">
                                  <p:stCondLst>
                                    <p:cond delay="0"/>
                                  </p:stCondLst>
                                  <p:childTnLst>
                                    <p:set>
                                      <p:cBhvr>
                                        <p:cTn id="137" dur="1" fill="hold">
                                          <p:stCondLst>
                                            <p:cond delay="0"/>
                                          </p:stCondLst>
                                        </p:cTn>
                                        <p:tgtEl>
                                          <p:spTgt spid="178214"/>
                                        </p:tgtEl>
                                        <p:attrNameLst>
                                          <p:attrName>style.visibility</p:attrName>
                                        </p:attrNameLst>
                                      </p:cBhvr>
                                      <p:to>
                                        <p:strVal val="visible"/>
                                      </p:to>
                                    </p:set>
                                    <p:animEffect transition="in" filter="dissolve">
                                      <p:cBhvr>
                                        <p:cTn id="138" dur="500"/>
                                        <p:tgtEl>
                                          <p:spTgt spid="178214"/>
                                        </p:tgtEl>
                                      </p:cBhvr>
                                    </p:animEffect>
                                  </p:childTnLst>
                                </p:cTn>
                              </p:par>
                            </p:childTnLst>
                          </p:cTn>
                        </p:par>
                        <p:par>
                          <p:cTn id="139" fill="hold" nodeType="afterGroup">
                            <p:stCondLst>
                              <p:cond delay="16500"/>
                            </p:stCondLst>
                            <p:childTnLst>
                              <p:par>
                                <p:cTn id="140" presetID="9" presetClass="entr" presetSubtype="0" fill="hold" grpId="0" nodeType="afterEffect">
                                  <p:stCondLst>
                                    <p:cond delay="0"/>
                                  </p:stCondLst>
                                  <p:childTnLst>
                                    <p:set>
                                      <p:cBhvr>
                                        <p:cTn id="141" dur="1" fill="hold">
                                          <p:stCondLst>
                                            <p:cond delay="0"/>
                                          </p:stCondLst>
                                        </p:cTn>
                                        <p:tgtEl>
                                          <p:spTgt spid="178215"/>
                                        </p:tgtEl>
                                        <p:attrNameLst>
                                          <p:attrName>style.visibility</p:attrName>
                                        </p:attrNameLst>
                                      </p:cBhvr>
                                      <p:to>
                                        <p:strVal val="visible"/>
                                      </p:to>
                                    </p:set>
                                    <p:animEffect transition="in" filter="dissolve">
                                      <p:cBhvr>
                                        <p:cTn id="142" dur="500"/>
                                        <p:tgtEl>
                                          <p:spTgt spid="178215"/>
                                        </p:tgtEl>
                                      </p:cBhvr>
                                    </p:animEffect>
                                  </p:childTnLst>
                                </p:cTn>
                              </p:par>
                            </p:childTnLst>
                          </p:cTn>
                        </p:par>
                        <p:par>
                          <p:cTn id="143" fill="hold" nodeType="afterGroup">
                            <p:stCondLst>
                              <p:cond delay="17000"/>
                            </p:stCondLst>
                            <p:childTnLst>
                              <p:par>
                                <p:cTn id="144" presetID="9" presetClass="entr" presetSubtype="0" fill="hold" grpId="0" nodeType="afterEffect">
                                  <p:stCondLst>
                                    <p:cond delay="0"/>
                                  </p:stCondLst>
                                  <p:childTnLst>
                                    <p:set>
                                      <p:cBhvr>
                                        <p:cTn id="145" dur="1" fill="hold">
                                          <p:stCondLst>
                                            <p:cond delay="0"/>
                                          </p:stCondLst>
                                        </p:cTn>
                                        <p:tgtEl>
                                          <p:spTgt spid="178216"/>
                                        </p:tgtEl>
                                        <p:attrNameLst>
                                          <p:attrName>style.visibility</p:attrName>
                                        </p:attrNameLst>
                                      </p:cBhvr>
                                      <p:to>
                                        <p:strVal val="visible"/>
                                      </p:to>
                                    </p:set>
                                    <p:animEffect transition="in" filter="dissolve">
                                      <p:cBhvr>
                                        <p:cTn id="146" dur="500"/>
                                        <p:tgtEl>
                                          <p:spTgt spid="178216"/>
                                        </p:tgtEl>
                                      </p:cBhvr>
                                    </p:animEffect>
                                  </p:childTnLst>
                                </p:cTn>
                              </p:par>
                            </p:childTnLst>
                          </p:cTn>
                        </p:par>
                        <p:par>
                          <p:cTn id="147" fill="hold" nodeType="afterGroup">
                            <p:stCondLst>
                              <p:cond delay="17500"/>
                            </p:stCondLst>
                            <p:childTnLst>
                              <p:par>
                                <p:cTn id="148" presetID="9" presetClass="entr" presetSubtype="0" fill="hold" grpId="0" nodeType="afterEffect">
                                  <p:stCondLst>
                                    <p:cond delay="0"/>
                                  </p:stCondLst>
                                  <p:childTnLst>
                                    <p:set>
                                      <p:cBhvr>
                                        <p:cTn id="149" dur="1" fill="hold">
                                          <p:stCondLst>
                                            <p:cond delay="0"/>
                                          </p:stCondLst>
                                        </p:cTn>
                                        <p:tgtEl>
                                          <p:spTgt spid="178217"/>
                                        </p:tgtEl>
                                        <p:attrNameLst>
                                          <p:attrName>style.visibility</p:attrName>
                                        </p:attrNameLst>
                                      </p:cBhvr>
                                      <p:to>
                                        <p:strVal val="visible"/>
                                      </p:to>
                                    </p:set>
                                    <p:animEffect transition="in" filter="dissolve">
                                      <p:cBhvr>
                                        <p:cTn id="150" dur="500"/>
                                        <p:tgtEl>
                                          <p:spTgt spid="178217"/>
                                        </p:tgtEl>
                                      </p:cBhvr>
                                    </p:animEffect>
                                  </p:childTnLst>
                                </p:cTn>
                              </p:par>
                            </p:childTnLst>
                          </p:cTn>
                        </p:par>
                        <p:par>
                          <p:cTn id="151" fill="hold" nodeType="afterGroup">
                            <p:stCondLst>
                              <p:cond delay="18000"/>
                            </p:stCondLst>
                            <p:childTnLst>
                              <p:par>
                                <p:cTn id="152" presetID="9" presetClass="entr" presetSubtype="0" fill="hold" grpId="0" nodeType="afterEffect">
                                  <p:stCondLst>
                                    <p:cond delay="0"/>
                                  </p:stCondLst>
                                  <p:childTnLst>
                                    <p:set>
                                      <p:cBhvr>
                                        <p:cTn id="153" dur="1" fill="hold">
                                          <p:stCondLst>
                                            <p:cond delay="0"/>
                                          </p:stCondLst>
                                        </p:cTn>
                                        <p:tgtEl>
                                          <p:spTgt spid="178218"/>
                                        </p:tgtEl>
                                        <p:attrNameLst>
                                          <p:attrName>style.visibility</p:attrName>
                                        </p:attrNameLst>
                                      </p:cBhvr>
                                      <p:to>
                                        <p:strVal val="visible"/>
                                      </p:to>
                                    </p:set>
                                    <p:animEffect transition="in" filter="dissolve">
                                      <p:cBhvr>
                                        <p:cTn id="154" dur="500"/>
                                        <p:tgtEl>
                                          <p:spTgt spid="178218"/>
                                        </p:tgtEl>
                                      </p:cBhvr>
                                    </p:animEffect>
                                  </p:childTnLst>
                                </p:cTn>
                              </p:par>
                            </p:childTnLst>
                          </p:cTn>
                        </p:par>
                        <p:par>
                          <p:cTn id="155" fill="hold" nodeType="afterGroup">
                            <p:stCondLst>
                              <p:cond delay="18500"/>
                            </p:stCondLst>
                            <p:childTnLst>
                              <p:par>
                                <p:cTn id="156" presetID="9" presetClass="entr" presetSubtype="0" fill="hold" grpId="0" nodeType="afterEffect">
                                  <p:stCondLst>
                                    <p:cond delay="0"/>
                                  </p:stCondLst>
                                  <p:childTnLst>
                                    <p:set>
                                      <p:cBhvr>
                                        <p:cTn id="157" dur="1" fill="hold">
                                          <p:stCondLst>
                                            <p:cond delay="0"/>
                                          </p:stCondLst>
                                        </p:cTn>
                                        <p:tgtEl>
                                          <p:spTgt spid="178219"/>
                                        </p:tgtEl>
                                        <p:attrNameLst>
                                          <p:attrName>style.visibility</p:attrName>
                                        </p:attrNameLst>
                                      </p:cBhvr>
                                      <p:to>
                                        <p:strVal val="visible"/>
                                      </p:to>
                                    </p:set>
                                    <p:animEffect transition="in" filter="dissolve">
                                      <p:cBhvr>
                                        <p:cTn id="158" dur="500"/>
                                        <p:tgtEl>
                                          <p:spTgt spid="178219"/>
                                        </p:tgtEl>
                                      </p:cBhvr>
                                    </p:animEffect>
                                  </p:childTnLst>
                                </p:cTn>
                              </p:par>
                            </p:childTnLst>
                          </p:cTn>
                        </p:par>
                        <p:par>
                          <p:cTn id="159" fill="hold" nodeType="afterGroup">
                            <p:stCondLst>
                              <p:cond delay="19000"/>
                            </p:stCondLst>
                            <p:childTnLst>
                              <p:par>
                                <p:cTn id="160" presetID="9" presetClass="entr" presetSubtype="0" fill="hold" grpId="0" nodeType="afterEffect">
                                  <p:stCondLst>
                                    <p:cond delay="0"/>
                                  </p:stCondLst>
                                  <p:childTnLst>
                                    <p:set>
                                      <p:cBhvr>
                                        <p:cTn id="161" dur="1" fill="hold">
                                          <p:stCondLst>
                                            <p:cond delay="0"/>
                                          </p:stCondLst>
                                        </p:cTn>
                                        <p:tgtEl>
                                          <p:spTgt spid="178220"/>
                                        </p:tgtEl>
                                        <p:attrNameLst>
                                          <p:attrName>style.visibility</p:attrName>
                                        </p:attrNameLst>
                                      </p:cBhvr>
                                      <p:to>
                                        <p:strVal val="visible"/>
                                      </p:to>
                                    </p:set>
                                    <p:animEffect transition="in" filter="dissolve">
                                      <p:cBhvr>
                                        <p:cTn id="162" dur="500"/>
                                        <p:tgtEl>
                                          <p:spTgt spid="178220"/>
                                        </p:tgtEl>
                                      </p:cBhvr>
                                    </p:animEffect>
                                  </p:childTnLst>
                                </p:cTn>
                              </p:par>
                            </p:childTnLst>
                          </p:cTn>
                        </p:par>
                        <p:par>
                          <p:cTn id="163" fill="hold" nodeType="afterGroup">
                            <p:stCondLst>
                              <p:cond delay="19500"/>
                            </p:stCondLst>
                            <p:childTnLst>
                              <p:par>
                                <p:cTn id="164" presetID="9" presetClass="entr" presetSubtype="0" fill="hold" grpId="0" nodeType="afterEffect">
                                  <p:stCondLst>
                                    <p:cond delay="0"/>
                                  </p:stCondLst>
                                  <p:childTnLst>
                                    <p:set>
                                      <p:cBhvr>
                                        <p:cTn id="165" dur="1" fill="hold">
                                          <p:stCondLst>
                                            <p:cond delay="0"/>
                                          </p:stCondLst>
                                        </p:cTn>
                                        <p:tgtEl>
                                          <p:spTgt spid="178221"/>
                                        </p:tgtEl>
                                        <p:attrNameLst>
                                          <p:attrName>style.visibility</p:attrName>
                                        </p:attrNameLst>
                                      </p:cBhvr>
                                      <p:to>
                                        <p:strVal val="visible"/>
                                      </p:to>
                                    </p:set>
                                    <p:animEffect transition="in" filter="dissolve">
                                      <p:cBhvr>
                                        <p:cTn id="166" dur="500"/>
                                        <p:tgtEl>
                                          <p:spTgt spid="178221"/>
                                        </p:tgtEl>
                                      </p:cBhvr>
                                    </p:animEffect>
                                  </p:childTnLst>
                                </p:cTn>
                              </p:par>
                            </p:childTnLst>
                          </p:cTn>
                        </p:par>
                        <p:par>
                          <p:cTn id="167" fill="hold" nodeType="afterGroup">
                            <p:stCondLst>
                              <p:cond delay="20000"/>
                            </p:stCondLst>
                            <p:childTnLst>
                              <p:par>
                                <p:cTn id="168" presetID="9" presetClass="entr" presetSubtype="0" fill="hold" grpId="0" nodeType="afterEffect">
                                  <p:stCondLst>
                                    <p:cond delay="0"/>
                                  </p:stCondLst>
                                  <p:childTnLst>
                                    <p:set>
                                      <p:cBhvr>
                                        <p:cTn id="169" dur="1" fill="hold">
                                          <p:stCondLst>
                                            <p:cond delay="0"/>
                                          </p:stCondLst>
                                        </p:cTn>
                                        <p:tgtEl>
                                          <p:spTgt spid="178222"/>
                                        </p:tgtEl>
                                        <p:attrNameLst>
                                          <p:attrName>style.visibility</p:attrName>
                                        </p:attrNameLst>
                                      </p:cBhvr>
                                      <p:to>
                                        <p:strVal val="visible"/>
                                      </p:to>
                                    </p:set>
                                    <p:animEffect transition="in" filter="dissolve">
                                      <p:cBhvr>
                                        <p:cTn id="170" dur="500"/>
                                        <p:tgtEl>
                                          <p:spTgt spid="178222"/>
                                        </p:tgtEl>
                                      </p:cBhvr>
                                    </p:animEffect>
                                  </p:childTnLst>
                                </p:cTn>
                              </p:par>
                            </p:childTnLst>
                          </p:cTn>
                        </p:par>
                        <p:par>
                          <p:cTn id="171" fill="hold" nodeType="afterGroup">
                            <p:stCondLst>
                              <p:cond delay="20500"/>
                            </p:stCondLst>
                            <p:childTnLst>
                              <p:par>
                                <p:cTn id="172" presetID="9" presetClass="entr" presetSubtype="0" fill="hold" grpId="0" nodeType="afterEffect">
                                  <p:stCondLst>
                                    <p:cond delay="0"/>
                                  </p:stCondLst>
                                  <p:childTnLst>
                                    <p:set>
                                      <p:cBhvr>
                                        <p:cTn id="173" dur="1" fill="hold">
                                          <p:stCondLst>
                                            <p:cond delay="0"/>
                                          </p:stCondLst>
                                        </p:cTn>
                                        <p:tgtEl>
                                          <p:spTgt spid="178223"/>
                                        </p:tgtEl>
                                        <p:attrNameLst>
                                          <p:attrName>style.visibility</p:attrName>
                                        </p:attrNameLst>
                                      </p:cBhvr>
                                      <p:to>
                                        <p:strVal val="visible"/>
                                      </p:to>
                                    </p:set>
                                    <p:animEffect transition="in" filter="dissolve">
                                      <p:cBhvr>
                                        <p:cTn id="174" dur="500"/>
                                        <p:tgtEl>
                                          <p:spTgt spid="178223"/>
                                        </p:tgtEl>
                                      </p:cBhvr>
                                    </p:animEffect>
                                  </p:childTnLst>
                                </p:cTn>
                              </p:par>
                            </p:childTnLst>
                          </p:cTn>
                        </p:par>
                        <p:par>
                          <p:cTn id="175" fill="hold" nodeType="afterGroup">
                            <p:stCondLst>
                              <p:cond delay="21000"/>
                            </p:stCondLst>
                            <p:childTnLst>
                              <p:par>
                                <p:cTn id="176" presetID="9" presetClass="entr" presetSubtype="0" fill="hold" grpId="0" nodeType="afterEffect">
                                  <p:stCondLst>
                                    <p:cond delay="0"/>
                                  </p:stCondLst>
                                  <p:childTnLst>
                                    <p:set>
                                      <p:cBhvr>
                                        <p:cTn id="177" dur="1" fill="hold">
                                          <p:stCondLst>
                                            <p:cond delay="0"/>
                                          </p:stCondLst>
                                        </p:cTn>
                                        <p:tgtEl>
                                          <p:spTgt spid="178224"/>
                                        </p:tgtEl>
                                        <p:attrNameLst>
                                          <p:attrName>style.visibility</p:attrName>
                                        </p:attrNameLst>
                                      </p:cBhvr>
                                      <p:to>
                                        <p:strVal val="visible"/>
                                      </p:to>
                                    </p:set>
                                    <p:animEffect transition="in" filter="dissolve">
                                      <p:cBhvr>
                                        <p:cTn id="178" dur="500"/>
                                        <p:tgtEl>
                                          <p:spTgt spid="178224"/>
                                        </p:tgtEl>
                                      </p:cBhvr>
                                    </p:animEffect>
                                  </p:childTnLst>
                                </p:cTn>
                              </p:par>
                            </p:childTnLst>
                          </p:cTn>
                        </p:par>
                        <p:par>
                          <p:cTn id="179" fill="hold" nodeType="afterGroup">
                            <p:stCondLst>
                              <p:cond delay="21500"/>
                            </p:stCondLst>
                            <p:childTnLst>
                              <p:par>
                                <p:cTn id="180" presetID="9" presetClass="entr" presetSubtype="0" fill="hold" grpId="0" nodeType="afterEffect">
                                  <p:stCondLst>
                                    <p:cond delay="0"/>
                                  </p:stCondLst>
                                  <p:childTnLst>
                                    <p:set>
                                      <p:cBhvr>
                                        <p:cTn id="181" dur="1" fill="hold">
                                          <p:stCondLst>
                                            <p:cond delay="0"/>
                                          </p:stCondLst>
                                        </p:cTn>
                                        <p:tgtEl>
                                          <p:spTgt spid="178225"/>
                                        </p:tgtEl>
                                        <p:attrNameLst>
                                          <p:attrName>style.visibility</p:attrName>
                                        </p:attrNameLst>
                                      </p:cBhvr>
                                      <p:to>
                                        <p:strVal val="visible"/>
                                      </p:to>
                                    </p:set>
                                    <p:animEffect transition="in" filter="dissolve">
                                      <p:cBhvr>
                                        <p:cTn id="182" dur="500"/>
                                        <p:tgtEl>
                                          <p:spTgt spid="178225"/>
                                        </p:tgtEl>
                                      </p:cBhvr>
                                    </p:animEffect>
                                  </p:childTnLst>
                                </p:cTn>
                              </p:par>
                            </p:childTnLst>
                          </p:cTn>
                        </p:par>
                        <p:par>
                          <p:cTn id="183" fill="hold" nodeType="afterGroup">
                            <p:stCondLst>
                              <p:cond delay="22000"/>
                            </p:stCondLst>
                            <p:childTnLst>
                              <p:par>
                                <p:cTn id="184" presetID="9" presetClass="entr" presetSubtype="0" fill="hold" grpId="0" nodeType="afterEffect">
                                  <p:stCondLst>
                                    <p:cond delay="0"/>
                                  </p:stCondLst>
                                  <p:childTnLst>
                                    <p:set>
                                      <p:cBhvr>
                                        <p:cTn id="185" dur="1" fill="hold">
                                          <p:stCondLst>
                                            <p:cond delay="0"/>
                                          </p:stCondLst>
                                        </p:cTn>
                                        <p:tgtEl>
                                          <p:spTgt spid="178226"/>
                                        </p:tgtEl>
                                        <p:attrNameLst>
                                          <p:attrName>style.visibility</p:attrName>
                                        </p:attrNameLst>
                                      </p:cBhvr>
                                      <p:to>
                                        <p:strVal val="visible"/>
                                      </p:to>
                                    </p:set>
                                    <p:animEffect transition="in" filter="dissolve">
                                      <p:cBhvr>
                                        <p:cTn id="186" dur="500"/>
                                        <p:tgtEl>
                                          <p:spTgt spid="178226"/>
                                        </p:tgtEl>
                                      </p:cBhvr>
                                    </p:animEffect>
                                  </p:childTnLst>
                                </p:cTn>
                              </p:par>
                            </p:childTnLst>
                          </p:cTn>
                        </p:par>
                        <p:par>
                          <p:cTn id="187" fill="hold" nodeType="afterGroup">
                            <p:stCondLst>
                              <p:cond delay="22500"/>
                            </p:stCondLst>
                            <p:childTnLst>
                              <p:par>
                                <p:cTn id="188" presetID="9" presetClass="entr" presetSubtype="0" fill="hold" grpId="0" nodeType="afterEffect">
                                  <p:stCondLst>
                                    <p:cond delay="0"/>
                                  </p:stCondLst>
                                  <p:childTnLst>
                                    <p:set>
                                      <p:cBhvr>
                                        <p:cTn id="189" dur="1" fill="hold">
                                          <p:stCondLst>
                                            <p:cond delay="0"/>
                                          </p:stCondLst>
                                        </p:cTn>
                                        <p:tgtEl>
                                          <p:spTgt spid="178227"/>
                                        </p:tgtEl>
                                        <p:attrNameLst>
                                          <p:attrName>style.visibility</p:attrName>
                                        </p:attrNameLst>
                                      </p:cBhvr>
                                      <p:to>
                                        <p:strVal val="visible"/>
                                      </p:to>
                                    </p:set>
                                    <p:animEffect transition="in" filter="dissolve">
                                      <p:cBhvr>
                                        <p:cTn id="190" dur="500"/>
                                        <p:tgtEl>
                                          <p:spTgt spid="178227"/>
                                        </p:tgtEl>
                                      </p:cBhvr>
                                    </p:animEffect>
                                  </p:childTnLst>
                                </p:cTn>
                              </p:par>
                            </p:childTnLst>
                          </p:cTn>
                        </p:par>
                        <p:par>
                          <p:cTn id="191" fill="hold" nodeType="afterGroup">
                            <p:stCondLst>
                              <p:cond delay="23000"/>
                            </p:stCondLst>
                            <p:childTnLst>
                              <p:par>
                                <p:cTn id="192" presetID="9" presetClass="entr" presetSubtype="0" fill="hold" grpId="0" nodeType="afterEffect">
                                  <p:stCondLst>
                                    <p:cond delay="0"/>
                                  </p:stCondLst>
                                  <p:childTnLst>
                                    <p:set>
                                      <p:cBhvr>
                                        <p:cTn id="193" dur="1" fill="hold">
                                          <p:stCondLst>
                                            <p:cond delay="0"/>
                                          </p:stCondLst>
                                        </p:cTn>
                                        <p:tgtEl>
                                          <p:spTgt spid="178228"/>
                                        </p:tgtEl>
                                        <p:attrNameLst>
                                          <p:attrName>style.visibility</p:attrName>
                                        </p:attrNameLst>
                                      </p:cBhvr>
                                      <p:to>
                                        <p:strVal val="visible"/>
                                      </p:to>
                                    </p:set>
                                    <p:animEffect transition="in" filter="dissolve">
                                      <p:cBhvr>
                                        <p:cTn id="194" dur="500"/>
                                        <p:tgtEl>
                                          <p:spTgt spid="178228"/>
                                        </p:tgtEl>
                                      </p:cBhvr>
                                    </p:animEffect>
                                  </p:childTnLst>
                                </p:cTn>
                              </p:par>
                            </p:childTnLst>
                          </p:cTn>
                        </p:par>
                        <p:par>
                          <p:cTn id="195" fill="hold" nodeType="afterGroup">
                            <p:stCondLst>
                              <p:cond delay="23500"/>
                            </p:stCondLst>
                            <p:childTnLst>
                              <p:par>
                                <p:cTn id="196" presetID="9" presetClass="entr" presetSubtype="0" fill="hold" grpId="0" nodeType="afterEffect">
                                  <p:stCondLst>
                                    <p:cond delay="0"/>
                                  </p:stCondLst>
                                  <p:childTnLst>
                                    <p:set>
                                      <p:cBhvr>
                                        <p:cTn id="197" dur="1" fill="hold">
                                          <p:stCondLst>
                                            <p:cond delay="0"/>
                                          </p:stCondLst>
                                        </p:cTn>
                                        <p:tgtEl>
                                          <p:spTgt spid="178229"/>
                                        </p:tgtEl>
                                        <p:attrNameLst>
                                          <p:attrName>style.visibility</p:attrName>
                                        </p:attrNameLst>
                                      </p:cBhvr>
                                      <p:to>
                                        <p:strVal val="visible"/>
                                      </p:to>
                                    </p:set>
                                    <p:animEffect transition="in" filter="dissolve">
                                      <p:cBhvr>
                                        <p:cTn id="198" dur="500"/>
                                        <p:tgtEl>
                                          <p:spTgt spid="178229"/>
                                        </p:tgtEl>
                                      </p:cBhvr>
                                    </p:animEffect>
                                  </p:childTnLst>
                                </p:cTn>
                              </p:par>
                            </p:childTnLst>
                          </p:cTn>
                        </p:par>
                        <p:par>
                          <p:cTn id="199" fill="hold" nodeType="afterGroup">
                            <p:stCondLst>
                              <p:cond delay="24000"/>
                            </p:stCondLst>
                            <p:childTnLst>
                              <p:par>
                                <p:cTn id="200" presetID="9" presetClass="entr" presetSubtype="0" fill="hold" grpId="0" nodeType="afterEffect">
                                  <p:stCondLst>
                                    <p:cond delay="0"/>
                                  </p:stCondLst>
                                  <p:childTnLst>
                                    <p:set>
                                      <p:cBhvr>
                                        <p:cTn id="201" dur="1" fill="hold">
                                          <p:stCondLst>
                                            <p:cond delay="0"/>
                                          </p:stCondLst>
                                        </p:cTn>
                                        <p:tgtEl>
                                          <p:spTgt spid="178230"/>
                                        </p:tgtEl>
                                        <p:attrNameLst>
                                          <p:attrName>style.visibility</p:attrName>
                                        </p:attrNameLst>
                                      </p:cBhvr>
                                      <p:to>
                                        <p:strVal val="visible"/>
                                      </p:to>
                                    </p:set>
                                    <p:animEffect transition="in" filter="dissolve">
                                      <p:cBhvr>
                                        <p:cTn id="202" dur="500"/>
                                        <p:tgtEl>
                                          <p:spTgt spid="178230"/>
                                        </p:tgtEl>
                                      </p:cBhvr>
                                    </p:animEffect>
                                  </p:childTnLst>
                                </p:cTn>
                              </p:par>
                            </p:childTnLst>
                          </p:cTn>
                        </p:par>
                        <p:par>
                          <p:cTn id="203" fill="hold" nodeType="afterGroup">
                            <p:stCondLst>
                              <p:cond delay="24500"/>
                            </p:stCondLst>
                            <p:childTnLst>
                              <p:par>
                                <p:cTn id="204" presetID="9" presetClass="entr" presetSubtype="0" fill="hold" grpId="0" nodeType="afterEffect">
                                  <p:stCondLst>
                                    <p:cond delay="0"/>
                                  </p:stCondLst>
                                  <p:childTnLst>
                                    <p:set>
                                      <p:cBhvr>
                                        <p:cTn id="205" dur="1" fill="hold">
                                          <p:stCondLst>
                                            <p:cond delay="0"/>
                                          </p:stCondLst>
                                        </p:cTn>
                                        <p:tgtEl>
                                          <p:spTgt spid="178231"/>
                                        </p:tgtEl>
                                        <p:attrNameLst>
                                          <p:attrName>style.visibility</p:attrName>
                                        </p:attrNameLst>
                                      </p:cBhvr>
                                      <p:to>
                                        <p:strVal val="visible"/>
                                      </p:to>
                                    </p:set>
                                    <p:animEffect transition="in" filter="dissolve">
                                      <p:cBhvr>
                                        <p:cTn id="206" dur="500"/>
                                        <p:tgtEl>
                                          <p:spTgt spid="178231"/>
                                        </p:tgtEl>
                                      </p:cBhvr>
                                    </p:animEffect>
                                  </p:childTnLst>
                                </p:cTn>
                              </p:par>
                            </p:childTnLst>
                          </p:cTn>
                        </p:par>
                        <p:par>
                          <p:cTn id="207" fill="hold" nodeType="afterGroup">
                            <p:stCondLst>
                              <p:cond delay="25000"/>
                            </p:stCondLst>
                            <p:childTnLst>
                              <p:par>
                                <p:cTn id="208" presetID="9" presetClass="entr" presetSubtype="0" fill="hold" grpId="0" nodeType="afterEffect">
                                  <p:stCondLst>
                                    <p:cond delay="0"/>
                                  </p:stCondLst>
                                  <p:childTnLst>
                                    <p:set>
                                      <p:cBhvr>
                                        <p:cTn id="209" dur="1" fill="hold">
                                          <p:stCondLst>
                                            <p:cond delay="0"/>
                                          </p:stCondLst>
                                        </p:cTn>
                                        <p:tgtEl>
                                          <p:spTgt spid="178232"/>
                                        </p:tgtEl>
                                        <p:attrNameLst>
                                          <p:attrName>style.visibility</p:attrName>
                                        </p:attrNameLst>
                                      </p:cBhvr>
                                      <p:to>
                                        <p:strVal val="visible"/>
                                      </p:to>
                                    </p:set>
                                    <p:animEffect transition="in" filter="dissolve">
                                      <p:cBhvr>
                                        <p:cTn id="210" dur="500"/>
                                        <p:tgtEl>
                                          <p:spTgt spid="178232"/>
                                        </p:tgtEl>
                                      </p:cBhvr>
                                    </p:animEffect>
                                  </p:childTnLst>
                                </p:cTn>
                              </p:par>
                            </p:childTnLst>
                          </p:cTn>
                        </p:par>
                        <p:par>
                          <p:cTn id="211" fill="hold" nodeType="afterGroup">
                            <p:stCondLst>
                              <p:cond delay="25500"/>
                            </p:stCondLst>
                            <p:childTnLst>
                              <p:par>
                                <p:cTn id="212" presetID="9" presetClass="entr" presetSubtype="0" fill="hold" grpId="0" nodeType="afterEffect">
                                  <p:stCondLst>
                                    <p:cond delay="0"/>
                                  </p:stCondLst>
                                  <p:childTnLst>
                                    <p:set>
                                      <p:cBhvr>
                                        <p:cTn id="213" dur="1" fill="hold">
                                          <p:stCondLst>
                                            <p:cond delay="0"/>
                                          </p:stCondLst>
                                        </p:cTn>
                                        <p:tgtEl>
                                          <p:spTgt spid="178233"/>
                                        </p:tgtEl>
                                        <p:attrNameLst>
                                          <p:attrName>style.visibility</p:attrName>
                                        </p:attrNameLst>
                                      </p:cBhvr>
                                      <p:to>
                                        <p:strVal val="visible"/>
                                      </p:to>
                                    </p:set>
                                    <p:animEffect transition="in" filter="dissolve">
                                      <p:cBhvr>
                                        <p:cTn id="214" dur="500"/>
                                        <p:tgtEl>
                                          <p:spTgt spid="178233"/>
                                        </p:tgtEl>
                                      </p:cBhvr>
                                    </p:animEffect>
                                  </p:childTnLst>
                                </p:cTn>
                              </p:par>
                            </p:childTnLst>
                          </p:cTn>
                        </p:par>
                        <p:par>
                          <p:cTn id="215" fill="hold" nodeType="afterGroup">
                            <p:stCondLst>
                              <p:cond delay="26000"/>
                            </p:stCondLst>
                            <p:childTnLst>
                              <p:par>
                                <p:cTn id="216" presetID="9" presetClass="entr" presetSubtype="0" fill="hold" grpId="0" nodeType="afterEffect">
                                  <p:stCondLst>
                                    <p:cond delay="0"/>
                                  </p:stCondLst>
                                  <p:childTnLst>
                                    <p:set>
                                      <p:cBhvr>
                                        <p:cTn id="217" dur="1" fill="hold">
                                          <p:stCondLst>
                                            <p:cond delay="0"/>
                                          </p:stCondLst>
                                        </p:cTn>
                                        <p:tgtEl>
                                          <p:spTgt spid="178234"/>
                                        </p:tgtEl>
                                        <p:attrNameLst>
                                          <p:attrName>style.visibility</p:attrName>
                                        </p:attrNameLst>
                                      </p:cBhvr>
                                      <p:to>
                                        <p:strVal val="visible"/>
                                      </p:to>
                                    </p:set>
                                    <p:animEffect transition="in" filter="dissolve">
                                      <p:cBhvr>
                                        <p:cTn id="218" dur="500"/>
                                        <p:tgtEl>
                                          <p:spTgt spid="178234"/>
                                        </p:tgtEl>
                                      </p:cBhvr>
                                    </p:animEffect>
                                  </p:childTnLst>
                                </p:cTn>
                              </p:par>
                            </p:childTnLst>
                          </p:cTn>
                        </p:par>
                        <p:par>
                          <p:cTn id="219" fill="hold" nodeType="afterGroup">
                            <p:stCondLst>
                              <p:cond delay="26500"/>
                            </p:stCondLst>
                            <p:childTnLst>
                              <p:par>
                                <p:cTn id="220" presetID="9" presetClass="entr" presetSubtype="0" fill="hold" grpId="0" nodeType="afterEffect">
                                  <p:stCondLst>
                                    <p:cond delay="0"/>
                                  </p:stCondLst>
                                  <p:childTnLst>
                                    <p:set>
                                      <p:cBhvr>
                                        <p:cTn id="221" dur="1" fill="hold">
                                          <p:stCondLst>
                                            <p:cond delay="0"/>
                                          </p:stCondLst>
                                        </p:cTn>
                                        <p:tgtEl>
                                          <p:spTgt spid="178235"/>
                                        </p:tgtEl>
                                        <p:attrNameLst>
                                          <p:attrName>style.visibility</p:attrName>
                                        </p:attrNameLst>
                                      </p:cBhvr>
                                      <p:to>
                                        <p:strVal val="visible"/>
                                      </p:to>
                                    </p:set>
                                    <p:animEffect transition="in" filter="dissolve">
                                      <p:cBhvr>
                                        <p:cTn id="222" dur="500"/>
                                        <p:tgtEl>
                                          <p:spTgt spid="178235"/>
                                        </p:tgtEl>
                                      </p:cBhvr>
                                    </p:animEffect>
                                  </p:childTnLst>
                                </p:cTn>
                              </p:par>
                            </p:childTnLst>
                          </p:cTn>
                        </p:par>
                        <p:par>
                          <p:cTn id="223" fill="hold" nodeType="afterGroup">
                            <p:stCondLst>
                              <p:cond delay="27000"/>
                            </p:stCondLst>
                            <p:childTnLst>
                              <p:par>
                                <p:cTn id="224" presetID="9" presetClass="entr" presetSubtype="0" fill="hold" grpId="0" nodeType="afterEffect">
                                  <p:stCondLst>
                                    <p:cond delay="0"/>
                                  </p:stCondLst>
                                  <p:childTnLst>
                                    <p:set>
                                      <p:cBhvr>
                                        <p:cTn id="225" dur="1" fill="hold">
                                          <p:stCondLst>
                                            <p:cond delay="0"/>
                                          </p:stCondLst>
                                        </p:cTn>
                                        <p:tgtEl>
                                          <p:spTgt spid="178236"/>
                                        </p:tgtEl>
                                        <p:attrNameLst>
                                          <p:attrName>style.visibility</p:attrName>
                                        </p:attrNameLst>
                                      </p:cBhvr>
                                      <p:to>
                                        <p:strVal val="visible"/>
                                      </p:to>
                                    </p:set>
                                    <p:animEffect transition="in" filter="dissolve">
                                      <p:cBhvr>
                                        <p:cTn id="226" dur="500"/>
                                        <p:tgtEl>
                                          <p:spTgt spid="178236"/>
                                        </p:tgtEl>
                                      </p:cBhvr>
                                    </p:animEffect>
                                  </p:childTnLst>
                                </p:cTn>
                              </p:par>
                            </p:childTnLst>
                          </p:cTn>
                        </p:par>
                        <p:par>
                          <p:cTn id="227" fill="hold" nodeType="afterGroup">
                            <p:stCondLst>
                              <p:cond delay="27500"/>
                            </p:stCondLst>
                            <p:childTnLst>
                              <p:par>
                                <p:cTn id="228" presetID="9" presetClass="entr" presetSubtype="0" fill="hold" grpId="0" nodeType="afterEffect">
                                  <p:stCondLst>
                                    <p:cond delay="0"/>
                                  </p:stCondLst>
                                  <p:childTnLst>
                                    <p:set>
                                      <p:cBhvr>
                                        <p:cTn id="229" dur="1" fill="hold">
                                          <p:stCondLst>
                                            <p:cond delay="0"/>
                                          </p:stCondLst>
                                        </p:cTn>
                                        <p:tgtEl>
                                          <p:spTgt spid="178237"/>
                                        </p:tgtEl>
                                        <p:attrNameLst>
                                          <p:attrName>style.visibility</p:attrName>
                                        </p:attrNameLst>
                                      </p:cBhvr>
                                      <p:to>
                                        <p:strVal val="visible"/>
                                      </p:to>
                                    </p:set>
                                    <p:animEffect transition="in" filter="dissolve">
                                      <p:cBhvr>
                                        <p:cTn id="230" dur="500"/>
                                        <p:tgtEl>
                                          <p:spTgt spid="178237"/>
                                        </p:tgtEl>
                                      </p:cBhvr>
                                    </p:animEffect>
                                  </p:childTnLst>
                                </p:cTn>
                              </p:par>
                            </p:childTnLst>
                          </p:cTn>
                        </p:par>
                        <p:par>
                          <p:cTn id="231" fill="hold" nodeType="afterGroup">
                            <p:stCondLst>
                              <p:cond delay="28000"/>
                            </p:stCondLst>
                            <p:childTnLst>
                              <p:par>
                                <p:cTn id="232" presetID="9" presetClass="entr" presetSubtype="0" fill="hold" nodeType="afterEffect">
                                  <p:stCondLst>
                                    <p:cond delay="0"/>
                                  </p:stCondLst>
                                  <p:childTnLst>
                                    <p:set>
                                      <p:cBhvr>
                                        <p:cTn id="233" dur="1" fill="hold">
                                          <p:stCondLst>
                                            <p:cond delay="0"/>
                                          </p:stCondLst>
                                        </p:cTn>
                                        <p:tgtEl>
                                          <p:spTgt spid="3"/>
                                        </p:tgtEl>
                                        <p:attrNameLst>
                                          <p:attrName>style.visibility</p:attrName>
                                        </p:attrNameLst>
                                      </p:cBhvr>
                                      <p:to>
                                        <p:strVal val="visible"/>
                                      </p:to>
                                    </p:set>
                                    <p:animEffect transition="in" filter="dissolve">
                                      <p:cBhvr>
                                        <p:cTn id="234" dur="500"/>
                                        <p:tgtEl>
                                          <p:spTgt spid="3"/>
                                        </p:tgtEl>
                                      </p:cBhvr>
                                    </p:animEffect>
                                  </p:childTnLst>
                                </p:cTn>
                              </p:par>
                            </p:childTnLst>
                          </p:cTn>
                        </p:par>
                        <p:par>
                          <p:cTn id="235" fill="hold" nodeType="afterGroup">
                            <p:stCondLst>
                              <p:cond delay="28500"/>
                            </p:stCondLst>
                            <p:childTnLst>
                              <p:par>
                                <p:cTn id="236" presetID="9" presetClass="entr" presetSubtype="0" fill="hold" nodeType="afterEffect">
                                  <p:stCondLst>
                                    <p:cond delay="0"/>
                                  </p:stCondLst>
                                  <p:childTnLst>
                                    <p:set>
                                      <p:cBhvr>
                                        <p:cTn id="237" dur="1" fill="hold">
                                          <p:stCondLst>
                                            <p:cond delay="0"/>
                                          </p:stCondLst>
                                        </p:cTn>
                                        <p:tgtEl>
                                          <p:spTgt spid="4"/>
                                        </p:tgtEl>
                                        <p:attrNameLst>
                                          <p:attrName>style.visibility</p:attrName>
                                        </p:attrNameLst>
                                      </p:cBhvr>
                                      <p:to>
                                        <p:strVal val="visible"/>
                                      </p:to>
                                    </p:set>
                                    <p:animEffect transition="in" filter="dissolve">
                                      <p:cBhvr>
                                        <p:cTn id="238" dur="500"/>
                                        <p:tgtEl>
                                          <p:spTgt spid="4"/>
                                        </p:tgtEl>
                                      </p:cBhvr>
                                    </p:animEffect>
                                  </p:childTnLst>
                                </p:cTn>
                              </p:par>
                            </p:childTnLst>
                          </p:cTn>
                        </p:par>
                        <p:par>
                          <p:cTn id="239" fill="hold" nodeType="afterGroup">
                            <p:stCondLst>
                              <p:cond delay="29000"/>
                            </p:stCondLst>
                            <p:childTnLst>
                              <p:par>
                                <p:cTn id="240" presetID="9" presetClass="entr" presetSubtype="0" fill="hold" nodeType="afterEffect">
                                  <p:stCondLst>
                                    <p:cond delay="0"/>
                                  </p:stCondLst>
                                  <p:childTnLst>
                                    <p:set>
                                      <p:cBhvr>
                                        <p:cTn id="241" dur="1" fill="hold">
                                          <p:stCondLst>
                                            <p:cond delay="0"/>
                                          </p:stCondLst>
                                        </p:cTn>
                                        <p:tgtEl>
                                          <p:spTgt spid="5"/>
                                        </p:tgtEl>
                                        <p:attrNameLst>
                                          <p:attrName>style.visibility</p:attrName>
                                        </p:attrNameLst>
                                      </p:cBhvr>
                                      <p:to>
                                        <p:strVal val="visible"/>
                                      </p:to>
                                    </p:set>
                                    <p:animEffect transition="in" filter="dissolve">
                                      <p:cBhvr>
                                        <p:cTn id="242" dur="500"/>
                                        <p:tgtEl>
                                          <p:spTgt spid="5"/>
                                        </p:tgtEl>
                                      </p:cBhvr>
                                    </p:animEffect>
                                  </p:childTnLst>
                                </p:cTn>
                              </p:par>
                            </p:childTnLst>
                          </p:cTn>
                        </p:par>
                      </p:childTnLst>
                    </p:cTn>
                  </p:par>
                  <p:par>
                    <p:cTn id="243" fill="hold" nodeType="clickPar">
                      <p:stCondLst>
                        <p:cond delay="indefinite"/>
                      </p:stCondLst>
                      <p:childTnLst>
                        <p:par>
                          <p:cTn id="244" fill="hold" nodeType="withGroup">
                            <p:stCondLst>
                              <p:cond delay="0"/>
                            </p:stCondLst>
                            <p:childTnLst>
                              <p:par>
                                <p:cTn id="245" presetID="5" presetClass="entr" presetSubtype="10" fill="hold" grpId="0" nodeType="clickEffect">
                                  <p:stCondLst>
                                    <p:cond delay="0"/>
                                  </p:stCondLst>
                                  <p:childTnLst>
                                    <p:set>
                                      <p:cBhvr>
                                        <p:cTn id="246" dur="1" fill="hold">
                                          <p:stCondLst>
                                            <p:cond delay="0"/>
                                          </p:stCondLst>
                                        </p:cTn>
                                        <p:tgtEl>
                                          <p:spTgt spid="178276"/>
                                        </p:tgtEl>
                                        <p:attrNameLst>
                                          <p:attrName>style.visibility</p:attrName>
                                        </p:attrNameLst>
                                      </p:cBhvr>
                                      <p:to>
                                        <p:strVal val="visible"/>
                                      </p:to>
                                    </p:set>
                                    <p:animEffect transition="in" filter="checkerboard(across)">
                                      <p:cBhvr>
                                        <p:cTn id="247" dur="500"/>
                                        <p:tgtEl>
                                          <p:spTgt spid="178276"/>
                                        </p:tgtEl>
                                      </p:cBhvr>
                                    </p:animEffect>
                                  </p:childTnLst>
                                </p:cTn>
                              </p:par>
                            </p:childTnLst>
                          </p:cTn>
                        </p:par>
                      </p:childTnLst>
                    </p:cTn>
                  </p:par>
                  <p:par>
                    <p:cTn id="248" fill="hold" nodeType="clickPar">
                      <p:stCondLst>
                        <p:cond delay="indefinite"/>
                      </p:stCondLst>
                      <p:childTnLst>
                        <p:par>
                          <p:cTn id="249" fill="hold" nodeType="withGroup">
                            <p:stCondLst>
                              <p:cond delay="0"/>
                            </p:stCondLst>
                            <p:childTnLst>
                              <p:par>
                                <p:cTn id="250" presetID="22" presetClass="entr" presetSubtype="8" fill="hold" grpId="0" nodeType="clickEffect">
                                  <p:stCondLst>
                                    <p:cond delay="0"/>
                                  </p:stCondLst>
                                  <p:childTnLst>
                                    <p:set>
                                      <p:cBhvr>
                                        <p:cTn id="251" dur="1" fill="hold">
                                          <p:stCondLst>
                                            <p:cond delay="0"/>
                                          </p:stCondLst>
                                        </p:cTn>
                                        <p:tgtEl>
                                          <p:spTgt spid="178263"/>
                                        </p:tgtEl>
                                        <p:attrNameLst>
                                          <p:attrName>style.visibility</p:attrName>
                                        </p:attrNameLst>
                                      </p:cBhvr>
                                      <p:to>
                                        <p:strVal val="visible"/>
                                      </p:to>
                                    </p:set>
                                    <p:animEffect transition="in" filter="wipe(left)">
                                      <p:cBhvr>
                                        <p:cTn id="252" dur="500"/>
                                        <p:tgtEl>
                                          <p:spTgt spid="178263"/>
                                        </p:tgtEl>
                                      </p:cBhvr>
                                    </p:animEffect>
                                  </p:childTnLst>
                                </p:cTn>
                              </p:par>
                            </p:childTnLst>
                          </p:cTn>
                        </p:par>
                        <p:par>
                          <p:cTn id="253" fill="hold" nodeType="afterGroup">
                            <p:stCondLst>
                              <p:cond delay="500"/>
                            </p:stCondLst>
                            <p:childTnLst>
                              <p:par>
                                <p:cTn id="254" presetID="12" presetClass="entr" presetSubtype="8" fill="hold" grpId="0" nodeType="afterEffect">
                                  <p:stCondLst>
                                    <p:cond delay="0"/>
                                  </p:stCondLst>
                                  <p:childTnLst>
                                    <p:set>
                                      <p:cBhvr>
                                        <p:cTn id="255" dur="1" fill="hold">
                                          <p:stCondLst>
                                            <p:cond delay="0"/>
                                          </p:stCondLst>
                                        </p:cTn>
                                        <p:tgtEl>
                                          <p:spTgt spid="178240"/>
                                        </p:tgtEl>
                                        <p:attrNameLst>
                                          <p:attrName>style.visibility</p:attrName>
                                        </p:attrNameLst>
                                      </p:cBhvr>
                                      <p:to>
                                        <p:strVal val="visible"/>
                                      </p:to>
                                    </p:set>
                                    <p:animEffect transition="in" filter="slide(fromLeft)">
                                      <p:cBhvr>
                                        <p:cTn id="256" dur="500"/>
                                        <p:tgtEl>
                                          <p:spTgt spid="178240"/>
                                        </p:tgtEl>
                                      </p:cBhvr>
                                    </p:animEffect>
                                  </p:childTnLst>
                                </p:cTn>
                              </p:par>
                            </p:childTnLst>
                          </p:cTn>
                        </p:par>
                      </p:childTnLst>
                    </p:cTn>
                  </p:par>
                  <p:par>
                    <p:cTn id="257" fill="hold" nodeType="clickPar">
                      <p:stCondLst>
                        <p:cond delay="indefinite"/>
                      </p:stCondLst>
                      <p:childTnLst>
                        <p:par>
                          <p:cTn id="258" fill="hold" nodeType="withGroup">
                            <p:stCondLst>
                              <p:cond delay="0"/>
                            </p:stCondLst>
                            <p:childTnLst>
                              <p:par>
                                <p:cTn id="259" presetID="3" presetClass="entr" presetSubtype="10" fill="hold" nodeType="clickEffect">
                                  <p:stCondLst>
                                    <p:cond delay="0"/>
                                  </p:stCondLst>
                                  <p:childTnLst>
                                    <p:set>
                                      <p:cBhvr>
                                        <p:cTn id="260" dur="1" fill="hold">
                                          <p:stCondLst>
                                            <p:cond delay="0"/>
                                          </p:stCondLst>
                                        </p:cTn>
                                        <p:tgtEl>
                                          <p:spTgt spid="7"/>
                                        </p:tgtEl>
                                        <p:attrNameLst>
                                          <p:attrName>style.visibility</p:attrName>
                                        </p:attrNameLst>
                                      </p:cBhvr>
                                      <p:to>
                                        <p:strVal val="visible"/>
                                      </p:to>
                                    </p:set>
                                    <p:animEffect transition="in" filter="blinds(horizontal)">
                                      <p:cBhvr>
                                        <p:cTn id="261" dur="500"/>
                                        <p:tgtEl>
                                          <p:spTgt spid="7"/>
                                        </p:tgtEl>
                                      </p:cBhvr>
                                    </p:animEffect>
                                  </p:childTnLst>
                                </p:cTn>
                              </p:par>
                            </p:childTnLst>
                          </p:cTn>
                        </p:par>
                      </p:childTnLst>
                    </p:cTn>
                  </p:par>
                  <p:par>
                    <p:cTn id="262" fill="hold" nodeType="clickPar">
                      <p:stCondLst>
                        <p:cond delay="indefinite"/>
                      </p:stCondLst>
                      <p:childTnLst>
                        <p:par>
                          <p:cTn id="263" fill="hold" nodeType="withGroup">
                            <p:stCondLst>
                              <p:cond delay="0"/>
                            </p:stCondLst>
                            <p:childTnLst>
                              <p:par>
                                <p:cTn id="264" presetID="12" presetClass="entr" presetSubtype="8" fill="hold" grpId="0" nodeType="clickEffect">
                                  <p:stCondLst>
                                    <p:cond delay="0"/>
                                  </p:stCondLst>
                                  <p:childTnLst>
                                    <p:set>
                                      <p:cBhvr>
                                        <p:cTn id="265" dur="1" fill="hold">
                                          <p:stCondLst>
                                            <p:cond delay="0"/>
                                          </p:stCondLst>
                                        </p:cTn>
                                        <p:tgtEl>
                                          <p:spTgt spid="178243"/>
                                        </p:tgtEl>
                                        <p:attrNameLst>
                                          <p:attrName>style.visibility</p:attrName>
                                        </p:attrNameLst>
                                      </p:cBhvr>
                                      <p:to>
                                        <p:strVal val="visible"/>
                                      </p:to>
                                    </p:set>
                                    <p:animEffect transition="in" filter="slide(fromLeft)">
                                      <p:cBhvr>
                                        <p:cTn id="266" dur="500"/>
                                        <p:tgtEl>
                                          <p:spTgt spid="178243"/>
                                        </p:tgtEl>
                                      </p:cBhvr>
                                    </p:animEffect>
                                  </p:childTnLst>
                                </p:cTn>
                              </p:par>
                            </p:childTnLst>
                          </p:cTn>
                        </p:par>
                      </p:childTnLst>
                    </p:cTn>
                  </p:par>
                  <p:par>
                    <p:cTn id="267" fill="hold" nodeType="clickPar">
                      <p:stCondLst>
                        <p:cond delay="indefinite"/>
                      </p:stCondLst>
                      <p:childTnLst>
                        <p:par>
                          <p:cTn id="268" fill="hold" nodeType="withGroup">
                            <p:stCondLst>
                              <p:cond delay="0"/>
                            </p:stCondLst>
                            <p:childTnLst>
                              <p:par>
                                <p:cTn id="269" presetID="22" presetClass="entr" presetSubtype="8" fill="hold" grpId="0" nodeType="clickEffect">
                                  <p:stCondLst>
                                    <p:cond delay="0"/>
                                  </p:stCondLst>
                                  <p:childTnLst>
                                    <p:set>
                                      <p:cBhvr>
                                        <p:cTn id="270" dur="1" fill="hold">
                                          <p:stCondLst>
                                            <p:cond delay="0"/>
                                          </p:stCondLst>
                                        </p:cTn>
                                        <p:tgtEl>
                                          <p:spTgt spid="178269"/>
                                        </p:tgtEl>
                                        <p:attrNameLst>
                                          <p:attrName>style.visibility</p:attrName>
                                        </p:attrNameLst>
                                      </p:cBhvr>
                                      <p:to>
                                        <p:strVal val="visible"/>
                                      </p:to>
                                    </p:set>
                                    <p:animEffect transition="in" filter="wipe(left)">
                                      <p:cBhvr>
                                        <p:cTn id="271" dur="500"/>
                                        <p:tgtEl>
                                          <p:spTgt spid="178269"/>
                                        </p:tgtEl>
                                      </p:cBhvr>
                                    </p:animEffect>
                                  </p:childTnLst>
                                </p:cTn>
                              </p:par>
                            </p:childTnLst>
                          </p:cTn>
                        </p:par>
                        <p:par>
                          <p:cTn id="272" fill="hold" nodeType="afterGroup">
                            <p:stCondLst>
                              <p:cond delay="500"/>
                            </p:stCondLst>
                            <p:childTnLst>
                              <p:par>
                                <p:cTn id="273" presetID="12" presetClass="entr" presetSubtype="8" fill="hold" grpId="0" nodeType="afterEffect">
                                  <p:stCondLst>
                                    <p:cond delay="0"/>
                                  </p:stCondLst>
                                  <p:childTnLst>
                                    <p:set>
                                      <p:cBhvr>
                                        <p:cTn id="274" dur="1" fill="hold">
                                          <p:stCondLst>
                                            <p:cond delay="0"/>
                                          </p:stCondLst>
                                        </p:cTn>
                                        <p:tgtEl>
                                          <p:spTgt spid="178242"/>
                                        </p:tgtEl>
                                        <p:attrNameLst>
                                          <p:attrName>style.visibility</p:attrName>
                                        </p:attrNameLst>
                                      </p:cBhvr>
                                      <p:to>
                                        <p:strVal val="visible"/>
                                      </p:to>
                                    </p:set>
                                    <p:animEffect transition="in" filter="slide(fromLeft)">
                                      <p:cBhvr>
                                        <p:cTn id="275" dur="500"/>
                                        <p:tgtEl>
                                          <p:spTgt spid="178242"/>
                                        </p:tgtEl>
                                      </p:cBhvr>
                                    </p:animEffect>
                                  </p:childTnLst>
                                </p:cTn>
                              </p:par>
                            </p:childTnLst>
                          </p:cTn>
                        </p:par>
                      </p:childTnLst>
                    </p:cTn>
                  </p:par>
                  <p:par>
                    <p:cTn id="276" fill="hold" nodeType="clickPar">
                      <p:stCondLst>
                        <p:cond delay="indefinite"/>
                      </p:stCondLst>
                      <p:childTnLst>
                        <p:par>
                          <p:cTn id="277" fill="hold" nodeType="withGroup">
                            <p:stCondLst>
                              <p:cond delay="0"/>
                            </p:stCondLst>
                            <p:childTnLst>
                              <p:par>
                                <p:cTn id="278" presetID="22" presetClass="entr" presetSubtype="8" fill="hold" grpId="0" nodeType="clickEffect">
                                  <p:stCondLst>
                                    <p:cond delay="0"/>
                                  </p:stCondLst>
                                  <p:childTnLst>
                                    <p:set>
                                      <p:cBhvr>
                                        <p:cTn id="279" dur="1" fill="hold">
                                          <p:stCondLst>
                                            <p:cond delay="0"/>
                                          </p:stCondLst>
                                        </p:cTn>
                                        <p:tgtEl>
                                          <p:spTgt spid="178264"/>
                                        </p:tgtEl>
                                        <p:attrNameLst>
                                          <p:attrName>style.visibility</p:attrName>
                                        </p:attrNameLst>
                                      </p:cBhvr>
                                      <p:to>
                                        <p:strVal val="visible"/>
                                      </p:to>
                                    </p:set>
                                    <p:animEffect transition="in" filter="wipe(left)">
                                      <p:cBhvr>
                                        <p:cTn id="280" dur="500"/>
                                        <p:tgtEl>
                                          <p:spTgt spid="178264"/>
                                        </p:tgtEl>
                                      </p:cBhvr>
                                    </p:animEffect>
                                  </p:childTnLst>
                                </p:cTn>
                              </p:par>
                            </p:childTnLst>
                          </p:cTn>
                        </p:par>
                        <p:par>
                          <p:cTn id="281" fill="hold" nodeType="afterGroup">
                            <p:stCondLst>
                              <p:cond delay="500"/>
                            </p:stCondLst>
                            <p:childTnLst>
                              <p:par>
                                <p:cTn id="282" presetID="12" presetClass="entr" presetSubtype="8" fill="hold" grpId="0" nodeType="afterEffect">
                                  <p:stCondLst>
                                    <p:cond delay="0"/>
                                  </p:stCondLst>
                                  <p:childTnLst>
                                    <p:set>
                                      <p:cBhvr>
                                        <p:cTn id="283" dur="1" fill="hold">
                                          <p:stCondLst>
                                            <p:cond delay="0"/>
                                          </p:stCondLst>
                                        </p:cTn>
                                        <p:tgtEl>
                                          <p:spTgt spid="178241"/>
                                        </p:tgtEl>
                                        <p:attrNameLst>
                                          <p:attrName>style.visibility</p:attrName>
                                        </p:attrNameLst>
                                      </p:cBhvr>
                                      <p:to>
                                        <p:strVal val="visible"/>
                                      </p:to>
                                    </p:set>
                                    <p:animEffect transition="in" filter="slide(fromLeft)">
                                      <p:cBhvr>
                                        <p:cTn id="284" dur="500"/>
                                        <p:tgtEl>
                                          <p:spTgt spid="178241"/>
                                        </p:tgtEl>
                                      </p:cBhvr>
                                    </p:animEffect>
                                  </p:childTnLst>
                                </p:cTn>
                              </p:par>
                            </p:childTnLst>
                          </p:cTn>
                        </p:par>
                        <p:par>
                          <p:cTn id="285" fill="hold" nodeType="afterGroup">
                            <p:stCondLst>
                              <p:cond delay="1000"/>
                            </p:stCondLst>
                            <p:childTnLst>
                              <p:par>
                                <p:cTn id="286" presetID="12" presetClass="entr" presetSubtype="1" fill="hold" grpId="0" nodeType="afterEffect">
                                  <p:stCondLst>
                                    <p:cond delay="0"/>
                                  </p:stCondLst>
                                  <p:childTnLst>
                                    <p:set>
                                      <p:cBhvr>
                                        <p:cTn id="287" dur="1" fill="hold">
                                          <p:stCondLst>
                                            <p:cond delay="0"/>
                                          </p:stCondLst>
                                        </p:cTn>
                                        <p:tgtEl>
                                          <p:spTgt spid="178262"/>
                                        </p:tgtEl>
                                        <p:attrNameLst>
                                          <p:attrName>style.visibility</p:attrName>
                                        </p:attrNameLst>
                                      </p:cBhvr>
                                      <p:to>
                                        <p:strVal val="visible"/>
                                      </p:to>
                                    </p:set>
                                    <p:animEffect transition="in" filter="slide(fromTop)">
                                      <p:cBhvr>
                                        <p:cTn id="288" dur="500"/>
                                        <p:tgtEl>
                                          <p:spTgt spid="178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6" grpId="0" animBg="1"/>
      <p:bldP spid="178187" grpId="0" animBg="1"/>
      <p:bldP spid="178188" grpId="0" animBg="1"/>
      <p:bldP spid="178189" grpId="0" animBg="1"/>
      <p:bldP spid="178190" grpId="0" animBg="1"/>
      <p:bldP spid="178191" grpId="0" animBg="1"/>
      <p:bldP spid="178192" grpId="0" animBg="1"/>
      <p:bldP spid="178193" grpId="0" animBg="1"/>
      <p:bldP spid="178194" grpId="0" animBg="1"/>
      <p:bldP spid="178195" grpId="0" animBg="1"/>
      <p:bldP spid="178196" grpId="0" animBg="1"/>
      <p:bldP spid="178197" grpId="0" animBg="1"/>
      <p:bldP spid="178198" grpId="0" animBg="1"/>
      <p:bldP spid="178199" grpId="0" animBg="1"/>
      <p:bldP spid="178200" grpId="0" animBg="1"/>
      <p:bldP spid="178201" grpId="0" animBg="1"/>
      <p:bldP spid="178202" grpId="0" animBg="1"/>
      <p:bldP spid="178203" grpId="0" animBg="1"/>
      <p:bldP spid="178204" grpId="0" animBg="1"/>
      <p:bldP spid="178205" grpId="0" animBg="1"/>
      <p:bldP spid="178206" grpId="0" animBg="1"/>
      <p:bldP spid="178207" grpId="0" animBg="1"/>
      <p:bldP spid="178208" grpId="0" animBg="1"/>
      <p:bldP spid="178209" grpId="0" animBg="1"/>
      <p:bldP spid="178210" grpId="0" animBg="1"/>
      <p:bldP spid="178211" grpId="0" animBg="1"/>
      <p:bldP spid="178212" grpId="0" animBg="1"/>
      <p:bldP spid="178213" grpId="0" animBg="1"/>
      <p:bldP spid="178214" grpId="0" animBg="1"/>
      <p:bldP spid="178215" grpId="0" animBg="1"/>
      <p:bldP spid="178216" grpId="0" animBg="1"/>
      <p:bldP spid="178217" grpId="0" animBg="1"/>
      <p:bldP spid="178218" grpId="0" animBg="1"/>
      <p:bldP spid="178219" grpId="0" animBg="1"/>
      <p:bldP spid="178220" grpId="0" animBg="1"/>
      <p:bldP spid="178221" grpId="0" animBg="1"/>
      <p:bldP spid="178222" grpId="0" animBg="1"/>
      <p:bldP spid="178223" grpId="0" animBg="1"/>
      <p:bldP spid="178224" grpId="0" animBg="1"/>
      <p:bldP spid="178225" grpId="0" animBg="1"/>
      <p:bldP spid="178226" grpId="0" animBg="1"/>
      <p:bldP spid="178227" grpId="0" animBg="1"/>
      <p:bldP spid="178228" grpId="0" animBg="1"/>
      <p:bldP spid="178229" grpId="0" animBg="1"/>
      <p:bldP spid="178230" grpId="0" animBg="1"/>
      <p:bldP spid="178231" grpId="0" animBg="1"/>
      <p:bldP spid="178232" grpId="0" animBg="1"/>
      <p:bldP spid="178233" grpId="0" animBg="1"/>
      <p:bldP spid="178234" grpId="0" animBg="1"/>
      <p:bldP spid="178235" grpId="0" animBg="1"/>
      <p:bldP spid="178236" grpId="0" animBg="1"/>
      <p:bldP spid="178237" grpId="0" animBg="1"/>
      <p:bldP spid="178238" grpId="0" animBg="1"/>
      <p:bldP spid="178239" grpId="0" animBg="1"/>
      <p:bldP spid="178240" grpId="0" autoUpdateAnimBg="0"/>
      <p:bldP spid="178241" grpId="0" autoUpdateAnimBg="0"/>
      <p:bldP spid="178242" grpId="0" autoUpdateAnimBg="0"/>
      <p:bldP spid="178243" grpId="0" autoUpdateAnimBg="0"/>
      <p:bldP spid="178262" grpId="0" autoUpdateAnimBg="0"/>
      <p:bldP spid="178263" grpId="0" animBg="1"/>
      <p:bldP spid="178264" grpId="0" animBg="1"/>
      <p:bldP spid="178269" grpId="0" animBg="1"/>
      <p:bldP spid="178271" grpId="0"/>
      <p:bldP spid="17827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WordArt 2">
            <a:hlinkClick r:id="rId4" action="ppaction://hlinksldjump"/>
          </p:cNvPr>
          <p:cNvSpPr>
            <a:spLocks noChangeArrowheads="1" noChangeShapeType="1" noTextEdit="1"/>
          </p:cNvSpPr>
          <p:nvPr/>
        </p:nvSpPr>
        <p:spPr bwMode="auto">
          <a:xfrm rot="5400000">
            <a:off x="-302418" y="3955256"/>
            <a:ext cx="2332038" cy="936625"/>
          </a:xfrm>
          <a:prstGeom prst="rect">
            <a:avLst/>
          </a:prstGeom>
        </p:spPr>
        <p:txBody>
          <a:bodyPr vert="eaVert" wrap="none" fromWordArt="1">
            <a:prstTxWarp prst="textPlain">
              <a:avLst>
                <a:gd name="adj" fmla="val 50000"/>
              </a:avLst>
            </a:prstTxWarp>
            <a:scene3d>
              <a:camera prst="legacyPerspectiveFront">
                <a:rot lat="20639998" lon="20699998" rev="0"/>
              </a:camera>
              <a:lightRig rig="legacyNormal3" dir="l"/>
            </a:scene3d>
            <a:sp3d extrusionH="201600" prstMaterial="legacyPlastic">
              <a:extrusionClr>
                <a:srgbClr val="FF9966"/>
              </a:extrusionClr>
            </a:sp3d>
          </a:bodyPr>
          <a:lstStyle/>
          <a:p>
            <a:pPr algn="ctr" fontAlgn="auto"/>
            <a:r>
              <a:rPr lang="zh-CN" altLang="en-US" sz="3600" b="1" kern="10">
                <a:ln w="9525">
                  <a:round/>
                  <a:headEnd/>
                  <a:tailEnd/>
                </a:ln>
                <a:solidFill>
                  <a:srgbClr val="CC0000"/>
                </a:solidFill>
                <a:latin typeface="宋体"/>
                <a:ea typeface="宋体"/>
              </a:rPr>
              <a:t>血浆</a:t>
            </a:r>
          </a:p>
        </p:txBody>
      </p:sp>
      <p:sp>
        <p:nvSpPr>
          <p:cNvPr id="50179" name="AutoShape 3"/>
          <p:cNvSpPr>
            <a:spLocks/>
          </p:cNvSpPr>
          <p:nvPr/>
        </p:nvSpPr>
        <p:spPr bwMode="auto">
          <a:xfrm>
            <a:off x="1403350" y="2651125"/>
            <a:ext cx="215900" cy="3657600"/>
          </a:xfrm>
          <a:prstGeom prst="leftBrace">
            <a:avLst>
              <a:gd name="adj1" fmla="val 141176"/>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zh-CN">
              <a:latin typeface="Arial" pitchFamily="34" charset="0"/>
            </a:endParaRPr>
          </a:p>
        </p:txBody>
      </p:sp>
      <p:sp>
        <p:nvSpPr>
          <p:cNvPr id="50180" name="Text Box 4"/>
          <p:cNvSpPr txBox="1">
            <a:spLocks noChangeArrowheads="1"/>
          </p:cNvSpPr>
          <p:nvPr/>
        </p:nvSpPr>
        <p:spPr bwMode="auto">
          <a:xfrm>
            <a:off x="1547813" y="2655888"/>
            <a:ext cx="21971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000" b="1">
                <a:solidFill>
                  <a:srgbClr val="FF3300"/>
                </a:solidFill>
              </a:rPr>
              <a:t>成分：</a:t>
            </a:r>
          </a:p>
        </p:txBody>
      </p:sp>
      <p:sp>
        <p:nvSpPr>
          <p:cNvPr id="50181" name="Text Box 5"/>
          <p:cNvSpPr txBox="1">
            <a:spLocks noChangeArrowheads="1"/>
          </p:cNvSpPr>
          <p:nvPr/>
        </p:nvSpPr>
        <p:spPr bwMode="auto">
          <a:xfrm>
            <a:off x="1619250" y="5084763"/>
            <a:ext cx="19224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4000" b="1">
                <a:solidFill>
                  <a:srgbClr val="FF3300"/>
                </a:solidFill>
              </a:rPr>
              <a:t>功能：</a:t>
            </a:r>
          </a:p>
        </p:txBody>
      </p:sp>
      <p:sp>
        <p:nvSpPr>
          <p:cNvPr id="84998" name="Text Box 6"/>
          <p:cNvSpPr txBox="1">
            <a:spLocks noChangeArrowheads="1"/>
          </p:cNvSpPr>
          <p:nvPr/>
        </p:nvSpPr>
        <p:spPr bwMode="auto">
          <a:xfrm>
            <a:off x="3132138" y="4797425"/>
            <a:ext cx="5327650" cy="116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800" b="1">
                <a:ea typeface="方正姚体" pitchFamily="2" charset="-122"/>
              </a:rPr>
              <a:t>运载血细胞，</a:t>
            </a:r>
          </a:p>
          <a:p>
            <a:pPr>
              <a:spcBef>
                <a:spcPct val="50000"/>
              </a:spcBef>
            </a:pPr>
            <a:r>
              <a:rPr lang="zh-CN" altLang="en-US" sz="2800" b="1">
                <a:ea typeface="方正姚体" pitchFamily="2" charset="-122"/>
              </a:rPr>
              <a:t>运输营养物质和代谢废物</a:t>
            </a:r>
          </a:p>
        </p:txBody>
      </p:sp>
      <p:grpSp>
        <p:nvGrpSpPr>
          <p:cNvPr id="2" name="Group 8"/>
          <p:cNvGrpSpPr>
            <a:grpSpLocks/>
          </p:cNvGrpSpPr>
          <p:nvPr/>
        </p:nvGrpSpPr>
        <p:grpSpPr bwMode="auto">
          <a:xfrm>
            <a:off x="5707063" y="1844675"/>
            <a:ext cx="3325812" cy="519113"/>
            <a:chOff x="2357" y="1135"/>
            <a:chExt cx="2095" cy="327"/>
          </a:xfrm>
        </p:grpSpPr>
        <p:sp>
          <p:nvSpPr>
            <p:cNvPr id="85001" name="Rectangle 9"/>
            <p:cNvSpPr>
              <a:spLocks noChangeArrowheads="1"/>
            </p:cNvSpPr>
            <p:nvPr/>
          </p:nvSpPr>
          <p:spPr bwMode="auto">
            <a:xfrm>
              <a:off x="2432" y="1135"/>
              <a:ext cx="2020" cy="327"/>
            </a:xfrm>
            <a:prstGeom prst="rect">
              <a:avLst/>
            </a:prstGeom>
            <a:noFill/>
            <a:ln w="9525">
              <a:noFill/>
              <a:miter lim="800000"/>
              <a:headEnd/>
              <a:tailEnd/>
            </a:ln>
            <a:effectLst/>
          </p:spPr>
          <p:txBody>
            <a:bodyPr wrap="none">
              <a:spAutoFit/>
            </a:bodyPr>
            <a:lstStyle/>
            <a:p>
              <a:pPr>
                <a:defRPr/>
              </a:pPr>
              <a:r>
                <a:rPr kumimoji="1" lang="zh-CN" altLang="en-US" sz="2800" b="1">
                  <a:effectLst>
                    <a:outerShdw blurRad="38100" dist="38100" dir="2700000" algn="tl">
                      <a:srgbClr val="000000"/>
                    </a:outerShdw>
                  </a:effectLst>
                  <a:latin typeface="楷体_GB2312" pitchFamily="49" charset="-122"/>
                  <a:ea typeface="楷体_GB2312" pitchFamily="49" charset="-122"/>
                </a:rPr>
                <a:t>水（约占</a:t>
              </a:r>
              <a:r>
                <a:rPr kumimoji="1" lang="en-US" altLang="zh-CN" sz="2800" b="1">
                  <a:effectLst>
                    <a:outerShdw blurRad="38100" dist="38100" dir="2700000" algn="tl">
                      <a:srgbClr val="000000"/>
                    </a:outerShdw>
                  </a:effectLst>
                  <a:latin typeface="楷体_GB2312" pitchFamily="49" charset="-122"/>
                  <a:ea typeface="楷体_GB2312" pitchFamily="49" charset="-122"/>
                </a:rPr>
                <a:t>90%</a:t>
              </a:r>
              <a:r>
                <a:rPr kumimoji="1" lang="zh-CN" altLang="en-US" sz="2800" b="1">
                  <a:effectLst>
                    <a:outerShdw blurRad="38100" dist="38100" dir="2700000" algn="tl">
                      <a:srgbClr val="000000"/>
                    </a:outerShdw>
                  </a:effectLst>
                  <a:latin typeface="楷体_GB2312" pitchFamily="49" charset="-122"/>
                  <a:ea typeface="楷体_GB2312" pitchFamily="49" charset="-122"/>
                </a:rPr>
                <a:t>以上）</a:t>
              </a:r>
              <a:endParaRPr kumimoji="1" lang="zh-CN" altLang="en-US" sz="2800" b="1">
                <a:effectLst>
                  <a:outerShdw blurRad="38100" dist="38100" dir="2700000" algn="tl">
                    <a:srgbClr val="000000"/>
                  </a:outerShdw>
                </a:effectLst>
                <a:latin typeface="Times New Roman" pitchFamily="18" charset="0"/>
              </a:endParaRPr>
            </a:p>
          </p:txBody>
        </p:sp>
        <p:sp>
          <p:nvSpPr>
            <p:cNvPr id="50185" name="Rectangle 10"/>
            <p:cNvSpPr>
              <a:spLocks noChangeAspect="1" noChangeArrowheads="1"/>
            </p:cNvSpPr>
            <p:nvPr/>
          </p:nvSpPr>
          <p:spPr bwMode="auto">
            <a:xfrm>
              <a:off x="2357" y="1269"/>
              <a:ext cx="91" cy="91"/>
            </a:xfrm>
            <a:prstGeom prst="rect">
              <a:avLst/>
            </a:prstGeom>
            <a:gradFill rotWithShape="0">
              <a:gsLst>
                <a:gs pos="0">
                  <a:schemeClr val="bg1"/>
                </a:gs>
                <a:gs pos="100000">
                  <a:srgbClr val="5E9EFF"/>
                </a:gs>
              </a:gsLst>
              <a:lin ang="18900000" scaled="1"/>
            </a:gradFill>
            <a:ln w="9525">
              <a:solidFill>
                <a:schemeClr val="tx1"/>
              </a:solidFill>
              <a:miter lim="800000"/>
              <a:headEnd/>
              <a:tailEnd/>
            </a:ln>
          </p:spPr>
          <p:txBody>
            <a:bodyPr wrap="none" anchor="ctr"/>
            <a:lstStyle/>
            <a:p>
              <a:endParaRPr lang="zh-CN" altLang="zh-CN">
                <a:latin typeface="Arial" pitchFamily="34" charset="0"/>
              </a:endParaRPr>
            </a:p>
          </p:txBody>
        </p:sp>
      </p:grpSp>
      <p:grpSp>
        <p:nvGrpSpPr>
          <p:cNvPr id="3" name="Group 11"/>
          <p:cNvGrpSpPr>
            <a:grpSpLocks/>
          </p:cNvGrpSpPr>
          <p:nvPr/>
        </p:nvGrpSpPr>
        <p:grpSpPr bwMode="auto">
          <a:xfrm>
            <a:off x="5697538" y="2247900"/>
            <a:ext cx="3170237" cy="519113"/>
            <a:chOff x="2448" y="1375"/>
            <a:chExt cx="1997" cy="327"/>
          </a:xfrm>
        </p:grpSpPr>
        <p:sp>
          <p:nvSpPr>
            <p:cNvPr id="85004" name="Rectangle 12"/>
            <p:cNvSpPr>
              <a:spLocks noChangeArrowheads="1"/>
            </p:cNvSpPr>
            <p:nvPr/>
          </p:nvSpPr>
          <p:spPr bwMode="auto">
            <a:xfrm>
              <a:off x="2528" y="1375"/>
              <a:ext cx="1917" cy="327"/>
            </a:xfrm>
            <a:prstGeom prst="rect">
              <a:avLst/>
            </a:prstGeom>
            <a:noFill/>
            <a:ln w="9525">
              <a:noFill/>
              <a:miter lim="800000"/>
              <a:headEnd/>
              <a:tailEnd/>
            </a:ln>
            <a:effectLst/>
          </p:spPr>
          <p:txBody>
            <a:bodyPr wrap="none">
              <a:spAutoFit/>
            </a:bodyPr>
            <a:lstStyle/>
            <a:p>
              <a:pPr>
                <a:defRPr/>
              </a:pPr>
              <a:r>
                <a:rPr kumimoji="1" lang="zh-CN" altLang="en-US" sz="2800" b="1">
                  <a:effectLst>
                    <a:outerShdw blurRad="38100" dist="38100" dir="2700000" algn="tl">
                      <a:srgbClr val="000000"/>
                    </a:outerShdw>
                  </a:effectLst>
                  <a:latin typeface="楷体_GB2312" pitchFamily="49" charset="-122"/>
                  <a:ea typeface="楷体_GB2312" pitchFamily="49" charset="-122"/>
                </a:rPr>
                <a:t>蛋白质（约占</a:t>
              </a:r>
              <a:r>
                <a:rPr kumimoji="1" lang="en-US" altLang="zh-CN" sz="2800" b="1">
                  <a:effectLst>
                    <a:outerShdw blurRad="38100" dist="38100" dir="2700000" algn="tl">
                      <a:srgbClr val="000000"/>
                    </a:outerShdw>
                  </a:effectLst>
                  <a:latin typeface="楷体_GB2312" pitchFamily="49" charset="-122"/>
                  <a:ea typeface="楷体_GB2312" pitchFamily="49" charset="-122"/>
                </a:rPr>
                <a:t>7%</a:t>
              </a:r>
              <a:r>
                <a:rPr kumimoji="1" lang="zh-CN" altLang="en-US" sz="2800" b="1">
                  <a:effectLst>
                    <a:outerShdw blurRad="38100" dist="38100" dir="2700000" algn="tl">
                      <a:srgbClr val="000000"/>
                    </a:outerShdw>
                  </a:effectLst>
                  <a:latin typeface="楷体_GB2312" pitchFamily="49" charset="-122"/>
                  <a:ea typeface="楷体_GB2312" pitchFamily="49" charset="-122"/>
                </a:rPr>
                <a:t>）</a:t>
              </a:r>
              <a:endParaRPr kumimoji="1" lang="zh-CN" altLang="en-US" sz="2800" b="1">
                <a:effectLst>
                  <a:outerShdw blurRad="38100" dist="38100" dir="2700000" algn="tl">
                    <a:srgbClr val="000000"/>
                  </a:outerShdw>
                </a:effectLst>
                <a:latin typeface="Times New Roman" pitchFamily="18" charset="0"/>
              </a:endParaRPr>
            </a:p>
          </p:txBody>
        </p:sp>
        <p:sp>
          <p:nvSpPr>
            <p:cNvPr id="50188" name="Rectangle 13"/>
            <p:cNvSpPr>
              <a:spLocks noChangeAspect="1" noChangeArrowheads="1"/>
            </p:cNvSpPr>
            <p:nvPr/>
          </p:nvSpPr>
          <p:spPr bwMode="auto">
            <a:xfrm>
              <a:off x="2448" y="1509"/>
              <a:ext cx="91" cy="91"/>
            </a:xfrm>
            <a:prstGeom prst="rect">
              <a:avLst/>
            </a:prstGeom>
            <a:gradFill rotWithShape="0">
              <a:gsLst>
                <a:gs pos="0">
                  <a:schemeClr val="bg1"/>
                </a:gs>
                <a:gs pos="100000">
                  <a:srgbClr val="FFFF00"/>
                </a:gs>
              </a:gsLst>
              <a:lin ang="18900000" scaled="1"/>
            </a:gradFill>
            <a:ln w="9525">
              <a:solidFill>
                <a:schemeClr val="tx1"/>
              </a:solidFill>
              <a:miter lim="800000"/>
              <a:headEnd/>
              <a:tailEnd/>
            </a:ln>
          </p:spPr>
          <p:txBody>
            <a:bodyPr wrap="none" anchor="ctr"/>
            <a:lstStyle/>
            <a:p>
              <a:endParaRPr lang="zh-CN" altLang="zh-CN">
                <a:latin typeface="Arial" pitchFamily="34" charset="0"/>
              </a:endParaRPr>
            </a:p>
          </p:txBody>
        </p:sp>
      </p:grpSp>
      <p:grpSp>
        <p:nvGrpSpPr>
          <p:cNvPr id="4" name="Group 14"/>
          <p:cNvGrpSpPr>
            <a:grpSpLocks/>
          </p:cNvGrpSpPr>
          <p:nvPr/>
        </p:nvGrpSpPr>
        <p:grpSpPr bwMode="auto">
          <a:xfrm>
            <a:off x="5697538" y="2705100"/>
            <a:ext cx="3529012" cy="519113"/>
            <a:chOff x="4464" y="1087"/>
            <a:chExt cx="2223" cy="327"/>
          </a:xfrm>
        </p:grpSpPr>
        <p:sp>
          <p:nvSpPr>
            <p:cNvPr id="85007" name="Rectangle 15"/>
            <p:cNvSpPr>
              <a:spLocks noChangeArrowheads="1"/>
            </p:cNvSpPr>
            <p:nvPr/>
          </p:nvSpPr>
          <p:spPr bwMode="auto">
            <a:xfrm>
              <a:off x="4544" y="1087"/>
              <a:ext cx="2143" cy="327"/>
            </a:xfrm>
            <a:prstGeom prst="rect">
              <a:avLst/>
            </a:prstGeom>
            <a:noFill/>
            <a:ln w="9525">
              <a:noFill/>
              <a:miter lim="800000"/>
              <a:headEnd/>
              <a:tailEnd/>
            </a:ln>
            <a:effectLst/>
          </p:spPr>
          <p:txBody>
            <a:bodyPr wrap="none">
              <a:spAutoFit/>
            </a:bodyPr>
            <a:lstStyle/>
            <a:p>
              <a:pPr>
                <a:defRPr/>
              </a:pPr>
              <a:r>
                <a:rPr kumimoji="1" lang="zh-CN" altLang="en-US" sz="2800" b="1">
                  <a:effectLst>
                    <a:outerShdw blurRad="38100" dist="38100" dir="2700000" algn="tl">
                      <a:srgbClr val="000000"/>
                    </a:outerShdw>
                  </a:effectLst>
                  <a:latin typeface="楷体_GB2312" pitchFamily="49" charset="-122"/>
                  <a:ea typeface="楷体_GB2312" pitchFamily="49" charset="-122"/>
                </a:rPr>
                <a:t>葡萄糖（约占</a:t>
              </a:r>
              <a:r>
                <a:rPr kumimoji="1" lang="en-US" altLang="zh-CN" sz="2800" b="1">
                  <a:effectLst>
                    <a:outerShdw blurRad="38100" dist="38100" dir="2700000" algn="tl">
                      <a:srgbClr val="000000"/>
                    </a:outerShdw>
                  </a:effectLst>
                  <a:latin typeface="楷体_GB2312" pitchFamily="49" charset="-122"/>
                  <a:ea typeface="楷体_GB2312" pitchFamily="49" charset="-122"/>
                </a:rPr>
                <a:t>0.1%</a:t>
              </a:r>
              <a:r>
                <a:rPr kumimoji="1" lang="zh-CN" altLang="en-US" sz="2800" b="1">
                  <a:effectLst>
                    <a:outerShdw blurRad="38100" dist="38100" dir="2700000" algn="tl">
                      <a:srgbClr val="000000"/>
                    </a:outerShdw>
                  </a:effectLst>
                  <a:latin typeface="楷体_GB2312" pitchFamily="49" charset="-122"/>
                  <a:ea typeface="楷体_GB2312" pitchFamily="49" charset="-122"/>
                </a:rPr>
                <a:t>）</a:t>
              </a:r>
              <a:endParaRPr kumimoji="1" lang="zh-CN" altLang="en-US" sz="2800" b="1">
                <a:effectLst>
                  <a:outerShdw blurRad="38100" dist="38100" dir="2700000" algn="tl">
                    <a:srgbClr val="000000"/>
                  </a:outerShdw>
                </a:effectLst>
                <a:latin typeface="Times New Roman" pitchFamily="18" charset="0"/>
              </a:endParaRPr>
            </a:p>
          </p:txBody>
        </p:sp>
        <p:sp>
          <p:nvSpPr>
            <p:cNvPr id="50191" name="Rectangle 16"/>
            <p:cNvSpPr>
              <a:spLocks noChangeAspect="1" noChangeArrowheads="1"/>
            </p:cNvSpPr>
            <p:nvPr/>
          </p:nvSpPr>
          <p:spPr bwMode="auto">
            <a:xfrm>
              <a:off x="4464" y="1221"/>
              <a:ext cx="91" cy="91"/>
            </a:xfrm>
            <a:prstGeom prst="rect">
              <a:avLst/>
            </a:prstGeom>
            <a:gradFill rotWithShape="0">
              <a:gsLst>
                <a:gs pos="0">
                  <a:schemeClr val="bg1"/>
                </a:gs>
                <a:gs pos="100000">
                  <a:srgbClr val="800000"/>
                </a:gs>
              </a:gsLst>
              <a:lin ang="18900000" scaled="1"/>
            </a:gradFill>
            <a:ln w="9525">
              <a:solidFill>
                <a:schemeClr val="tx1"/>
              </a:solidFill>
              <a:miter lim="800000"/>
              <a:headEnd/>
              <a:tailEnd/>
            </a:ln>
          </p:spPr>
          <p:txBody>
            <a:bodyPr wrap="none" anchor="ctr"/>
            <a:lstStyle/>
            <a:p>
              <a:endParaRPr lang="zh-CN" altLang="zh-CN">
                <a:latin typeface="Arial" pitchFamily="34" charset="0"/>
              </a:endParaRPr>
            </a:p>
          </p:txBody>
        </p:sp>
      </p:grpSp>
      <p:grpSp>
        <p:nvGrpSpPr>
          <p:cNvPr id="5" name="Group 17"/>
          <p:cNvGrpSpPr>
            <a:grpSpLocks/>
          </p:cNvGrpSpPr>
          <p:nvPr/>
        </p:nvGrpSpPr>
        <p:grpSpPr bwMode="auto">
          <a:xfrm>
            <a:off x="5697538" y="3162300"/>
            <a:ext cx="3529012" cy="519113"/>
            <a:chOff x="4272" y="1415"/>
            <a:chExt cx="2223" cy="327"/>
          </a:xfrm>
        </p:grpSpPr>
        <p:sp>
          <p:nvSpPr>
            <p:cNvPr id="85010" name="Rectangle 18"/>
            <p:cNvSpPr>
              <a:spLocks noChangeArrowheads="1"/>
            </p:cNvSpPr>
            <p:nvPr/>
          </p:nvSpPr>
          <p:spPr bwMode="auto">
            <a:xfrm>
              <a:off x="4352" y="1415"/>
              <a:ext cx="2143" cy="327"/>
            </a:xfrm>
            <a:prstGeom prst="rect">
              <a:avLst/>
            </a:prstGeom>
            <a:noFill/>
            <a:ln w="9525">
              <a:noFill/>
              <a:miter lim="800000"/>
              <a:headEnd/>
              <a:tailEnd/>
            </a:ln>
            <a:effectLst/>
          </p:spPr>
          <p:txBody>
            <a:bodyPr wrap="none">
              <a:spAutoFit/>
            </a:bodyPr>
            <a:lstStyle/>
            <a:p>
              <a:pPr>
                <a:defRPr/>
              </a:pPr>
              <a:r>
                <a:rPr kumimoji="1" lang="zh-CN" altLang="en-US" sz="2800" b="1">
                  <a:effectLst>
                    <a:outerShdw blurRad="38100" dist="38100" dir="2700000" algn="tl">
                      <a:srgbClr val="000000"/>
                    </a:outerShdw>
                  </a:effectLst>
                  <a:latin typeface="楷体_GB2312" pitchFamily="49" charset="-122"/>
                  <a:ea typeface="楷体_GB2312" pitchFamily="49" charset="-122"/>
                </a:rPr>
                <a:t>无机盐（约占</a:t>
              </a:r>
              <a:r>
                <a:rPr kumimoji="1" lang="en-US" altLang="zh-CN" sz="2800" b="1">
                  <a:effectLst>
                    <a:outerShdw blurRad="38100" dist="38100" dir="2700000" algn="tl">
                      <a:srgbClr val="000000"/>
                    </a:outerShdw>
                  </a:effectLst>
                  <a:latin typeface="楷体_GB2312" pitchFamily="49" charset="-122"/>
                  <a:ea typeface="楷体_GB2312" pitchFamily="49" charset="-122"/>
                </a:rPr>
                <a:t>0.9%</a:t>
              </a:r>
              <a:r>
                <a:rPr kumimoji="1" lang="zh-CN" altLang="en-US" sz="2800" b="1">
                  <a:effectLst>
                    <a:outerShdw blurRad="38100" dist="38100" dir="2700000" algn="tl">
                      <a:srgbClr val="000000"/>
                    </a:outerShdw>
                  </a:effectLst>
                  <a:latin typeface="楷体_GB2312" pitchFamily="49" charset="-122"/>
                  <a:ea typeface="楷体_GB2312" pitchFamily="49" charset="-122"/>
                </a:rPr>
                <a:t>）</a:t>
              </a:r>
              <a:endParaRPr kumimoji="1" lang="zh-CN" altLang="en-US" sz="2800" b="1">
                <a:effectLst>
                  <a:outerShdw blurRad="38100" dist="38100" dir="2700000" algn="tl">
                    <a:srgbClr val="000000"/>
                  </a:outerShdw>
                </a:effectLst>
                <a:latin typeface="Times New Roman" pitchFamily="18" charset="0"/>
              </a:endParaRPr>
            </a:p>
          </p:txBody>
        </p:sp>
        <p:sp>
          <p:nvSpPr>
            <p:cNvPr id="50194" name="Rectangle 19"/>
            <p:cNvSpPr>
              <a:spLocks noChangeAspect="1" noChangeArrowheads="1"/>
            </p:cNvSpPr>
            <p:nvPr/>
          </p:nvSpPr>
          <p:spPr bwMode="auto">
            <a:xfrm>
              <a:off x="4272" y="1552"/>
              <a:ext cx="91" cy="91"/>
            </a:xfrm>
            <a:prstGeom prst="rect">
              <a:avLst/>
            </a:prstGeom>
            <a:gradFill rotWithShape="0">
              <a:gsLst>
                <a:gs pos="0">
                  <a:schemeClr val="bg1"/>
                </a:gs>
                <a:gs pos="100000">
                  <a:srgbClr val="00CC00"/>
                </a:gs>
              </a:gsLst>
              <a:lin ang="18900000" scaled="1"/>
            </a:gradFill>
            <a:ln w="9525">
              <a:solidFill>
                <a:schemeClr val="tx1"/>
              </a:solidFill>
              <a:miter lim="800000"/>
              <a:headEnd/>
              <a:tailEnd/>
            </a:ln>
          </p:spPr>
          <p:txBody>
            <a:bodyPr wrap="none" anchor="ctr"/>
            <a:lstStyle/>
            <a:p>
              <a:endParaRPr lang="zh-CN" altLang="zh-CN">
                <a:latin typeface="Arial" pitchFamily="34" charset="0"/>
              </a:endParaRPr>
            </a:p>
          </p:txBody>
        </p:sp>
      </p:grpSp>
      <p:sp>
        <p:nvSpPr>
          <p:cNvPr id="85015" name="Line 23"/>
          <p:cNvSpPr>
            <a:spLocks noChangeShapeType="1"/>
          </p:cNvSpPr>
          <p:nvPr/>
        </p:nvSpPr>
        <p:spPr bwMode="auto">
          <a:xfrm flipH="1">
            <a:off x="5435600" y="1989138"/>
            <a:ext cx="73025" cy="15113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85016" name="Object 24"/>
          <p:cNvGraphicFramePr>
            <a:graphicFrameLocks noChangeAspect="1"/>
          </p:cNvGraphicFramePr>
          <p:nvPr/>
        </p:nvGraphicFramePr>
        <p:xfrm>
          <a:off x="2916238" y="1885950"/>
          <a:ext cx="2289175" cy="2235200"/>
        </p:xfrm>
        <a:graphic>
          <a:graphicData uri="http://schemas.openxmlformats.org/presentationml/2006/ole">
            <mc:AlternateContent xmlns:mc="http://schemas.openxmlformats.org/markup-compatibility/2006">
              <mc:Choice xmlns:v="urn:schemas-microsoft-com:vml" Requires="v">
                <p:oleObj spid="_x0000_s1211" name="图表" r:id="rId5" imgW="7143893" imgH="4562284" progId="MSGraph.Chart.8">
                  <p:embed followColorScheme="full"/>
                </p:oleObj>
              </mc:Choice>
              <mc:Fallback>
                <p:oleObj name="图表" r:id="rId5" imgW="7143893" imgH="4562284" progId="MSGraph.Chart.8">
                  <p:embed followColorScheme="full"/>
                  <p:pic>
                    <p:nvPicPr>
                      <p:cNvPr id="0" name=""/>
                      <p:cNvPicPr>
                        <a:picLocks noChangeAspect="1" noChangeArrowheads="1"/>
                      </p:cNvPicPr>
                      <p:nvPr/>
                    </p:nvPicPr>
                    <p:blipFill>
                      <a:blip r:embed="rId6"/>
                      <a:srcRect l="26778" t="43056" r="40622" b="7385"/>
                      <a:stretch>
                        <a:fillRect/>
                      </a:stretch>
                    </p:blipFill>
                    <p:spPr bwMode="auto">
                      <a:xfrm>
                        <a:off x="2916238" y="1885950"/>
                        <a:ext cx="2289175" cy="223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017" name="Object 25"/>
          <p:cNvGraphicFramePr>
            <a:graphicFrameLocks noChangeAspect="1"/>
          </p:cNvGraphicFramePr>
          <p:nvPr/>
        </p:nvGraphicFramePr>
        <p:xfrm>
          <a:off x="3984625" y="2341563"/>
          <a:ext cx="1222375" cy="762000"/>
        </p:xfrm>
        <a:graphic>
          <a:graphicData uri="http://schemas.openxmlformats.org/presentationml/2006/ole">
            <mc:AlternateContent xmlns:mc="http://schemas.openxmlformats.org/markup-compatibility/2006">
              <mc:Choice xmlns:v="urn:schemas-microsoft-com:vml" Requires="v">
                <p:oleObj spid="_x0000_s1212" name="图表" r:id="rId7" imgW="7143893" imgH="4562284" progId="MSGraph.Chart.8">
                  <p:embed followColorScheme="full"/>
                </p:oleObj>
              </mc:Choice>
              <mc:Fallback>
                <p:oleObj name="图表" r:id="rId7" imgW="7143893" imgH="4562284" progId="MSGraph.Chart.8">
                  <p:embed followColorScheme="full"/>
                  <p:pic>
                    <p:nvPicPr>
                      <p:cNvPr id="0" name=""/>
                      <p:cNvPicPr>
                        <a:picLocks noChangeAspect="1" noChangeArrowheads="1"/>
                      </p:cNvPicPr>
                      <p:nvPr/>
                    </p:nvPicPr>
                    <p:blipFill>
                      <a:blip r:embed="rId8"/>
                      <a:srcRect l="41971" t="53192" r="40622" b="29912"/>
                      <a:stretch>
                        <a:fillRect/>
                      </a:stretch>
                    </p:blipFill>
                    <p:spPr bwMode="auto">
                      <a:xfrm>
                        <a:off x="3984625" y="2341563"/>
                        <a:ext cx="1222375" cy="76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018" name="Object 26"/>
          <p:cNvGraphicFramePr>
            <a:graphicFrameLocks noChangeAspect="1"/>
          </p:cNvGraphicFramePr>
          <p:nvPr/>
        </p:nvGraphicFramePr>
        <p:xfrm>
          <a:off x="3981450" y="2722563"/>
          <a:ext cx="1222375" cy="381000"/>
        </p:xfrm>
        <a:graphic>
          <a:graphicData uri="http://schemas.openxmlformats.org/presentationml/2006/ole">
            <mc:AlternateContent xmlns:mc="http://schemas.openxmlformats.org/markup-compatibility/2006">
              <mc:Choice xmlns:v="urn:schemas-microsoft-com:vml" Requires="v">
                <p:oleObj spid="_x0000_s1213" name="图表" r:id="rId9" imgW="7143893" imgH="4562284" progId="MSGraph.Chart.8">
                  <p:embed followColorScheme="full"/>
                </p:oleObj>
              </mc:Choice>
              <mc:Fallback>
                <p:oleObj name="图表" r:id="rId9" imgW="7143893" imgH="4562284" progId="MSGraph.Chart.8">
                  <p:embed followColorScheme="full"/>
                  <p:pic>
                    <p:nvPicPr>
                      <p:cNvPr id="0" name=""/>
                      <p:cNvPicPr>
                        <a:picLocks noChangeAspect="1" noChangeArrowheads="1"/>
                      </p:cNvPicPr>
                      <p:nvPr/>
                    </p:nvPicPr>
                    <p:blipFill>
                      <a:blip r:embed="rId10"/>
                      <a:srcRect l="41971" t="61641" r="40622" b="29912"/>
                      <a:stretch>
                        <a:fillRect/>
                      </a:stretch>
                    </p:blipFill>
                    <p:spPr bwMode="auto">
                      <a:xfrm>
                        <a:off x="3981450" y="2722563"/>
                        <a:ext cx="122237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019" name="Object 27"/>
          <p:cNvGraphicFramePr>
            <a:graphicFrameLocks noChangeAspect="1"/>
          </p:cNvGraphicFramePr>
          <p:nvPr/>
        </p:nvGraphicFramePr>
        <p:xfrm>
          <a:off x="3981450" y="2824163"/>
          <a:ext cx="1222375" cy="304800"/>
        </p:xfrm>
        <a:graphic>
          <a:graphicData uri="http://schemas.openxmlformats.org/presentationml/2006/ole">
            <mc:AlternateContent xmlns:mc="http://schemas.openxmlformats.org/markup-compatibility/2006">
              <mc:Choice xmlns:v="urn:schemas-microsoft-com:vml" Requires="v">
                <p:oleObj spid="_x0000_s1214" name="图表" r:id="rId11" imgW="7143893" imgH="4562284" progId="MSGraph.Chart.8">
                  <p:embed followColorScheme="full"/>
                </p:oleObj>
              </mc:Choice>
              <mc:Fallback>
                <p:oleObj name="图表" r:id="rId11" imgW="7143893" imgH="4562284" progId="MSGraph.Chart.8">
                  <p:embed followColorScheme="full"/>
                  <p:pic>
                    <p:nvPicPr>
                      <p:cNvPr id="0" name=""/>
                      <p:cNvPicPr>
                        <a:picLocks noChangeAspect="1" noChangeArrowheads="1"/>
                      </p:cNvPicPr>
                      <p:nvPr/>
                    </p:nvPicPr>
                    <p:blipFill>
                      <a:blip r:embed="rId12"/>
                      <a:srcRect l="41971" t="63893" r="40622" b="29349"/>
                      <a:stretch>
                        <a:fillRect/>
                      </a:stretch>
                    </p:blipFill>
                    <p:spPr bwMode="auto">
                      <a:xfrm>
                        <a:off x="3981450" y="2824163"/>
                        <a:ext cx="1222375"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5020" name="Object 28"/>
          <p:cNvGraphicFramePr>
            <a:graphicFrameLocks noChangeAspect="1"/>
          </p:cNvGraphicFramePr>
          <p:nvPr/>
        </p:nvGraphicFramePr>
        <p:xfrm>
          <a:off x="3981450" y="2874963"/>
          <a:ext cx="1222375" cy="228600"/>
        </p:xfrm>
        <a:graphic>
          <a:graphicData uri="http://schemas.openxmlformats.org/presentationml/2006/ole">
            <mc:AlternateContent xmlns:mc="http://schemas.openxmlformats.org/markup-compatibility/2006">
              <mc:Choice xmlns:v="urn:schemas-microsoft-com:vml" Requires="v">
                <p:oleObj spid="_x0000_s1215" name="图表" r:id="rId13" imgW="7143893" imgH="4562284" progId="MSGraph.Chart.8">
                  <p:embed followColorScheme="full"/>
                </p:oleObj>
              </mc:Choice>
              <mc:Fallback>
                <p:oleObj name="图表" r:id="rId13" imgW="7143893" imgH="4562284" progId="MSGraph.Chart.8">
                  <p:embed followColorScheme="full"/>
                  <p:pic>
                    <p:nvPicPr>
                      <p:cNvPr id="0" name=""/>
                      <p:cNvPicPr>
                        <a:picLocks noChangeAspect="1" noChangeArrowheads="1"/>
                      </p:cNvPicPr>
                      <p:nvPr/>
                    </p:nvPicPr>
                    <p:blipFill>
                      <a:blip r:embed="rId14"/>
                      <a:srcRect l="41971" t="65019" r="40622" b="29912"/>
                      <a:stretch>
                        <a:fillRect/>
                      </a:stretch>
                    </p:blipFill>
                    <p:spPr bwMode="auto">
                      <a:xfrm>
                        <a:off x="3981450" y="2874963"/>
                        <a:ext cx="1222375"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extLst>
      <p:ext uri="{BB962C8B-B14F-4D97-AF65-F5344CB8AC3E}">
        <p14:creationId xmlns:p14="http://schemas.microsoft.com/office/powerpoint/2010/main" val="244988241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5016"/>
                                        </p:tgtEl>
                                        <p:attrNameLst>
                                          <p:attrName>style.visibility</p:attrName>
                                        </p:attrNameLst>
                                      </p:cBhvr>
                                      <p:to>
                                        <p:strVal val="visible"/>
                                      </p:to>
                                    </p:set>
                                    <p:anim calcmode="lin" valueType="num">
                                      <p:cBhvr>
                                        <p:cTn id="7" dur="500" fill="hold"/>
                                        <p:tgtEl>
                                          <p:spTgt spid="85016"/>
                                        </p:tgtEl>
                                        <p:attrNameLst>
                                          <p:attrName>ppt_w</p:attrName>
                                        </p:attrNameLst>
                                      </p:cBhvr>
                                      <p:tavLst>
                                        <p:tav tm="0">
                                          <p:val>
                                            <p:fltVal val="0"/>
                                          </p:val>
                                        </p:tav>
                                        <p:tav tm="100000">
                                          <p:val>
                                            <p:strVal val="#ppt_w"/>
                                          </p:val>
                                        </p:tav>
                                      </p:tavLst>
                                    </p:anim>
                                    <p:anim calcmode="lin" valueType="num">
                                      <p:cBhvr>
                                        <p:cTn id="8" dur="500" fill="hold"/>
                                        <p:tgtEl>
                                          <p:spTgt spid="85016"/>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85017"/>
                                        </p:tgtEl>
                                        <p:attrNameLst>
                                          <p:attrName>style.visibility</p:attrName>
                                        </p:attrNameLst>
                                      </p:cBhvr>
                                      <p:to>
                                        <p:strVal val="visible"/>
                                      </p:to>
                                    </p:set>
                                    <p:animEffect transition="in" filter="strips(downRight)">
                                      <p:cBhvr>
                                        <p:cTn id="17" dur="500"/>
                                        <p:tgtEl>
                                          <p:spTgt spid="85017"/>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8" presetClass="entr" presetSubtype="6" fill="hold" grpId="0" nodeType="clickEffect">
                                  <p:stCondLst>
                                    <p:cond delay="0"/>
                                  </p:stCondLst>
                                  <p:childTnLst>
                                    <p:set>
                                      <p:cBhvr>
                                        <p:cTn id="25" dur="1" fill="hold">
                                          <p:stCondLst>
                                            <p:cond delay="0"/>
                                          </p:stCondLst>
                                        </p:cTn>
                                        <p:tgtEl>
                                          <p:spTgt spid="85018"/>
                                        </p:tgtEl>
                                        <p:attrNameLst>
                                          <p:attrName>style.visibility</p:attrName>
                                        </p:attrNameLst>
                                      </p:cBhvr>
                                      <p:to>
                                        <p:strVal val="visible"/>
                                      </p:to>
                                    </p:set>
                                    <p:animEffect transition="in" filter="strips(downRight)">
                                      <p:cBhvr>
                                        <p:cTn id="26" dur="500"/>
                                        <p:tgtEl>
                                          <p:spTgt spid="85018"/>
                                        </p:tgtEl>
                                      </p:cBhvr>
                                    </p:animEffect>
                                  </p:childTnLst>
                                </p:cTn>
                              </p:par>
                            </p:childTnLst>
                          </p:cTn>
                        </p:par>
                        <p:par>
                          <p:cTn id="27" fill="hold" nodeType="afterGroup">
                            <p:stCondLst>
                              <p:cond delay="5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8" presetClass="entr" presetSubtype="6" fill="hold" grpId="0" nodeType="clickEffect">
                                  <p:stCondLst>
                                    <p:cond delay="0"/>
                                  </p:stCondLst>
                                  <p:childTnLst>
                                    <p:set>
                                      <p:cBhvr>
                                        <p:cTn id="34" dur="1" fill="hold">
                                          <p:stCondLst>
                                            <p:cond delay="0"/>
                                          </p:stCondLst>
                                        </p:cTn>
                                        <p:tgtEl>
                                          <p:spTgt spid="85019"/>
                                        </p:tgtEl>
                                        <p:attrNameLst>
                                          <p:attrName>style.visibility</p:attrName>
                                        </p:attrNameLst>
                                      </p:cBhvr>
                                      <p:to>
                                        <p:strVal val="visible"/>
                                      </p:to>
                                    </p:set>
                                    <p:animEffect transition="in" filter="strips(downRight)">
                                      <p:cBhvr>
                                        <p:cTn id="35" dur="500"/>
                                        <p:tgtEl>
                                          <p:spTgt spid="85019"/>
                                        </p:tgtEl>
                                      </p:cBhvr>
                                    </p:animEffect>
                                  </p:childTnLst>
                                </p:cTn>
                              </p:par>
                            </p:childTnLst>
                          </p:cTn>
                        </p:par>
                        <p:par>
                          <p:cTn id="36" fill="hold" nodeType="afterGroup">
                            <p:stCondLst>
                              <p:cond delay="500"/>
                            </p:stCondLst>
                            <p:childTnLst>
                              <p:par>
                                <p:cTn id="37" presetID="2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8" presetClass="entr" presetSubtype="6" fill="hold" grpId="0" nodeType="clickEffect">
                                  <p:stCondLst>
                                    <p:cond delay="0"/>
                                  </p:stCondLst>
                                  <p:childTnLst>
                                    <p:set>
                                      <p:cBhvr>
                                        <p:cTn id="43" dur="1" fill="hold">
                                          <p:stCondLst>
                                            <p:cond delay="0"/>
                                          </p:stCondLst>
                                        </p:cTn>
                                        <p:tgtEl>
                                          <p:spTgt spid="85020"/>
                                        </p:tgtEl>
                                        <p:attrNameLst>
                                          <p:attrName>style.visibility</p:attrName>
                                        </p:attrNameLst>
                                      </p:cBhvr>
                                      <p:to>
                                        <p:strVal val="visible"/>
                                      </p:to>
                                    </p:set>
                                    <p:animEffect transition="in" filter="strips(downRight)">
                                      <p:cBhvr>
                                        <p:cTn id="44" dur="500"/>
                                        <p:tgtEl>
                                          <p:spTgt spid="85020"/>
                                        </p:tgtEl>
                                      </p:cBhvr>
                                    </p:animEffect>
                                  </p:childTnLst>
                                </p:cTn>
                              </p:par>
                            </p:childTnLst>
                          </p:cTn>
                        </p:par>
                        <p:par>
                          <p:cTn id="45" fill="hold" nodeType="afterGroup">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85015"/>
                                        </p:tgtEl>
                                        <p:attrNameLst>
                                          <p:attrName>style.visibility</p:attrName>
                                        </p:attrNameLst>
                                      </p:cBhvr>
                                      <p:to>
                                        <p:strVal val="visible"/>
                                      </p:to>
                                    </p:set>
                                    <p:animEffect transition="in" filter="wipe(up)">
                                      <p:cBhvr>
                                        <p:cTn id="48" dur="500"/>
                                        <p:tgtEl>
                                          <p:spTgt spid="85015"/>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84998"/>
                                        </p:tgtEl>
                                        <p:attrNameLst>
                                          <p:attrName>style.visibility</p:attrName>
                                        </p:attrNameLst>
                                      </p:cBhvr>
                                      <p:to>
                                        <p:strVal val="visible"/>
                                      </p:to>
                                    </p:set>
                                    <p:animEffect transition="in" filter="wipe(left)">
                                      <p:cBhvr>
                                        <p:cTn id="53" dur="500"/>
                                        <p:tgtEl>
                                          <p:spTgt spid="849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8" grpId="0" autoUpdateAnimBg="0"/>
      <p:bldP spid="85015" grpId="0" animBg="1"/>
      <p:bldOleChart spid="85016" grpId="0"/>
      <p:bldOleChart spid="85017" grpId="0"/>
      <p:bldOleChart spid="85018" grpId="0"/>
      <p:bldOleChart spid="85019" grpId="0"/>
      <p:bldOleChart spid="850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descr="10-1-2人的红细胞"/>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0113" y="1125538"/>
            <a:ext cx="5832475" cy="5568950"/>
          </a:xfrm>
          <a:prstGeom prst="rect">
            <a:avLst/>
          </a:prstGeom>
          <a:noFill/>
          <a:extLst>
            <a:ext uri="{909E8E84-426E-40DD-AFC4-6F175D3DCCD1}">
              <a14:hiddenFill xmlns:a14="http://schemas.microsoft.com/office/drawing/2010/main">
                <a:solidFill>
                  <a:srgbClr val="FFFFFF"/>
                </a:solidFill>
              </a14:hiddenFill>
            </a:ext>
          </a:extLst>
        </p:spPr>
      </p:pic>
      <p:sp>
        <p:nvSpPr>
          <p:cNvPr id="4107" name="Text Box 11"/>
          <p:cNvSpPr txBox="1">
            <a:spLocks noChangeArrowheads="1"/>
          </p:cNvSpPr>
          <p:nvPr/>
        </p:nvSpPr>
        <p:spPr bwMode="auto">
          <a:xfrm>
            <a:off x="6659563" y="1773238"/>
            <a:ext cx="18002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6600"/>
                </a:solidFill>
                <a:effectLst>
                  <a:outerShdw blurRad="38100" dist="38100" dir="2700000" algn="tl">
                    <a:srgbClr val="C0C0C0"/>
                  </a:outerShdw>
                </a:effectLst>
                <a:ea typeface="楷体_GB2312" pitchFamily="49" charset="-122"/>
              </a:rPr>
              <a:t>红细胞</a:t>
            </a:r>
          </a:p>
        </p:txBody>
      </p:sp>
      <p:sp>
        <p:nvSpPr>
          <p:cNvPr id="4108" name="Text Box 12"/>
          <p:cNvSpPr txBox="1">
            <a:spLocks noChangeArrowheads="1"/>
          </p:cNvSpPr>
          <p:nvPr/>
        </p:nvSpPr>
        <p:spPr bwMode="auto">
          <a:xfrm>
            <a:off x="6948488" y="3429000"/>
            <a:ext cx="194468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6600"/>
                </a:solidFill>
                <a:effectLst>
                  <a:outerShdw blurRad="38100" dist="38100" dir="2700000" algn="tl">
                    <a:srgbClr val="C0C0C0"/>
                  </a:outerShdw>
                </a:effectLst>
                <a:ea typeface="楷体_GB2312" pitchFamily="49" charset="-122"/>
              </a:rPr>
              <a:t>白细胞</a:t>
            </a:r>
          </a:p>
        </p:txBody>
      </p:sp>
      <p:sp>
        <p:nvSpPr>
          <p:cNvPr id="4109" name="Text Box 13"/>
          <p:cNvSpPr txBox="1">
            <a:spLocks noChangeArrowheads="1"/>
          </p:cNvSpPr>
          <p:nvPr/>
        </p:nvSpPr>
        <p:spPr bwMode="auto">
          <a:xfrm>
            <a:off x="7199313" y="4365625"/>
            <a:ext cx="194468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6600"/>
                </a:solidFill>
                <a:effectLst>
                  <a:outerShdw blurRad="38100" dist="38100" dir="2700000" algn="tl">
                    <a:srgbClr val="C0C0C0"/>
                  </a:outerShdw>
                </a:effectLst>
                <a:ea typeface="楷体_GB2312" pitchFamily="49" charset="-122"/>
              </a:rPr>
              <a:t>血小板</a:t>
            </a:r>
          </a:p>
        </p:txBody>
      </p:sp>
      <p:sp>
        <p:nvSpPr>
          <p:cNvPr id="4110" name="Line 14"/>
          <p:cNvSpPr>
            <a:spLocks noChangeShapeType="1"/>
          </p:cNvSpPr>
          <p:nvPr/>
        </p:nvSpPr>
        <p:spPr bwMode="auto">
          <a:xfrm>
            <a:off x="4572000" y="1989138"/>
            <a:ext cx="2016125" cy="0"/>
          </a:xfrm>
          <a:prstGeom prst="line">
            <a:avLst/>
          </a:prstGeom>
          <a:noFill/>
          <a:ln w="28575">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11" name="Line 15"/>
          <p:cNvSpPr>
            <a:spLocks noChangeShapeType="1"/>
          </p:cNvSpPr>
          <p:nvPr/>
        </p:nvSpPr>
        <p:spPr bwMode="auto">
          <a:xfrm>
            <a:off x="6011863" y="3716338"/>
            <a:ext cx="1081087" cy="0"/>
          </a:xfrm>
          <a:prstGeom prst="line">
            <a:avLst/>
          </a:prstGeom>
          <a:noFill/>
          <a:ln w="28575">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12" name="Line 16"/>
          <p:cNvSpPr>
            <a:spLocks noChangeShapeType="1"/>
          </p:cNvSpPr>
          <p:nvPr/>
        </p:nvSpPr>
        <p:spPr bwMode="auto">
          <a:xfrm>
            <a:off x="4500563" y="4724400"/>
            <a:ext cx="2520950" cy="0"/>
          </a:xfrm>
          <a:prstGeom prst="line">
            <a:avLst/>
          </a:prstGeom>
          <a:noFill/>
          <a:ln w="28575">
            <a:solidFill>
              <a:srgbClr val="0000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115" name="Rectangle 19"/>
          <p:cNvSpPr>
            <a:spLocks noChangeArrowheads="1"/>
          </p:cNvSpPr>
          <p:nvPr/>
        </p:nvSpPr>
        <p:spPr bwMode="auto">
          <a:xfrm>
            <a:off x="1835150" y="404813"/>
            <a:ext cx="2841625" cy="711200"/>
          </a:xfrm>
          <a:prstGeom prst="rect">
            <a:avLst/>
          </a:prstGeom>
          <a:solidFill>
            <a:srgbClr val="FFFF66"/>
          </a:solidFill>
          <a:ln w="9525">
            <a:solidFill>
              <a:srgbClr val="000099"/>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solidFill>
                  <a:srgbClr val="000099"/>
                </a:solidFill>
                <a:effectLst>
                  <a:outerShdw blurRad="38100" dist="38100" dir="2700000" algn="tl">
                    <a:srgbClr val="000000"/>
                  </a:outerShdw>
                </a:effectLst>
                <a:ea typeface="华文行楷" pitchFamily="2" charset="-122"/>
              </a:rPr>
              <a:t>血细胞</a:t>
            </a:r>
            <a:r>
              <a:rPr lang="en-US" altLang="zh-CN">
                <a:solidFill>
                  <a:srgbClr val="000099"/>
                </a:solidFill>
                <a:effectLst>
                  <a:outerShdw blurRad="38100" dist="38100" dir="2700000" algn="tl">
                    <a:srgbClr val="000000"/>
                  </a:outerShdw>
                </a:effectLst>
                <a:latin typeface="华文行楷" pitchFamily="2" charset="-122"/>
                <a:ea typeface="华文行楷" pitchFamily="2" charset="-122"/>
              </a:rPr>
              <a:t>(45%)</a:t>
            </a:r>
          </a:p>
        </p:txBody>
      </p:sp>
      <p:sp>
        <p:nvSpPr>
          <p:cNvPr id="4116" name="Oval 20">
            <a:hlinkClick r:id="rId3" action="ppaction://hlinksldjump"/>
          </p:cNvPr>
          <p:cNvSpPr>
            <a:spLocks noChangeArrowheads="1"/>
          </p:cNvSpPr>
          <p:nvPr/>
        </p:nvSpPr>
        <p:spPr bwMode="auto">
          <a:xfrm>
            <a:off x="7164388" y="5949950"/>
            <a:ext cx="1295400" cy="719138"/>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a:t>返回</a:t>
            </a:r>
          </a:p>
        </p:txBody>
      </p:sp>
    </p:spTree>
    <p:extLst>
      <p:ext uri="{BB962C8B-B14F-4D97-AF65-F5344CB8AC3E}">
        <p14:creationId xmlns:p14="http://schemas.microsoft.com/office/powerpoint/2010/main" val="2246022399"/>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zh-CN" altLang="en-US" b="1" dirty="0">
                <a:solidFill>
                  <a:srgbClr val="CC0000"/>
                </a:solidFill>
                <a:ea typeface="华文细黑" pitchFamily="2" charset="-122"/>
              </a:rPr>
              <a:t>红细胞</a:t>
            </a:r>
          </a:p>
        </p:txBody>
      </p:sp>
      <p:sp>
        <p:nvSpPr>
          <p:cNvPr id="31747" name="Rectangle 3"/>
          <p:cNvSpPr>
            <a:spLocks noGrp="1" noChangeArrowheads="1"/>
          </p:cNvSpPr>
          <p:nvPr>
            <p:ph type="body" idx="1"/>
          </p:nvPr>
        </p:nvSpPr>
        <p:spPr>
          <a:xfrm>
            <a:off x="684213" y="1268413"/>
            <a:ext cx="4895850" cy="4248150"/>
          </a:xfrm>
        </p:spPr>
        <p:txBody>
          <a:bodyPr/>
          <a:lstStyle/>
          <a:p>
            <a:pPr>
              <a:lnSpc>
                <a:spcPct val="90000"/>
              </a:lnSpc>
              <a:buFontTx/>
              <a:buNone/>
            </a:pPr>
            <a:r>
              <a:rPr lang="en-US" altLang="zh-CN" sz="2800" b="1" dirty="0">
                <a:solidFill>
                  <a:srgbClr val="CC0000"/>
                </a:solidFill>
                <a:ea typeface="幼圆" pitchFamily="49" charset="-122"/>
              </a:rPr>
              <a:t> </a:t>
            </a:r>
            <a:r>
              <a:rPr lang="zh-CN" altLang="en-US" sz="2800" b="1" dirty="0">
                <a:solidFill>
                  <a:srgbClr val="CC0000"/>
                </a:solidFill>
                <a:ea typeface="幼圆" pitchFamily="49" charset="-122"/>
              </a:rPr>
              <a:t>特点：</a:t>
            </a:r>
          </a:p>
          <a:p>
            <a:pPr>
              <a:lnSpc>
                <a:spcPct val="90000"/>
              </a:lnSpc>
            </a:pPr>
            <a:r>
              <a:rPr lang="zh-CN" altLang="en-US" sz="2800" b="1" dirty="0">
                <a:ea typeface="幼圆" pitchFamily="49" charset="-122"/>
              </a:rPr>
              <a:t>红色，两面凹的圆饼状</a:t>
            </a:r>
          </a:p>
          <a:p>
            <a:pPr>
              <a:lnSpc>
                <a:spcPct val="90000"/>
              </a:lnSpc>
            </a:pPr>
            <a:r>
              <a:rPr lang="zh-CN" altLang="en-US" sz="2800" b="1" dirty="0">
                <a:solidFill>
                  <a:srgbClr val="FF0000"/>
                </a:solidFill>
                <a:ea typeface="幼圆" pitchFamily="49" charset="-122"/>
              </a:rPr>
              <a:t>没有</a:t>
            </a:r>
            <a:r>
              <a:rPr lang="zh-CN" altLang="en-US" sz="2800" b="1" dirty="0">
                <a:ea typeface="幼圆" pitchFamily="49" charset="-122"/>
              </a:rPr>
              <a:t>细胞核</a:t>
            </a:r>
          </a:p>
          <a:p>
            <a:pPr>
              <a:lnSpc>
                <a:spcPct val="90000"/>
              </a:lnSpc>
            </a:pPr>
            <a:r>
              <a:rPr lang="zh-CN" altLang="en-US" sz="2800" b="1" dirty="0">
                <a:ea typeface="幼圆" pitchFamily="49" charset="-122"/>
              </a:rPr>
              <a:t>比白细胞小</a:t>
            </a:r>
          </a:p>
          <a:p>
            <a:pPr>
              <a:lnSpc>
                <a:spcPct val="90000"/>
              </a:lnSpc>
            </a:pPr>
            <a:r>
              <a:rPr lang="zh-CN" altLang="en-US" sz="2800" b="1" dirty="0">
                <a:ea typeface="幼圆" pitchFamily="49" charset="-122"/>
              </a:rPr>
              <a:t>数目最多</a:t>
            </a:r>
          </a:p>
          <a:p>
            <a:pPr>
              <a:lnSpc>
                <a:spcPct val="90000"/>
              </a:lnSpc>
            </a:pPr>
            <a:r>
              <a:rPr kumimoji="1" lang="zh-CN" altLang="en-US" sz="2800" b="1" dirty="0">
                <a:solidFill>
                  <a:srgbClr val="CC0000"/>
                </a:solidFill>
              </a:rPr>
              <a:t>男</a:t>
            </a:r>
            <a:r>
              <a:rPr kumimoji="1" lang="en-US" altLang="zh-CN" sz="2800" b="1" dirty="0">
                <a:solidFill>
                  <a:srgbClr val="CC0000"/>
                </a:solidFill>
              </a:rPr>
              <a:t>:(4.0-5.5)*10     </a:t>
            </a:r>
            <a:r>
              <a:rPr kumimoji="1" lang="zh-CN" altLang="en-US" sz="2800" b="1" dirty="0">
                <a:solidFill>
                  <a:srgbClr val="CC0000"/>
                </a:solidFill>
              </a:rPr>
              <a:t>个</a:t>
            </a:r>
            <a:r>
              <a:rPr kumimoji="1" lang="en-US" altLang="zh-CN" sz="2800" b="1" dirty="0">
                <a:solidFill>
                  <a:srgbClr val="CC0000"/>
                </a:solidFill>
              </a:rPr>
              <a:t>/L</a:t>
            </a:r>
          </a:p>
          <a:p>
            <a:pPr>
              <a:lnSpc>
                <a:spcPct val="90000"/>
              </a:lnSpc>
            </a:pPr>
            <a:r>
              <a:rPr kumimoji="1" lang="en-US" altLang="zh-CN" sz="2800" b="1" dirty="0">
                <a:solidFill>
                  <a:srgbClr val="CC0000"/>
                </a:solidFill>
              </a:rPr>
              <a:t> </a:t>
            </a:r>
            <a:r>
              <a:rPr kumimoji="1" lang="zh-CN" altLang="en-US" sz="2800" b="1" dirty="0">
                <a:solidFill>
                  <a:srgbClr val="CC0000"/>
                </a:solidFill>
              </a:rPr>
              <a:t>女</a:t>
            </a:r>
            <a:r>
              <a:rPr kumimoji="1" lang="en-US" altLang="zh-CN" sz="2800" b="1" dirty="0">
                <a:solidFill>
                  <a:srgbClr val="CC0000"/>
                </a:solidFill>
              </a:rPr>
              <a:t>:(3.5-5.0)*10    </a:t>
            </a:r>
            <a:r>
              <a:rPr kumimoji="1" lang="zh-CN" altLang="en-US" sz="2800" b="1" dirty="0">
                <a:solidFill>
                  <a:srgbClr val="CC0000"/>
                </a:solidFill>
              </a:rPr>
              <a:t>个</a:t>
            </a:r>
            <a:r>
              <a:rPr kumimoji="1" lang="en-US" altLang="zh-CN" sz="2800" b="1" dirty="0">
                <a:solidFill>
                  <a:srgbClr val="CC0000"/>
                </a:solidFill>
              </a:rPr>
              <a:t>/L</a:t>
            </a:r>
            <a:endParaRPr lang="en-US" altLang="zh-CN" sz="2800" b="1" dirty="0">
              <a:ea typeface="幼圆" pitchFamily="49" charset="-122"/>
            </a:endParaRPr>
          </a:p>
          <a:p>
            <a:pPr>
              <a:lnSpc>
                <a:spcPct val="90000"/>
              </a:lnSpc>
            </a:pPr>
            <a:r>
              <a:rPr lang="zh-CN" altLang="en-US" sz="2800" b="1" dirty="0">
                <a:ea typeface="幼圆" pitchFamily="49" charset="-122"/>
              </a:rPr>
              <a:t>主要功能：运输氧气和部分二氧化碳</a:t>
            </a:r>
          </a:p>
        </p:txBody>
      </p:sp>
      <p:pic>
        <p:nvPicPr>
          <p:cNvPr id="31748" name="Picture 4" descr="redcell"/>
          <p:cNvPicPr>
            <a:picLocks noChangeAspect="1" noChangeArrowheads="1"/>
          </p:cNvPicPr>
          <p:nvPr/>
        </p:nvPicPr>
        <p:blipFill>
          <a:blip r:embed="rId2">
            <a:extLst>
              <a:ext uri="{28A0092B-C50C-407E-A947-70E740481C1C}">
                <a14:useLocalDpi xmlns:a14="http://schemas.microsoft.com/office/drawing/2010/main" val="0"/>
              </a:ext>
            </a:extLst>
          </a:blip>
          <a:srcRect t="1601" r="16833"/>
          <a:stretch>
            <a:fillRect/>
          </a:stretch>
        </p:blipFill>
        <p:spPr bwMode="auto">
          <a:xfrm>
            <a:off x="5580063" y="1484313"/>
            <a:ext cx="3563937" cy="2940050"/>
          </a:xfrm>
          <a:prstGeom prst="rect">
            <a:avLst/>
          </a:prstGeom>
          <a:noFill/>
          <a:extLst>
            <a:ext uri="{909E8E84-426E-40DD-AFC4-6F175D3DCCD1}">
              <a14:hiddenFill xmlns:a14="http://schemas.microsoft.com/office/drawing/2010/main">
                <a:solidFill>
                  <a:srgbClr val="FFFFFF"/>
                </a:solidFill>
              </a14:hiddenFill>
            </a:ext>
          </a:extLst>
        </p:spPr>
      </p:pic>
      <p:sp>
        <p:nvSpPr>
          <p:cNvPr id="31751" name="Text Box 7"/>
          <p:cNvSpPr txBox="1">
            <a:spLocks noChangeArrowheads="1"/>
          </p:cNvSpPr>
          <p:nvPr/>
        </p:nvSpPr>
        <p:spPr bwMode="auto">
          <a:xfrm>
            <a:off x="3419475" y="3500438"/>
            <a:ext cx="5746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400" b="1" dirty="0">
                <a:solidFill>
                  <a:srgbClr val="CC0000"/>
                </a:solidFill>
              </a:rPr>
              <a:t>12</a:t>
            </a:r>
          </a:p>
        </p:txBody>
      </p:sp>
      <p:sp>
        <p:nvSpPr>
          <p:cNvPr id="31752" name="Text Box 8"/>
          <p:cNvSpPr txBox="1">
            <a:spLocks noChangeArrowheads="1"/>
          </p:cNvSpPr>
          <p:nvPr/>
        </p:nvSpPr>
        <p:spPr bwMode="auto">
          <a:xfrm>
            <a:off x="3492500" y="3933825"/>
            <a:ext cx="576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1400" b="1" dirty="0">
                <a:solidFill>
                  <a:srgbClr val="CC0000"/>
                </a:solidFill>
              </a:rPr>
              <a:t>12</a:t>
            </a:r>
          </a:p>
        </p:txBody>
      </p:sp>
    </p:spTree>
    <p:extLst>
      <p:ext uri="{BB962C8B-B14F-4D97-AF65-F5344CB8AC3E}">
        <p14:creationId xmlns:p14="http://schemas.microsoft.com/office/powerpoint/2010/main" val="29981944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blinds(horizontal)">
                                      <p:cBhvr>
                                        <p:cTn id="7" dur="10"/>
                                        <p:tgtEl>
                                          <p:spTgt spid="31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747">
                                            <p:txEl>
                                              <p:pRg st="1" end="1"/>
                                            </p:txEl>
                                          </p:spTgt>
                                        </p:tgtEl>
                                        <p:attrNameLst>
                                          <p:attrName>style.visibility</p:attrName>
                                        </p:attrNameLst>
                                      </p:cBhvr>
                                      <p:to>
                                        <p:strVal val="visible"/>
                                      </p:to>
                                    </p:set>
                                    <p:animEffect transition="in" filter="blinds(horizontal)">
                                      <p:cBhvr>
                                        <p:cTn id="12" dur="500"/>
                                        <p:tgtEl>
                                          <p:spTgt spid="3174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1747">
                                            <p:txEl>
                                              <p:pRg st="2" end="2"/>
                                            </p:txEl>
                                          </p:spTgt>
                                        </p:tgtEl>
                                        <p:attrNameLst>
                                          <p:attrName>style.visibility</p:attrName>
                                        </p:attrNameLst>
                                      </p:cBhvr>
                                      <p:to>
                                        <p:strVal val="visible"/>
                                      </p:to>
                                    </p:set>
                                    <p:animEffect transition="in" filter="blinds(horizontal)">
                                      <p:cBhvr>
                                        <p:cTn id="17" dur="500"/>
                                        <p:tgtEl>
                                          <p:spTgt spid="3174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1747">
                                            <p:txEl>
                                              <p:pRg st="3" end="3"/>
                                            </p:txEl>
                                          </p:spTgt>
                                        </p:tgtEl>
                                        <p:attrNameLst>
                                          <p:attrName>style.visibility</p:attrName>
                                        </p:attrNameLst>
                                      </p:cBhvr>
                                      <p:to>
                                        <p:strVal val="visible"/>
                                      </p:to>
                                    </p:set>
                                    <p:animEffect transition="in" filter="blinds(horizontal)">
                                      <p:cBhvr>
                                        <p:cTn id="22" dur="500"/>
                                        <p:tgtEl>
                                          <p:spTgt spid="31747">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1747">
                                            <p:txEl>
                                              <p:pRg st="4" end="4"/>
                                            </p:txEl>
                                          </p:spTgt>
                                        </p:tgtEl>
                                        <p:attrNameLst>
                                          <p:attrName>style.visibility</p:attrName>
                                        </p:attrNameLst>
                                      </p:cBhvr>
                                      <p:to>
                                        <p:strVal val="visible"/>
                                      </p:to>
                                    </p:set>
                                    <p:animEffect transition="in" filter="blinds(horizontal)">
                                      <p:cBhvr>
                                        <p:cTn id="27" dur="500"/>
                                        <p:tgtEl>
                                          <p:spTgt spid="3174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1747">
                                            <p:txEl>
                                              <p:pRg st="5" end="5"/>
                                            </p:txEl>
                                          </p:spTgt>
                                        </p:tgtEl>
                                        <p:attrNameLst>
                                          <p:attrName>style.visibility</p:attrName>
                                        </p:attrNameLst>
                                      </p:cBhvr>
                                      <p:to>
                                        <p:strVal val="visible"/>
                                      </p:to>
                                    </p:set>
                                    <p:animEffect transition="in" filter="blinds(horizontal)">
                                      <p:cBhvr>
                                        <p:cTn id="32" dur="500"/>
                                        <p:tgtEl>
                                          <p:spTgt spid="31747">
                                            <p:txEl>
                                              <p:pRg st="5" end="5"/>
                                            </p:txEl>
                                          </p:spTgt>
                                        </p:tgtEl>
                                      </p:cBhvr>
                                    </p:animEffect>
                                  </p:childTnLst>
                                </p:cTn>
                              </p:par>
                              <p:par>
                                <p:cTn id="33" presetID="2" presetClass="entr" presetSubtype="4" fill="hold" grpId="0" nodeType="withEffect">
                                  <p:stCondLst>
                                    <p:cond delay="0"/>
                                  </p:stCondLst>
                                  <p:childTnLst>
                                    <p:set>
                                      <p:cBhvr>
                                        <p:cTn id="34" dur="1" fill="hold">
                                          <p:stCondLst>
                                            <p:cond delay="0"/>
                                          </p:stCondLst>
                                        </p:cTn>
                                        <p:tgtEl>
                                          <p:spTgt spid="31751"/>
                                        </p:tgtEl>
                                        <p:attrNameLst>
                                          <p:attrName>style.visibility</p:attrName>
                                        </p:attrNameLst>
                                      </p:cBhvr>
                                      <p:to>
                                        <p:strVal val="visible"/>
                                      </p:to>
                                    </p:set>
                                    <p:anim calcmode="lin" valueType="num">
                                      <p:cBhvr additive="base">
                                        <p:cTn id="35" dur="500" fill="hold"/>
                                        <p:tgtEl>
                                          <p:spTgt spid="31751"/>
                                        </p:tgtEl>
                                        <p:attrNameLst>
                                          <p:attrName>ppt_x</p:attrName>
                                        </p:attrNameLst>
                                      </p:cBhvr>
                                      <p:tavLst>
                                        <p:tav tm="0">
                                          <p:val>
                                            <p:strVal val="#ppt_x"/>
                                          </p:val>
                                        </p:tav>
                                        <p:tav tm="100000">
                                          <p:val>
                                            <p:strVal val="#ppt_x"/>
                                          </p:val>
                                        </p:tav>
                                      </p:tavLst>
                                    </p:anim>
                                    <p:anim calcmode="lin" valueType="num">
                                      <p:cBhvr additive="base">
                                        <p:cTn id="36"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nodeType="clickEffect">
                                  <p:stCondLst>
                                    <p:cond delay="0"/>
                                  </p:stCondLst>
                                  <p:childTnLst>
                                    <p:set>
                                      <p:cBhvr>
                                        <p:cTn id="40" dur="1" fill="hold">
                                          <p:stCondLst>
                                            <p:cond delay="0"/>
                                          </p:stCondLst>
                                        </p:cTn>
                                        <p:tgtEl>
                                          <p:spTgt spid="31747">
                                            <p:txEl>
                                              <p:pRg st="6" end="6"/>
                                            </p:txEl>
                                          </p:spTgt>
                                        </p:tgtEl>
                                        <p:attrNameLst>
                                          <p:attrName>style.visibility</p:attrName>
                                        </p:attrNameLst>
                                      </p:cBhvr>
                                      <p:to>
                                        <p:strVal val="visible"/>
                                      </p:to>
                                    </p:set>
                                    <p:animEffect transition="in" filter="blinds(horizontal)">
                                      <p:cBhvr>
                                        <p:cTn id="41" dur="500"/>
                                        <p:tgtEl>
                                          <p:spTgt spid="31747">
                                            <p:txEl>
                                              <p:pRg st="6" end="6"/>
                                            </p:txEl>
                                          </p:spTgt>
                                        </p:tgtEl>
                                      </p:cBhvr>
                                    </p:animEffect>
                                  </p:childTnLst>
                                </p:cTn>
                              </p:par>
                              <p:par>
                                <p:cTn id="42" presetID="2" presetClass="entr" presetSubtype="4" fill="hold" grpId="0" nodeType="withEffect">
                                  <p:stCondLst>
                                    <p:cond delay="0"/>
                                  </p:stCondLst>
                                  <p:childTnLst>
                                    <p:set>
                                      <p:cBhvr>
                                        <p:cTn id="43" dur="1" fill="hold">
                                          <p:stCondLst>
                                            <p:cond delay="0"/>
                                          </p:stCondLst>
                                        </p:cTn>
                                        <p:tgtEl>
                                          <p:spTgt spid="31752"/>
                                        </p:tgtEl>
                                        <p:attrNameLst>
                                          <p:attrName>style.visibility</p:attrName>
                                        </p:attrNameLst>
                                      </p:cBhvr>
                                      <p:to>
                                        <p:strVal val="visible"/>
                                      </p:to>
                                    </p:set>
                                    <p:anim calcmode="lin" valueType="num">
                                      <p:cBhvr additive="base">
                                        <p:cTn id="44" dur="500" fill="hold"/>
                                        <p:tgtEl>
                                          <p:spTgt spid="31752"/>
                                        </p:tgtEl>
                                        <p:attrNameLst>
                                          <p:attrName>ppt_x</p:attrName>
                                        </p:attrNameLst>
                                      </p:cBhvr>
                                      <p:tavLst>
                                        <p:tav tm="0">
                                          <p:val>
                                            <p:strVal val="#ppt_x"/>
                                          </p:val>
                                        </p:tav>
                                        <p:tav tm="100000">
                                          <p:val>
                                            <p:strVal val="#ppt_x"/>
                                          </p:val>
                                        </p:tav>
                                      </p:tavLst>
                                    </p:anim>
                                    <p:anim calcmode="lin" valueType="num">
                                      <p:cBhvr additive="base">
                                        <p:cTn id="45"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nodeType="clickEffect">
                                  <p:stCondLst>
                                    <p:cond delay="0"/>
                                  </p:stCondLst>
                                  <p:childTnLst>
                                    <p:set>
                                      <p:cBhvr>
                                        <p:cTn id="49" dur="1" fill="hold">
                                          <p:stCondLst>
                                            <p:cond delay="0"/>
                                          </p:stCondLst>
                                        </p:cTn>
                                        <p:tgtEl>
                                          <p:spTgt spid="31747">
                                            <p:txEl>
                                              <p:pRg st="7" end="7"/>
                                            </p:txEl>
                                          </p:spTgt>
                                        </p:tgtEl>
                                        <p:attrNameLst>
                                          <p:attrName>style.visibility</p:attrName>
                                        </p:attrNameLst>
                                      </p:cBhvr>
                                      <p:to>
                                        <p:strVal val="visible"/>
                                      </p:to>
                                    </p:set>
                                    <p:animEffect transition="in" filter="blinds(horizontal)">
                                      <p:cBhvr>
                                        <p:cTn id="50" dur="500"/>
                                        <p:tgtEl>
                                          <p:spTgt spid="3174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1" grpId="0"/>
      <p:bldP spid="317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3"/>
          <p:cNvSpPr txBox="1">
            <a:spLocks noChangeArrowheads="1"/>
          </p:cNvSpPr>
          <p:nvPr/>
        </p:nvSpPr>
        <p:spPr bwMode="auto">
          <a:xfrm>
            <a:off x="0" y="1773238"/>
            <a:ext cx="60452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3200" b="1">
                <a:latin typeface="Times New Roman" pitchFamily="18" charset="0"/>
              </a:rPr>
              <a:t>1</a:t>
            </a:r>
            <a:r>
              <a:rPr kumimoji="1" lang="zh-CN" altLang="en-US" sz="3200" b="1">
                <a:latin typeface="Times New Roman" pitchFamily="18" charset="0"/>
              </a:rPr>
              <a:t>、人体的血液为什么是红色的</a:t>
            </a:r>
            <a:r>
              <a:rPr kumimoji="1" lang="en-US" altLang="zh-CN" sz="3200" b="1">
                <a:latin typeface="Times New Roman" pitchFamily="18" charset="0"/>
              </a:rPr>
              <a:t>?</a:t>
            </a:r>
          </a:p>
        </p:txBody>
      </p:sp>
      <p:sp>
        <p:nvSpPr>
          <p:cNvPr id="36868" name="Text Box 4"/>
          <p:cNvSpPr txBox="1">
            <a:spLocks noChangeArrowheads="1"/>
          </p:cNvSpPr>
          <p:nvPr/>
        </p:nvSpPr>
        <p:spPr bwMode="auto">
          <a:xfrm>
            <a:off x="539750" y="2708275"/>
            <a:ext cx="78851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solidFill>
                  <a:srgbClr val="CC0000"/>
                </a:solidFill>
                <a:latin typeface="Times New Roman" pitchFamily="18" charset="0"/>
              </a:rPr>
              <a:t>因为血液中有红细胞，红细胞中有血红蛋白，血红蛋白是红色含铁的蛋白质。</a:t>
            </a:r>
          </a:p>
        </p:txBody>
      </p:sp>
      <p:sp>
        <p:nvSpPr>
          <p:cNvPr id="88068" name="Text Box 5"/>
          <p:cNvSpPr txBox="1">
            <a:spLocks noChangeArrowheads="1"/>
          </p:cNvSpPr>
          <p:nvPr/>
        </p:nvSpPr>
        <p:spPr bwMode="auto">
          <a:xfrm>
            <a:off x="0" y="3933825"/>
            <a:ext cx="41052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3200" b="1">
                <a:latin typeface="Times New Roman" pitchFamily="18" charset="0"/>
              </a:rPr>
              <a:t>2</a:t>
            </a:r>
            <a:r>
              <a:rPr kumimoji="1" lang="zh-CN" altLang="en-US" sz="3200" b="1">
                <a:latin typeface="Times New Roman" pitchFamily="18" charset="0"/>
              </a:rPr>
              <a:t>、血红蛋白的特性</a:t>
            </a:r>
            <a:r>
              <a:rPr kumimoji="1" lang="en-US" altLang="zh-CN" sz="3200" b="1">
                <a:latin typeface="Times New Roman" pitchFamily="18" charset="0"/>
              </a:rPr>
              <a:t>:</a:t>
            </a:r>
          </a:p>
        </p:txBody>
      </p:sp>
      <p:sp>
        <p:nvSpPr>
          <p:cNvPr id="36870" name="Text Box 6"/>
          <p:cNvSpPr txBox="1">
            <a:spLocks noChangeArrowheads="1"/>
          </p:cNvSpPr>
          <p:nvPr/>
        </p:nvSpPr>
        <p:spPr bwMode="auto">
          <a:xfrm>
            <a:off x="539750" y="4868863"/>
            <a:ext cx="795655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2400" b="1">
                <a:solidFill>
                  <a:srgbClr val="CC0000"/>
                </a:solidFill>
                <a:latin typeface="Times New Roman" pitchFamily="18" charset="0"/>
              </a:rPr>
              <a:t>在氧含量</a:t>
            </a:r>
            <a:r>
              <a:rPr kumimoji="1" lang="zh-CN" altLang="en-US" sz="2400" b="1">
                <a:solidFill>
                  <a:srgbClr val="6600FF"/>
                </a:solidFill>
                <a:latin typeface="Times New Roman" pitchFamily="18" charset="0"/>
              </a:rPr>
              <a:t>高</a:t>
            </a:r>
            <a:r>
              <a:rPr kumimoji="1" lang="zh-CN" altLang="en-US" sz="2400" b="1">
                <a:solidFill>
                  <a:srgbClr val="CC0000"/>
                </a:solidFill>
                <a:latin typeface="Times New Roman" pitchFamily="18" charset="0"/>
              </a:rPr>
              <a:t>的地方容易与氧</a:t>
            </a:r>
            <a:r>
              <a:rPr kumimoji="1" lang="zh-CN" altLang="en-US" sz="2400" b="1">
                <a:solidFill>
                  <a:srgbClr val="6600FF"/>
                </a:solidFill>
                <a:latin typeface="Times New Roman" pitchFamily="18" charset="0"/>
              </a:rPr>
              <a:t>结合</a:t>
            </a:r>
            <a:r>
              <a:rPr kumimoji="1" lang="en-US" altLang="zh-CN" sz="2400" b="1">
                <a:solidFill>
                  <a:srgbClr val="CC0000"/>
                </a:solidFill>
                <a:latin typeface="Times New Roman" pitchFamily="18" charset="0"/>
              </a:rPr>
              <a:t>,</a:t>
            </a:r>
            <a:r>
              <a:rPr kumimoji="1" lang="zh-CN" altLang="en-US" sz="2400" b="1">
                <a:solidFill>
                  <a:srgbClr val="CC0000"/>
                </a:solidFill>
                <a:latin typeface="Times New Roman" pitchFamily="18" charset="0"/>
              </a:rPr>
              <a:t>在氧含量</a:t>
            </a:r>
            <a:r>
              <a:rPr kumimoji="1" lang="zh-CN" altLang="en-US" sz="2400" b="1">
                <a:solidFill>
                  <a:srgbClr val="6600FF"/>
                </a:solidFill>
                <a:latin typeface="Times New Roman" pitchFamily="18" charset="0"/>
              </a:rPr>
              <a:t>低</a:t>
            </a:r>
            <a:r>
              <a:rPr kumimoji="1" lang="zh-CN" altLang="en-US" sz="2400" b="1">
                <a:solidFill>
                  <a:srgbClr val="CC0000"/>
                </a:solidFill>
                <a:latin typeface="Times New Roman" pitchFamily="18" charset="0"/>
              </a:rPr>
              <a:t>的地方容易与氧</a:t>
            </a:r>
            <a:r>
              <a:rPr kumimoji="1" lang="zh-CN" altLang="en-US" sz="2400" b="1">
                <a:solidFill>
                  <a:srgbClr val="6600FF"/>
                </a:solidFill>
                <a:latin typeface="Times New Roman" pitchFamily="18" charset="0"/>
              </a:rPr>
              <a:t>分离</a:t>
            </a:r>
          </a:p>
        </p:txBody>
      </p:sp>
      <p:sp>
        <p:nvSpPr>
          <p:cNvPr id="88072" name="Text Box 14">
            <a:hlinkClick r:id="rId3" action="ppaction://hlinkfile"/>
          </p:cNvPr>
          <p:cNvSpPr txBox="1">
            <a:spLocks noChangeArrowheads="1"/>
          </p:cNvSpPr>
          <p:nvPr/>
        </p:nvSpPr>
        <p:spPr bwMode="auto">
          <a:xfrm>
            <a:off x="395288" y="476250"/>
            <a:ext cx="417512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4800" b="1">
                <a:solidFill>
                  <a:srgbClr val="000000"/>
                </a:solidFill>
                <a:latin typeface="Times New Roman" pitchFamily="18" charset="0"/>
              </a:rPr>
              <a:t>红细胞</a:t>
            </a:r>
          </a:p>
        </p:txBody>
      </p:sp>
      <p:pic>
        <p:nvPicPr>
          <p:cNvPr id="88074" name="Picture 10" descr="32_2010091611022618z83_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325" y="0"/>
            <a:ext cx="2987675" cy="2268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75958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box(in)">
                                      <p:cBhvr>
                                        <p:cTn id="7" dur="500"/>
                                        <p:tgtEl>
                                          <p:spTgt spid="368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6870"/>
                                        </p:tgtEl>
                                        <p:attrNameLst>
                                          <p:attrName>style.visibility</p:attrName>
                                        </p:attrNameLst>
                                      </p:cBhvr>
                                      <p:to>
                                        <p:strVal val="visible"/>
                                      </p:to>
                                    </p:set>
                                    <p:animEffect transition="in" filter="box(in)">
                                      <p:cBhvr>
                                        <p:cTn id="12" dur="500"/>
                                        <p:tgtEl>
                                          <p:spTgt spid="368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88074"/>
                                        </p:tgtEl>
                                        <p:attrNameLst>
                                          <p:attrName>style.visibility</p:attrName>
                                        </p:attrNameLst>
                                      </p:cBhvr>
                                      <p:to>
                                        <p:strVal val="visible"/>
                                      </p:to>
                                    </p:set>
                                    <p:anim calcmode="lin" valueType="num">
                                      <p:cBhvr additive="base">
                                        <p:cTn id="17" dur="500" fill="hold"/>
                                        <p:tgtEl>
                                          <p:spTgt spid="88074"/>
                                        </p:tgtEl>
                                        <p:attrNameLst>
                                          <p:attrName>ppt_x</p:attrName>
                                        </p:attrNameLst>
                                      </p:cBhvr>
                                      <p:tavLst>
                                        <p:tav tm="0">
                                          <p:val>
                                            <p:strVal val="#ppt_x"/>
                                          </p:val>
                                        </p:tav>
                                        <p:tav tm="100000">
                                          <p:val>
                                            <p:strVal val="#ppt_x"/>
                                          </p:val>
                                        </p:tav>
                                      </p:tavLst>
                                    </p:anim>
                                    <p:anim calcmode="lin" valueType="num">
                                      <p:cBhvr additive="base">
                                        <p:cTn id="18" dur="500" fill="hold"/>
                                        <p:tgtEl>
                                          <p:spTgt spid="88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7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ext Box 5"/>
          <p:cNvSpPr txBox="1">
            <a:spLocks noChangeArrowheads="1"/>
          </p:cNvSpPr>
          <p:nvPr/>
        </p:nvSpPr>
        <p:spPr bwMode="auto">
          <a:xfrm>
            <a:off x="0" y="33972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600" b="1">
                <a:solidFill>
                  <a:srgbClr val="FF0000"/>
                </a:solidFill>
                <a:latin typeface="Times New Roman" pitchFamily="18" charset="0"/>
              </a:rPr>
              <a:t>贫血：</a:t>
            </a:r>
          </a:p>
        </p:txBody>
      </p:sp>
      <p:sp>
        <p:nvSpPr>
          <p:cNvPr id="143367" name="Text Box 7"/>
          <p:cNvSpPr txBox="1">
            <a:spLocks noChangeArrowheads="1"/>
          </p:cNvSpPr>
          <p:nvPr/>
        </p:nvSpPr>
        <p:spPr bwMode="auto">
          <a:xfrm>
            <a:off x="0" y="1085850"/>
            <a:ext cx="91440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600" b="1">
                <a:solidFill>
                  <a:srgbClr val="000000"/>
                </a:solidFill>
                <a:latin typeface="Times New Roman" pitchFamily="18" charset="0"/>
              </a:rPr>
              <a:t>血液里红细胞的数量过少，或者红细胞中的血红蛋白含量过少都叫贫血。</a:t>
            </a:r>
          </a:p>
        </p:txBody>
      </p:sp>
      <p:sp>
        <p:nvSpPr>
          <p:cNvPr id="143369" name="Text Box 9"/>
          <p:cNvSpPr txBox="1">
            <a:spLocks noChangeArrowheads="1"/>
          </p:cNvSpPr>
          <p:nvPr/>
        </p:nvSpPr>
        <p:spPr bwMode="auto">
          <a:xfrm>
            <a:off x="0" y="2420938"/>
            <a:ext cx="9144000" cy="283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600" b="1">
                <a:solidFill>
                  <a:srgbClr val="000000"/>
                </a:solidFill>
                <a:latin typeface="Times New Roman" pitchFamily="18" charset="0"/>
              </a:rPr>
              <a:t>贫血患者由于血液运输氧的能力低，影响体内各器官的正常生理活动，因而常常表现出</a:t>
            </a:r>
            <a:r>
              <a:rPr kumimoji="1" lang="zh-CN" altLang="en-US" sz="3600" b="1">
                <a:solidFill>
                  <a:srgbClr val="FF0000"/>
                </a:solidFill>
                <a:latin typeface="Times New Roman" pitchFamily="18" charset="0"/>
              </a:rPr>
              <a:t>精神不振、疲劳、头晕、面色苍白</a:t>
            </a:r>
            <a:r>
              <a:rPr kumimoji="1" lang="zh-CN" altLang="en-US" sz="3600" b="1">
                <a:solidFill>
                  <a:srgbClr val="000000"/>
                </a:solidFill>
                <a:latin typeface="Times New Roman" pitchFamily="18" charset="0"/>
              </a:rPr>
              <a:t>等症状。一般的贫血患者，应该多吃一些含</a:t>
            </a:r>
            <a:r>
              <a:rPr kumimoji="1" lang="zh-CN" altLang="en-US" sz="3600" b="1">
                <a:solidFill>
                  <a:srgbClr val="FF0000"/>
                </a:solidFill>
                <a:latin typeface="Times New Roman" pitchFamily="18" charset="0"/>
              </a:rPr>
              <a:t>蛋白质</a:t>
            </a:r>
            <a:r>
              <a:rPr kumimoji="1" lang="zh-CN" altLang="en-US" sz="3600" b="1">
                <a:solidFill>
                  <a:srgbClr val="000000"/>
                </a:solidFill>
                <a:latin typeface="Times New Roman" pitchFamily="18" charset="0"/>
              </a:rPr>
              <a:t>和</a:t>
            </a:r>
            <a:r>
              <a:rPr kumimoji="1" lang="zh-CN" altLang="en-US" sz="3600" b="1">
                <a:solidFill>
                  <a:srgbClr val="FF0000"/>
                </a:solidFill>
                <a:latin typeface="Times New Roman" pitchFamily="18" charset="0"/>
              </a:rPr>
              <a:t>铁质</a:t>
            </a:r>
            <a:r>
              <a:rPr kumimoji="1" lang="zh-CN" altLang="en-US" sz="3600" b="1">
                <a:solidFill>
                  <a:srgbClr val="000000"/>
                </a:solidFill>
                <a:latin typeface="Times New Roman" pitchFamily="18" charset="0"/>
              </a:rPr>
              <a:t>丰富的食物。</a:t>
            </a:r>
          </a:p>
        </p:txBody>
      </p:sp>
    </p:spTree>
    <p:extLst>
      <p:ext uri="{BB962C8B-B14F-4D97-AF65-F5344CB8AC3E}">
        <p14:creationId xmlns:p14="http://schemas.microsoft.com/office/powerpoint/2010/main" val="211781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3367"/>
                                        </p:tgtEl>
                                        <p:attrNameLst>
                                          <p:attrName>style.visibility</p:attrName>
                                        </p:attrNameLst>
                                      </p:cBhvr>
                                      <p:to>
                                        <p:strVal val="visible"/>
                                      </p:to>
                                    </p:set>
                                    <p:animEffect transition="in" filter="diamond(in)">
                                      <p:cBhvr>
                                        <p:cTn id="7" dur="2000"/>
                                        <p:tgtEl>
                                          <p:spTgt spid="1433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3369"/>
                                        </p:tgtEl>
                                        <p:attrNameLst>
                                          <p:attrName>style.visibility</p:attrName>
                                        </p:attrNameLst>
                                      </p:cBhvr>
                                      <p:to>
                                        <p:strVal val="visible"/>
                                      </p:to>
                                    </p:set>
                                    <p:animEffect transition="in" filter="blinds(horizontal)">
                                      <p:cBhvr>
                                        <p:cTn id="12" dur="500"/>
                                        <p:tgtEl>
                                          <p:spTgt spid="143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7" grpId="0"/>
      <p:bldP spid="143369"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TotalTime>
  <Words>1799</Words>
  <Paragraphs>317</Paragraphs>
  <Slides>38</Slides>
  <Notes>10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40" baseType="lpstr">
      <vt:lpstr>Office 主题​​</vt:lpstr>
      <vt:lpstr>图表</vt:lpstr>
      <vt:lpstr>物质运输的载体</vt:lpstr>
      <vt:lpstr>PowerPoint 演示文稿</vt:lpstr>
      <vt:lpstr>PowerPoint 演示文稿</vt:lpstr>
      <vt:lpstr>PowerPoint 演示文稿</vt:lpstr>
      <vt:lpstr>PowerPoint 演示文稿</vt:lpstr>
      <vt:lpstr>PowerPoint 演示文稿</vt:lpstr>
      <vt:lpstr>红细胞</vt:lpstr>
      <vt:lpstr>PowerPoint 演示文稿</vt:lpstr>
      <vt:lpstr>PowerPoint 演示文稿</vt:lpstr>
      <vt:lpstr>白细胞</vt:lpstr>
      <vt:lpstr>PowerPoint 演示文稿</vt:lpstr>
      <vt:lpstr>PowerPoint 演示文稿</vt:lpstr>
      <vt:lpstr>PowerPoint 演示文稿</vt:lpstr>
      <vt:lpstr>血小板</vt:lpstr>
      <vt:lpstr>PowerPoint 演示文稿</vt:lpstr>
      <vt:lpstr>造血干细胞及其功能（P45）</vt:lpstr>
      <vt:lpstr>PowerPoint 演示文稿</vt:lpstr>
      <vt:lpstr>PowerPoint 演示文稿</vt:lpstr>
      <vt:lpstr>输血与血型</vt:lpstr>
      <vt:lpstr>血型的发现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血常规化验单分析</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ﱸδʦȫѡ_x000d_
</cp:keywords>
  <dc:description>ﱸδʦȫѡ_x000d_
</dc:description>
  <cp:lastModifiedBy>Administrator</cp:lastModifiedBy>
  <dcterms:created xsi:type="dcterms:W3CDTF">2015-03-19T03:15:04Z</dcterms:created>
  <dcterms:modified xsi:type="dcterms:W3CDTF">2018-10-06T19:21:34Z</dcterms:modified>
  <cp:category/>
</cp:coreProperties>
</file>